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7" r:id="rId7"/>
    <p:sldId id="268" r:id="rId8"/>
    <p:sldId id="269" r:id="rId9"/>
    <p:sldId id="260" r:id="rId10"/>
    <p:sldId id="261" r:id="rId11"/>
    <p:sldId id="262" r:id="rId12"/>
    <p:sldId id="271" r:id="rId13"/>
    <p:sldId id="270" r:id="rId14"/>
    <p:sldId id="263"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5DC3-E2B6-2B5C-F360-31680A6047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3BDE88-C413-56F7-691B-9967AA520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7399F6-46F2-ED07-D667-A6A3F9254B14}"/>
              </a:ext>
            </a:extLst>
          </p:cNvPr>
          <p:cNvSpPr>
            <a:spLocks noGrp="1"/>
          </p:cNvSpPr>
          <p:nvPr>
            <p:ph type="dt" sz="half" idx="10"/>
          </p:nvPr>
        </p:nvSpPr>
        <p:spPr/>
        <p:txBody>
          <a:bodyPr/>
          <a:lstStyle/>
          <a:p>
            <a:fld id="{A339839C-6F60-4C6C-A38F-A57D5A259D1F}" type="datetimeFigureOut">
              <a:rPr lang="en-US" smtClean="0"/>
              <a:t>11/5/2024</a:t>
            </a:fld>
            <a:endParaRPr lang="en-US"/>
          </a:p>
        </p:txBody>
      </p:sp>
      <p:sp>
        <p:nvSpPr>
          <p:cNvPr id="5" name="Footer Placeholder 4">
            <a:extLst>
              <a:ext uri="{FF2B5EF4-FFF2-40B4-BE49-F238E27FC236}">
                <a16:creationId xmlns:a16="http://schemas.microsoft.com/office/drawing/2014/main" id="{9CB04758-4A2D-B994-6B0D-47F1094E9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8CFA2-F31B-3015-677A-0064D54C4561}"/>
              </a:ext>
            </a:extLst>
          </p:cNvPr>
          <p:cNvSpPr>
            <a:spLocks noGrp="1"/>
          </p:cNvSpPr>
          <p:nvPr>
            <p:ph type="sldNum" sz="quarter" idx="12"/>
          </p:nvPr>
        </p:nvSpPr>
        <p:spPr/>
        <p:txBody>
          <a:bodyPr/>
          <a:lstStyle/>
          <a:p>
            <a:fld id="{880EDB23-382C-4A52-B89F-C284A0069D1B}" type="slidenum">
              <a:rPr lang="en-US" smtClean="0"/>
              <a:t>‹#›</a:t>
            </a:fld>
            <a:endParaRPr lang="en-US"/>
          </a:p>
        </p:txBody>
      </p:sp>
    </p:spTree>
    <p:extLst>
      <p:ext uri="{BB962C8B-B14F-4D97-AF65-F5344CB8AC3E}">
        <p14:creationId xmlns:p14="http://schemas.microsoft.com/office/powerpoint/2010/main" val="221529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D0DE-E761-3A4A-80C0-7BEFABCC99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A8CAFF-8250-5D8D-3847-E292311B65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A9A76-D967-14AF-AFD3-969004072D78}"/>
              </a:ext>
            </a:extLst>
          </p:cNvPr>
          <p:cNvSpPr>
            <a:spLocks noGrp="1"/>
          </p:cNvSpPr>
          <p:nvPr>
            <p:ph type="dt" sz="half" idx="10"/>
          </p:nvPr>
        </p:nvSpPr>
        <p:spPr/>
        <p:txBody>
          <a:bodyPr/>
          <a:lstStyle/>
          <a:p>
            <a:fld id="{A339839C-6F60-4C6C-A38F-A57D5A259D1F}" type="datetimeFigureOut">
              <a:rPr lang="en-US" smtClean="0"/>
              <a:t>11/5/2024</a:t>
            </a:fld>
            <a:endParaRPr lang="en-US"/>
          </a:p>
        </p:txBody>
      </p:sp>
      <p:sp>
        <p:nvSpPr>
          <p:cNvPr id="5" name="Footer Placeholder 4">
            <a:extLst>
              <a:ext uri="{FF2B5EF4-FFF2-40B4-BE49-F238E27FC236}">
                <a16:creationId xmlns:a16="http://schemas.microsoft.com/office/drawing/2014/main" id="{C4A50C77-5390-3D21-A833-7908E1E27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FCC9E-CF4E-8A67-FFFF-95EF53CA59D9}"/>
              </a:ext>
            </a:extLst>
          </p:cNvPr>
          <p:cNvSpPr>
            <a:spLocks noGrp="1"/>
          </p:cNvSpPr>
          <p:nvPr>
            <p:ph type="sldNum" sz="quarter" idx="12"/>
          </p:nvPr>
        </p:nvSpPr>
        <p:spPr/>
        <p:txBody>
          <a:bodyPr/>
          <a:lstStyle/>
          <a:p>
            <a:fld id="{880EDB23-382C-4A52-B89F-C284A0069D1B}" type="slidenum">
              <a:rPr lang="en-US" smtClean="0"/>
              <a:t>‹#›</a:t>
            </a:fld>
            <a:endParaRPr lang="en-US"/>
          </a:p>
        </p:txBody>
      </p:sp>
    </p:spTree>
    <p:extLst>
      <p:ext uri="{BB962C8B-B14F-4D97-AF65-F5344CB8AC3E}">
        <p14:creationId xmlns:p14="http://schemas.microsoft.com/office/powerpoint/2010/main" val="386947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5556B1-74AC-5F9E-AACF-D66CADCE0D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E677F1-18BC-22D5-9496-8A04FA5A89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43C0F-3970-3733-5390-4F6C7D8B0484}"/>
              </a:ext>
            </a:extLst>
          </p:cNvPr>
          <p:cNvSpPr>
            <a:spLocks noGrp="1"/>
          </p:cNvSpPr>
          <p:nvPr>
            <p:ph type="dt" sz="half" idx="10"/>
          </p:nvPr>
        </p:nvSpPr>
        <p:spPr/>
        <p:txBody>
          <a:bodyPr/>
          <a:lstStyle/>
          <a:p>
            <a:fld id="{A339839C-6F60-4C6C-A38F-A57D5A259D1F}" type="datetimeFigureOut">
              <a:rPr lang="en-US" smtClean="0"/>
              <a:t>11/5/2024</a:t>
            </a:fld>
            <a:endParaRPr lang="en-US"/>
          </a:p>
        </p:txBody>
      </p:sp>
      <p:sp>
        <p:nvSpPr>
          <p:cNvPr id="5" name="Footer Placeholder 4">
            <a:extLst>
              <a:ext uri="{FF2B5EF4-FFF2-40B4-BE49-F238E27FC236}">
                <a16:creationId xmlns:a16="http://schemas.microsoft.com/office/drawing/2014/main" id="{9C663E3F-07AA-4002-3A67-3D7F59F15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5D01E-56C8-8A3F-F961-81E8EC57C946}"/>
              </a:ext>
            </a:extLst>
          </p:cNvPr>
          <p:cNvSpPr>
            <a:spLocks noGrp="1"/>
          </p:cNvSpPr>
          <p:nvPr>
            <p:ph type="sldNum" sz="quarter" idx="12"/>
          </p:nvPr>
        </p:nvSpPr>
        <p:spPr/>
        <p:txBody>
          <a:bodyPr/>
          <a:lstStyle/>
          <a:p>
            <a:fld id="{880EDB23-382C-4A52-B89F-C284A0069D1B}" type="slidenum">
              <a:rPr lang="en-US" smtClean="0"/>
              <a:t>‹#›</a:t>
            </a:fld>
            <a:endParaRPr lang="en-US"/>
          </a:p>
        </p:txBody>
      </p:sp>
    </p:spTree>
    <p:extLst>
      <p:ext uri="{BB962C8B-B14F-4D97-AF65-F5344CB8AC3E}">
        <p14:creationId xmlns:p14="http://schemas.microsoft.com/office/powerpoint/2010/main" val="200623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C2AB-A69D-7439-BF43-A89A7C5F85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E1A253-8B70-3918-557E-E3C68FE5C2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64BEF-6DDF-E07B-8668-2DCF6A53D91D}"/>
              </a:ext>
            </a:extLst>
          </p:cNvPr>
          <p:cNvSpPr>
            <a:spLocks noGrp="1"/>
          </p:cNvSpPr>
          <p:nvPr>
            <p:ph type="dt" sz="half" idx="10"/>
          </p:nvPr>
        </p:nvSpPr>
        <p:spPr/>
        <p:txBody>
          <a:bodyPr/>
          <a:lstStyle/>
          <a:p>
            <a:fld id="{A339839C-6F60-4C6C-A38F-A57D5A259D1F}" type="datetimeFigureOut">
              <a:rPr lang="en-US" smtClean="0"/>
              <a:t>11/5/2024</a:t>
            </a:fld>
            <a:endParaRPr lang="en-US"/>
          </a:p>
        </p:txBody>
      </p:sp>
      <p:sp>
        <p:nvSpPr>
          <p:cNvPr id="5" name="Footer Placeholder 4">
            <a:extLst>
              <a:ext uri="{FF2B5EF4-FFF2-40B4-BE49-F238E27FC236}">
                <a16:creationId xmlns:a16="http://schemas.microsoft.com/office/drawing/2014/main" id="{00B7272B-2873-6DD2-31C8-732A479ED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2F1EF-A0C6-9F03-77C6-BD8CEDD3CE24}"/>
              </a:ext>
            </a:extLst>
          </p:cNvPr>
          <p:cNvSpPr>
            <a:spLocks noGrp="1"/>
          </p:cNvSpPr>
          <p:nvPr>
            <p:ph type="sldNum" sz="quarter" idx="12"/>
          </p:nvPr>
        </p:nvSpPr>
        <p:spPr/>
        <p:txBody>
          <a:bodyPr/>
          <a:lstStyle/>
          <a:p>
            <a:fld id="{880EDB23-382C-4A52-B89F-C284A0069D1B}" type="slidenum">
              <a:rPr lang="en-US" smtClean="0"/>
              <a:t>‹#›</a:t>
            </a:fld>
            <a:endParaRPr lang="en-US"/>
          </a:p>
        </p:txBody>
      </p:sp>
    </p:spTree>
    <p:extLst>
      <p:ext uri="{BB962C8B-B14F-4D97-AF65-F5344CB8AC3E}">
        <p14:creationId xmlns:p14="http://schemas.microsoft.com/office/powerpoint/2010/main" val="91687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0BB5-1104-9195-7D84-885370B1D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1CA41A-8E06-DF3B-5270-A0E81F2370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0CA24-EA63-2238-C790-875BC2AFF5B6}"/>
              </a:ext>
            </a:extLst>
          </p:cNvPr>
          <p:cNvSpPr>
            <a:spLocks noGrp="1"/>
          </p:cNvSpPr>
          <p:nvPr>
            <p:ph type="dt" sz="half" idx="10"/>
          </p:nvPr>
        </p:nvSpPr>
        <p:spPr/>
        <p:txBody>
          <a:bodyPr/>
          <a:lstStyle/>
          <a:p>
            <a:fld id="{A339839C-6F60-4C6C-A38F-A57D5A259D1F}" type="datetimeFigureOut">
              <a:rPr lang="en-US" smtClean="0"/>
              <a:t>11/5/2024</a:t>
            </a:fld>
            <a:endParaRPr lang="en-US"/>
          </a:p>
        </p:txBody>
      </p:sp>
      <p:sp>
        <p:nvSpPr>
          <p:cNvPr id="5" name="Footer Placeholder 4">
            <a:extLst>
              <a:ext uri="{FF2B5EF4-FFF2-40B4-BE49-F238E27FC236}">
                <a16:creationId xmlns:a16="http://schemas.microsoft.com/office/drawing/2014/main" id="{8B0587D7-0C31-31DB-2FBC-061277599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F8E05-89CD-CF63-C4BD-83BBDFDCFD84}"/>
              </a:ext>
            </a:extLst>
          </p:cNvPr>
          <p:cNvSpPr>
            <a:spLocks noGrp="1"/>
          </p:cNvSpPr>
          <p:nvPr>
            <p:ph type="sldNum" sz="quarter" idx="12"/>
          </p:nvPr>
        </p:nvSpPr>
        <p:spPr/>
        <p:txBody>
          <a:bodyPr/>
          <a:lstStyle/>
          <a:p>
            <a:fld id="{880EDB23-382C-4A52-B89F-C284A0069D1B}" type="slidenum">
              <a:rPr lang="en-US" smtClean="0"/>
              <a:t>‹#›</a:t>
            </a:fld>
            <a:endParaRPr lang="en-US"/>
          </a:p>
        </p:txBody>
      </p:sp>
    </p:spTree>
    <p:extLst>
      <p:ext uri="{BB962C8B-B14F-4D97-AF65-F5344CB8AC3E}">
        <p14:creationId xmlns:p14="http://schemas.microsoft.com/office/powerpoint/2010/main" val="79091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E4F4-781B-2D99-6FC8-44A2F8C2B2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353AF-4BBE-3DB8-DFA4-A9A5310101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486049-AB8B-5E52-A834-938C6BE9BE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9ACA93-A9D6-93D1-C0C7-2BF15618E857}"/>
              </a:ext>
            </a:extLst>
          </p:cNvPr>
          <p:cNvSpPr>
            <a:spLocks noGrp="1"/>
          </p:cNvSpPr>
          <p:nvPr>
            <p:ph type="dt" sz="half" idx="10"/>
          </p:nvPr>
        </p:nvSpPr>
        <p:spPr/>
        <p:txBody>
          <a:bodyPr/>
          <a:lstStyle/>
          <a:p>
            <a:fld id="{A339839C-6F60-4C6C-A38F-A57D5A259D1F}" type="datetimeFigureOut">
              <a:rPr lang="en-US" smtClean="0"/>
              <a:t>11/5/2024</a:t>
            </a:fld>
            <a:endParaRPr lang="en-US"/>
          </a:p>
        </p:txBody>
      </p:sp>
      <p:sp>
        <p:nvSpPr>
          <p:cNvPr id="6" name="Footer Placeholder 5">
            <a:extLst>
              <a:ext uri="{FF2B5EF4-FFF2-40B4-BE49-F238E27FC236}">
                <a16:creationId xmlns:a16="http://schemas.microsoft.com/office/drawing/2014/main" id="{8FF4E99A-FD41-40B9-A971-8C2B9668A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9F5FC3-BAEE-B799-5F43-6C99D6AFE040}"/>
              </a:ext>
            </a:extLst>
          </p:cNvPr>
          <p:cNvSpPr>
            <a:spLocks noGrp="1"/>
          </p:cNvSpPr>
          <p:nvPr>
            <p:ph type="sldNum" sz="quarter" idx="12"/>
          </p:nvPr>
        </p:nvSpPr>
        <p:spPr/>
        <p:txBody>
          <a:bodyPr/>
          <a:lstStyle/>
          <a:p>
            <a:fld id="{880EDB23-382C-4A52-B89F-C284A0069D1B}" type="slidenum">
              <a:rPr lang="en-US" smtClean="0"/>
              <a:t>‹#›</a:t>
            </a:fld>
            <a:endParaRPr lang="en-US"/>
          </a:p>
        </p:txBody>
      </p:sp>
    </p:spTree>
    <p:extLst>
      <p:ext uri="{BB962C8B-B14F-4D97-AF65-F5344CB8AC3E}">
        <p14:creationId xmlns:p14="http://schemas.microsoft.com/office/powerpoint/2010/main" val="166830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2A84-640A-D4FE-BB8D-88AF76E378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CC0C8-AAB5-7A7C-660C-4A585F7AE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616AC6-3BA6-D18A-2CE0-C94B5FCDB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4A7B68-F205-D2DB-B38B-096567AFE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716CEC-127A-EAF1-3E4A-E491336C1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1456CF-FE1E-79A4-053E-ADD08DA1B0B1}"/>
              </a:ext>
            </a:extLst>
          </p:cNvPr>
          <p:cNvSpPr>
            <a:spLocks noGrp="1"/>
          </p:cNvSpPr>
          <p:nvPr>
            <p:ph type="dt" sz="half" idx="10"/>
          </p:nvPr>
        </p:nvSpPr>
        <p:spPr/>
        <p:txBody>
          <a:bodyPr/>
          <a:lstStyle/>
          <a:p>
            <a:fld id="{A339839C-6F60-4C6C-A38F-A57D5A259D1F}" type="datetimeFigureOut">
              <a:rPr lang="en-US" smtClean="0"/>
              <a:t>11/5/2024</a:t>
            </a:fld>
            <a:endParaRPr lang="en-US"/>
          </a:p>
        </p:txBody>
      </p:sp>
      <p:sp>
        <p:nvSpPr>
          <p:cNvPr id="8" name="Footer Placeholder 7">
            <a:extLst>
              <a:ext uri="{FF2B5EF4-FFF2-40B4-BE49-F238E27FC236}">
                <a16:creationId xmlns:a16="http://schemas.microsoft.com/office/drawing/2014/main" id="{E6B9DF81-971D-7531-055D-D9EA1757AD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E48FDE-754A-2BBA-D5F3-623A96C9B859}"/>
              </a:ext>
            </a:extLst>
          </p:cNvPr>
          <p:cNvSpPr>
            <a:spLocks noGrp="1"/>
          </p:cNvSpPr>
          <p:nvPr>
            <p:ph type="sldNum" sz="quarter" idx="12"/>
          </p:nvPr>
        </p:nvSpPr>
        <p:spPr/>
        <p:txBody>
          <a:bodyPr/>
          <a:lstStyle/>
          <a:p>
            <a:fld id="{880EDB23-382C-4A52-B89F-C284A0069D1B}" type="slidenum">
              <a:rPr lang="en-US" smtClean="0"/>
              <a:t>‹#›</a:t>
            </a:fld>
            <a:endParaRPr lang="en-US"/>
          </a:p>
        </p:txBody>
      </p:sp>
    </p:spTree>
    <p:extLst>
      <p:ext uri="{BB962C8B-B14F-4D97-AF65-F5344CB8AC3E}">
        <p14:creationId xmlns:p14="http://schemas.microsoft.com/office/powerpoint/2010/main" val="111595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33BC-5C3B-EA26-300B-C52110139D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463E49-245B-1104-3AD1-8A2C2F7F2F59}"/>
              </a:ext>
            </a:extLst>
          </p:cNvPr>
          <p:cNvSpPr>
            <a:spLocks noGrp="1"/>
          </p:cNvSpPr>
          <p:nvPr>
            <p:ph type="dt" sz="half" idx="10"/>
          </p:nvPr>
        </p:nvSpPr>
        <p:spPr/>
        <p:txBody>
          <a:bodyPr/>
          <a:lstStyle/>
          <a:p>
            <a:fld id="{A339839C-6F60-4C6C-A38F-A57D5A259D1F}" type="datetimeFigureOut">
              <a:rPr lang="en-US" smtClean="0"/>
              <a:t>11/5/2024</a:t>
            </a:fld>
            <a:endParaRPr lang="en-US"/>
          </a:p>
        </p:txBody>
      </p:sp>
      <p:sp>
        <p:nvSpPr>
          <p:cNvPr id="4" name="Footer Placeholder 3">
            <a:extLst>
              <a:ext uri="{FF2B5EF4-FFF2-40B4-BE49-F238E27FC236}">
                <a16:creationId xmlns:a16="http://schemas.microsoft.com/office/drawing/2014/main" id="{A67DE04C-DCA0-A44F-2150-0284CDD46B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D0A3D5-3C01-D607-197D-347B47DCE5F4}"/>
              </a:ext>
            </a:extLst>
          </p:cNvPr>
          <p:cNvSpPr>
            <a:spLocks noGrp="1"/>
          </p:cNvSpPr>
          <p:nvPr>
            <p:ph type="sldNum" sz="quarter" idx="12"/>
          </p:nvPr>
        </p:nvSpPr>
        <p:spPr/>
        <p:txBody>
          <a:bodyPr/>
          <a:lstStyle/>
          <a:p>
            <a:fld id="{880EDB23-382C-4A52-B89F-C284A0069D1B}" type="slidenum">
              <a:rPr lang="en-US" smtClean="0"/>
              <a:t>‹#›</a:t>
            </a:fld>
            <a:endParaRPr lang="en-US"/>
          </a:p>
        </p:txBody>
      </p:sp>
    </p:spTree>
    <p:extLst>
      <p:ext uri="{BB962C8B-B14F-4D97-AF65-F5344CB8AC3E}">
        <p14:creationId xmlns:p14="http://schemas.microsoft.com/office/powerpoint/2010/main" val="160384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B1FFB8-1A8E-32B7-FC1E-6BEE08D522AF}"/>
              </a:ext>
            </a:extLst>
          </p:cNvPr>
          <p:cNvSpPr>
            <a:spLocks noGrp="1"/>
          </p:cNvSpPr>
          <p:nvPr>
            <p:ph type="dt" sz="half" idx="10"/>
          </p:nvPr>
        </p:nvSpPr>
        <p:spPr/>
        <p:txBody>
          <a:bodyPr/>
          <a:lstStyle/>
          <a:p>
            <a:fld id="{A339839C-6F60-4C6C-A38F-A57D5A259D1F}" type="datetimeFigureOut">
              <a:rPr lang="en-US" smtClean="0"/>
              <a:t>11/5/2024</a:t>
            </a:fld>
            <a:endParaRPr lang="en-US"/>
          </a:p>
        </p:txBody>
      </p:sp>
      <p:sp>
        <p:nvSpPr>
          <p:cNvPr id="3" name="Footer Placeholder 2">
            <a:extLst>
              <a:ext uri="{FF2B5EF4-FFF2-40B4-BE49-F238E27FC236}">
                <a16:creationId xmlns:a16="http://schemas.microsoft.com/office/drawing/2014/main" id="{181451C5-BBFD-9B3B-C317-F34C2B5ECB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C07E43-41AE-2756-BABD-EE14FC974309}"/>
              </a:ext>
            </a:extLst>
          </p:cNvPr>
          <p:cNvSpPr>
            <a:spLocks noGrp="1"/>
          </p:cNvSpPr>
          <p:nvPr>
            <p:ph type="sldNum" sz="quarter" idx="12"/>
          </p:nvPr>
        </p:nvSpPr>
        <p:spPr/>
        <p:txBody>
          <a:bodyPr/>
          <a:lstStyle/>
          <a:p>
            <a:fld id="{880EDB23-382C-4A52-B89F-C284A0069D1B}" type="slidenum">
              <a:rPr lang="en-US" smtClean="0"/>
              <a:t>‹#›</a:t>
            </a:fld>
            <a:endParaRPr lang="en-US"/>
          </a:p>
        </p:txBody>
      </p:sp>
    </p:spTree>
    <p:extLst>
      <p:ext uri="{BB962C8B-B14F-4D97-AF65-F5344CB8AC3E}">
        <p14:creationId xmlns:p14="http://schemas.microsoft.com/office/powerpoint/2010/main" val="22331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592B-970F-7001-C83F-D1258A520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3D047A-7FF4-9150-F328-EFBCC0EAEB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1F9056-7CA8-7AFF-B17D-5E006B39B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C0011E-F6B8-1855-988A-E764B6CCB868}"/>
              </a:ext>
            </a:extLst>
          </p:cNvPr>
          <p:cNvSpPr>
            <a:spLocks noGrp="1"/>
          </p:cNvSpPr>
          <p:nvPr>
            <p:ph type="dt" sz="half" idx="10"/>
          </p:nvPr>
        </p:nvSpPr>
        <p:spPr/>
        <p:txBody>
          <a:bodyPr/>
          <a:lstStyle/>
          <a:p>
            <a:fld id="{A339839C-6F60-4C6C-A38F-A57D5A259D1F}" type="datetimeFigureOut">
              <a:rPr lang="en-US" smtClean="0"/>
              <a:t>11/5/2024</a:t>
            </a:fld>
            <a:endParaRPr lang="en-US"/>
          </a:p>
        </p:txBody>
      </p:sp>
      <p:sp>
        <p:nvSpPr>
          <p:cNvPr id="6" name="Footer Placeholder 5">
            <a:extLst>
              <a:ext uri="{FF2B5EF4-FFF2-40B4-BE49-F238E27FC236}">
                <a16:creationId xmlns:a16="http://schemas.microsoft.com/office/drawing/2014/main" id="{76F345DD-6539-CA55-3B1A-4444F37CB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1DF05-D42C-8E3A-DC08-1520CDAB6179}"/>
              </a:ext>
            </a:extLst>
          </p:cNvPr>
          <p:cNvSpPr>
            <a:spLocks noGrp="1"/>
          </p:cNvSpPr>
          <p:nvPr>
            <p:ph type="sldNum" sz="quarter" idx="12"/>
          </p:nvPr>
        </p:nvSpPr>
        <p:spPr/>
        <p:txBody>
          <a:bodyPr/>
          <a:lstStyle/>
          <a:p>
            <a:fld id="{880EDB23-382C-4A52-B89F-C284A0069D1B}" type="slidenum">
              <a:rPr lang="en-US" smtClean="0"/>
              <a:t>‹#›</a:t>
            </a:fld>
            <a:endParaRPr lang="en-US"/>
          </a:p>
        </p:txBody>
      </p:sp>
    </p:spTree>
    <p:extLst>
      <p:ext uri="{BB962C8B-B14F-4D97-AF65-F5344CB8AC3E}">
        <p14:creationId xmlns:p14="http://schemas.microsoft.com/office/powerpoint/2010/main" val="352148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F4A6-8DF9-A68A-699D-C601D7CD7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27729-B794-6669-1F69-A76368B04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D17649-6D06-B941-B900-512443077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68442-DB45-7705-01E0-F7CF95224046}"/>
              </a:ext>
            </a:extLst>
          </p:cNvPr>
          <p:cNvSpPr>
            <a:spLocks noGrp="1"/>
          </p:cNvSpPr>
          <p:nvPr>
            <p:ph type="dt" sz="half" idx="10"/>
          </p:nvPr>
        </p:nvSpPr>
        <p:spPr/>
        <p:txBody>
          <a:bodyPr/>
          <a:lstStyle/>
          <a:p>
            <a:fld id="{A339839C-6F60-4C6C-A38F-A57D5A259D1F}" type="datetimeFigureOut">
              <a:rPr lang="en-US" smtClean="0"/>
              <a:t>11/5/2024</a:t>
            </a:fld>
            <a:endParaRPr lang="en-US"/>
          </a:p>
        </p:txBody>
      </p:sp>
      <p:sp>
        <p:nvSpPr>
          <p:cNvPr id="6" name="Footer Placeholder 5">
            <a:extLst>
              <a:ext uri="{FF2B5EF4-FFF2-40B4-BE49-F238E27FC236}">
                <a16:creationId xmlns:a16="http://schemas.microsoft.com/office/drawing/2014/main" id="{F7A1EC3D-911B-A0B8-0BFD-DCA0C5348C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AEA81-A86F-5628-988A-05CF8EE2F740}"/>
              </a:ext>
            </a:extLst>
          </p:cNvPr>
          <p:cNvSpPr>
            <a:spLocks noGrp="1"/>
          </p:cNvSpPr>
          <p:nvPr>
            <p:ph type="sldNum" sz="quarter" idx="12"/>
          </p:nvPr>
        </p:nvSpPr>
        <p:spPr/>
        <p:txBody>
          <a:bodyPr/>
          <a:lstStyle/>
          <a:p>
            <a:fld id="{880EDB23-382C-4A52-B89F-C284A0069D1B}" type="slidenum">
              <a:rPr lang="en-US" smtClean="0"/>
              <a:t>‹#›</a:t>
            </a:fld>
            <a:endParaRPr lang="en-US"/>
          </a:p>
        </p:txBody>
      </p:sp>
    </p:spTree>
    <p:extLst>
      <p:ext uri="{BB962C8B-B14F-4D97-AF65-F5344CB8AC3E}">
        <p14:creationId xmlns:p14="http://schemas.microsoft.com/office/powerpoint/2010/main" val="254030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30D318-9F91-CA00-7EE3-B9EE532A2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C2FC8E-4864-0C52-5A61-183D925F65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657A5-53EA-4D4F-96F6-3269D5EFB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39839C-6F60-4C6C-A38F-A57D5A259D1F}" type="datetimeFigureOut">
              <a:rPr lang="en-US" smtClean="0"/>
              <a:t>11/5/2024</a:t>
            </a:fld>
            <a:endParaRPr lang="en-US"/>
          </a:p>
        </p:txBody>
      </p:sp>
      <p:sp>
        <p:nvSpPr>
          <p:cNvPr id="5" name="Footer Placeholder 4">
            <a:extLst>
              <a:ext uri="{FF2B5EF4-FFF2-40B4-BE49-F238E27FC236}">
                <a16:creationId xmlns:a16="http://schemas.microsoft.com/office/drawing/2014/main" id="{450715F1-D9FB-A98F-C3D1-7B9C57725D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BBDD61-CDA3-7DEA-9BA8-879F0E740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0EDB23-382C-4A52-B89F-C284A0069D1B}" type="slidenum">
              <a:rPr lang="en-US" smtClean="0"/>
              <a:t>‹#›</a:t>
            </a:fld>
            <a:endParaRPr lang="en-US"/>
          </a:p>
        </p:txBody>
      </p:sp>
    </p:spTree>
    <p:extLst>
      <p:ext uri="{BB962C8B-B14F-4D97-AF65-F5344CB8AC3E}">
        <p14:creationId xmlns:p14="http://schemas.microsoft.com/office/powerpoint/2010/main" val="638454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john-phil/ClimateWins-Unsupervised-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F2702-FFD1-ADF0-ED1B-8FC2C546B5A6}"/>
              </a:ext>
            </a:extLst>
          </p:cNvPr>
          <p:cNvSpPr>
            <a:spLocks noGrp="1"/>
          </p:cNvSpPr>
          <p:nvPr>
            <p:ph type="ctrTitle"/>
          </p:nvPr>
        </p:nvSpPr>
        <p:spPr>
          <a:xfrm>
            <a:off x="1524000" y="1293338"/>
            <a:ext cx="9144000" cy="3274592"/>
          </a:xfrm>
        </p:spPr>
        <p:txBody>
          <a:bodyPr anchor="ctr">
            <a:normAutofit/>
          </a:bodyPr>
          <a:lstStyle/>
          <a:p>
            <a:r>
              <a:rPr lang="en-US" sz="6700"/>
              <a:t>Predicting Climate Change for ClimateWins: Final Report</a:t>
            </a:r>
          </a:p>
        </p:txBody>
      </p:sp>
      <p:sp>
        <p:nvSpPr>
          <p:cNvPr id="3" name="Subtitle 2">
            <a:extLst>
              <a:ext uri="{FF2B5EF4-FFF2-40B4-BE49-F238E27FC236}">
                <a16:creationId xmlns:a16="http://schemas.microsoft.com/office/drawing/2014/main" id="{58498F98-FA09-8183-1453-4BB4CCF04ACF}"/>
              </a:ext>
            </a:extLst>
          </p:cNvPr>
          <p:cNvSpPr>
            <a:spLocks noGrp="1"/>
          </p:cNvSpPr>
          <p:nvPr>
            <p:ph type="subTitle" idx="1"/>
          </p:nvPr>
        </p:nvSpPr>
        <p:spPr>
          <a:xfrm>
            <a:off x="1524000" y="5514052"/>
            <a:ext cx="9144000" cy="651910"/>
          </a:xfrm>
        </p:spPr>
        <p:txBody>
          <a:bodyPr anchor="ctr">
            <a:normAutofit/>
          </a:bodyPr>
          <a:lstStyle/>
          <a:p>
            <a:r>
              <a:rPr lang="en-US" sz="1500"/>
              <a:t>John Phillips</a:t>
            </a:r>
          </a:p>
          <a:p>
            <a:r>
              <a:rPr lang="en-US" sz="1500"/>
              <a:t>November 2024</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3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7" name="Rectangle 309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46A8E-EAC6-F9FB-6A6F-1528F16DBDB7}"/>
              </a:ext>
            </a:extLst>
          </p:cNvPr>
          <p:cNvSpPr>
            <a:spLocks noGrp="1"/>
          </p:cNvSpPr>
          <p:nvPr>
            <p:ph type="title"/>
          </p:nvPr>
        </p:nvSpPr>
        <p:spPr>
          <a:xfrm>
            <a:off x="793662" y="386930"/>
            <a:ext cx="10066122" cy="1298448"/>
          </a:xfrm>
        </p:spPr>
        <p:txBody>
          <a:bodyPr anchor="b">
            <a:normAutofit/>
          </a:bodyPr>
          <a:lstStyle/>
          <a:p>
            <a:r>
              <a:rPr lang="en-US" sz="4100"/>
              <a:t>TE 2: Assessing trends in anomalous weather events</a:t>
            </a:r>
          </a:p>
        </p:txBody>
      </p:sp>
      <p:sp>
        <p:nvSpPr>
          <p:cNvPr id="3099" name="Rectangle 309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1" name="Rectangle 310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3EB170-B59F-DF03-C94B-108F61EE06B5}"/>
              </a:ext>
            </a:extLst>
          </p:cNvPr>
          <p:cNvSpPr>
            <a:spLocks noGrp="1"/>
          </p:cNvSpPr>
          <p:nvPr>
            <p:ph idx="1"/>
          </p:nvPr>
        </p:nvSpPr>
        <p:spPr>
          <a:xfrm>
            <a:off x="793661" y="2599509"/>
            <a:ext cx="4530898" cy="3639450"/>
          </a:xfrm>
        </p:spPr>
        <p:txBody>
          <a:bodyPr anchor="ctr">
            <a:normAutofit/>
          </a:bodyPr>
          <a:lstStyle/>
          <a:p>
            <a:r>
              <a:rPr lang="en-US" sz="1700" b="1"/>
              <a:t>Task</a:t>
            </a:r>
            <a:r>
              <a:rPr lang="en-US" sz="1700"/>
              <a:t>: Understand the rate of change of rare weather events in regional Europe to gain more insight into shifting climate behavior.</a:t>
            </a:r>
          </a:p>
          <a:p>
            <a:r>
              <a:rPr lang="en-US" sz="1700" b="1"/>
              <a:t>Approach</a:t>
            </a:r>
            <a:r>
              <a:rPr lang="en-US" sz="1700"/>
              <a:t>: Implement </a:t>
            </a:r>
            <a:r>
              <a:rPr lang="en-US" sz="1700" b="1"/>
              <a:t>RNNs</a:t>
            </a:r>
            <a:r>
              <a:rPr lang="en-US" sz="1700"/>
              <a:t> to analyze sequential data and detect trends over time; use </a:t>
            </a:r>
            <a:r>
              <a:rPr lang="en-US" sz="1700" b="1"/>
              <a:t>random forests </a:t>
            </a:r>
            <a:r>
              <a:rPr lang="en-US" sz="1700"/>
              <a:t>to model feature importance for these events.</a:t>
            </a:r>
          </a:p>
          <a:p>
            <a:r>
              <a:rPr lang="en-US" sz="1700" b="1"/>
              <a:t>Data Requirements</a:t>
            </a:r>
            <a:r>
              <a:rPr lang="en-US" sz="1700"/>
              <a:t>: Historical regional weather data.</a:t>
            </a:r>
          </a:p>
          <a:p>
            <a:r>
              <a:rPr lang="en-US" sz="1700" b="1"/>
              <a:t>Data Bias</a:t>
            </a:r>
            <a:r>
              <a:rPr lang="en-US" sz="1700"/>
              <a:t>: Climate risk evaluations could be affected by regions who are underrepresented in the dataset. </a:t>
            </a:r>
          </a:p>
          <a:p>
            <a:endParaRPr lang="en-US" sz="1700"/>
          </a:p>
        </p:txBody>
      </p:sp>
      <p:pic>
        <p:nvPicPr>
          <p:cNvPr id="3076" name="Picture 4" descr="Extreme weather">
            <a:extLst>
              <a:ext uri="{FF2B5EF4-FFF2-40B4-BE49-F238E27FC236}">
                <a16:creationId xmlns:a16="http://schemas.microsoft.com/office/drawing/2014/main" id="{0B3A1DD0-63C4-36A6-3B94-4D32C37D25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892862"/>
            <a:ext cx="5150277" cy="2897030"/>
          </a:xfrm>
          <a:prstGeom prst="rect">
            <a:avLst/>
          </a:prstGeom>
          <a:noFill/>
          <a:extLst>
            <a:ext uri="{909E8E84-426E-40DD-AFC4-6F175D3DCCD1}">
              <a14:hiddenFill xmlns:a14="http://schemas.microsoft.com/office/drawing/2010/main">
                <a:solidFill>
                  <a:srgbClr val="FFFFFF"/>
                </a:solidFill>
              </a14:hiddenFill>
            </a:ext>
          </a:extLst>
        </p:spPr>
      </p:pic>
      <p:sp>
        <p:nvSpPr>
          <p:cNvPr id="3103" name="Rectangle 310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306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8" name="Rectangle 4107">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5F751-08A4-31F0-D554-F53CCFAD1AE4}"/>
              </a:ext>
            </a:extLst>
          </p:cNvPr>
          <p:cNvSpPr>
            <a:spLocks noGrp="1"/>
          </p:cNvSpPr>
          <p:nvPr>
            <p:ph type="title"/>
          </p:nvPr>
        </p:nvSpPr>
        <p:spPr>
          <a:xfrm>
            <a:off x="795528" y="386930"/>
            <a:ext cx="10141799" cy="1300554"/>
          </a:xfrm>
        </p:spPr>
        <p:txBody>
          <a:bodyPr anchor="b">
            <a:normAutofit/>
          </a:bodyPr>
          <a:lstStyle/>
          <a:p>
            <a:r>
              <a:rPr lang="en-US" sz="4100"/>
              <a:t>TE 3: Identifying safe areas to live based on climate trends</a:t>
            </a:r>
          </a:p>
        </p:txBody>
      </p:sp>
      <p:sp>
        <p:nvSpPr>
          <p:cNvPr id="4110" name="Rectangle 4109">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limate Change: From Marginal Risk to Mainstream Global Priority |  Accountants Today | Malaysian Institute of Accountants (MIA)">
            <a:extLst>
              <a:ext uri="{FF2B5EF4-FFF2-40B4-BE49-F238E27FC236}">
                <a16:creationId xmlns:a16="http://schemas.microsoft.com/office/drawing/2014/main" id="{CFE99661-D8D9-E61A-8545-5A3B0BB2A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947" r="8722"/>
          <a:stretch/>
        </p:blipFill>
        <p:spPr bwMode="auto">
          <a:xfrm>
            <a:off x="635295" y="252471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3F90F66-0917-BE68-12D8-2712B5EF9A2D}"/>
              </a:ext>
            </a:extLst>
          </p:cNvPr>
          <p:cNvSpPr>
            <a:spLocks noGrp="1"/>
          </p:cNvSpPr>
          <p:nvPr>
            <p:ph idx="1"/>
          </p:nvPr>
        </p:nvSpPr>
        <p:spPr>
          <a:xfrm>
            <a:off x="6406429" y="2599509"/>
            <a:ext cx="4530898" cy="3639450"/>
          </a:xfrm>
        </p:spPr>
        <p:txBody>
          <a:bodyPr anchor="ctr">
            <a:normAutofit/>
          </a:bodyPr>
          <a:lstStyle/>
          <a:p>
            <a:r>
              <a:rPr lang="en-US" sz="1400" b="1" dirty="0"/>
              <a:t>Task</a:t>
            </a:r>
            <a:r>
              <a:rPr lang="en-US" sz="1400" dirty="0"/>
              <a:t>: Uncover the safest cities or regions in Europe that are least likely to suffer from climate change in the next 25-50 years.</a:t>
            </a:r>
          </a:p>
          <a:p>
            <a:r>
              <a:rPr lang="en-US" sz="1400" b="1" dirty="0"/>
              <a:t>Approach</a:t>
            </a:r>
            <a:r>
              <a:rPr lang="en-US" sz="1400" dirty="0"/>
              <a:t>: Use </a:t>
            </a:r>
            <a:r>
              <a:rPr lang="en-US" sz="1400" b="1" dirty="0"/>
              <a:t>random forests </a:t>
            </a:r>
            <a:r>
              <a:rPr lang="en-US" sz="1400" dirty="0"/>
              <a:t>to establish risky environmental features, then have </a:t>
            </a:r>
            <a:r>
              <a:rPr lang="en-US" sz="1400" b="1" dirty="0"/>
              <a:t>GANs</a:t>
            </a:r>
            <a:r>
              <a:rPr lang="en-US" sz="1400" dirty="0"/>
              <a:t> generate potential future scenarios for European regions. </a:t>
            </a:r>
          </a:p>
          <a:p>
            <a:pPr lvl="1"/>
            <a:r>
              <a:rPr lang="en-US" sz="1400" b="1" dirty="0"/>
              <a:t>Decision</a:t>
            </a:r>
            <a:r>
              <a:rPr lang="en-US" sz="1400" dirty="0"/>
              <a:t> </a:t>
            </a:r>
            <a:r>
              <a:rPr lang="en-US" sz="1400" b="1" dirty="0"/>
              <a:t>trees</a:t>
            </a:r>
            <a:r>
              <a:rPr lang="en-US" sz="1400" dirty="0"/>
              <a:t> and </a:t>
            </a:r>
            <a:r>
              <a:rPr lang="en-US" sz="1400" b="1" dirty="0"/>
              <a:t>KNNs</a:t>
            </a:r>
            <a:r>
              <a:rPr lang="en-US" sz="1400" dirty="0"/>
              <a:t> can also be used for risk categorization of different regions. </a:t>
            </a:r>
          </a:p>
          <a:p>
            <a:r>
              <a:rPr lang="en-US" sz="1400" b="1" dirty="0"/>
              <a:t>Data Requirements</a:t>
            </a:r>
            <a:r>
              <a:rPr lang="en-US" sz="1400" dirty="0"/>
              <a:t>: historical regional weather data, geospatial data, and data for city infrastructures.</a:t>
            </a:r>
          </a:p>
          <a:p>
            <a:r>
              <a:rPr lang="en-US" sz="1400" b="1" dirty="0"/>
              <a:t>Data Bias</a:t>
            </a:r>
            <a:r>
              <a:rPr lang="en-US" sz="1400" dirty="0"/>
              <a:t>: GANs could perpetuate biases inherent in historical data. </a:t>
            </a:r>
          </a:p>
          <a:p>
            <a:endParaRPr lang="en-US" sz="1400" dirty="0"/>
          </a:p>
        </p:txBody>
      </p:sp>
      <p:sp>
        <p:nvSpPr>
          <p:cNvPr id="4109" name="Rectangle 4108">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39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F4CB1B7-AF26-4C13-8E7D-0489A31E4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7" name="Rectangle 16">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2D003A-3F98-E066-64D8-D94F99890DDA}"/>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3700" kern="1200">
                <a:solidFill>
                  <a:schemeClr val="tx1"/>
                </a:solidFill>
                <a:latin typeface="+mj-lt"/>
                <a:ea typeface="+mj-ea"/>
                <a:cs typeface="+mj-cs"/>
              </a:rPr>
              <a:t>These Experiments in Practice</a:t>
            </a:r>
          </a:p>
        </p:txBody>
      </p:sp>
      <p:sp>
        <p:nvSpPr>
          <p:cNvPr id="22" name="Rectangle 2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78DB0DD-FC0B-AD79-1D85-E2CCE9D75A8A}"/>
              </a:ext>
            </a:extLst>
          </p:cNvPr>
          <p:cNvSpPr txBox="1"/>
          <p:nvPr/>
        </p:nvSpPr>
        <p:spPr>
          <a:xfrm>
            <a:off x="1055715" y="2508105"/>
            <a:ext cx="5040285" cy="3632493"/>
          </a:xfrm>
          <a:prstGeom prst="rect">
            <a:avLst/>
          </a:prstGeom>
        </p:spPr>
        <p:txBody>
          <a:bodyPr vert="horz" lIns="91440" tIns="45720" rIns="91440" bIns="45720" rtlCol="0" anchor="ctr">
            <a:normAutofit fontScale="92500" lnSpcReduction="10000"/>
          </a:bodyPr>
          <a:lstStyle/>
          <a:p>
            <a:pPr marL="285750" indent="-228600">
              <a:lnSpc>
                <a:spcPct val="90000"/>
              </a:lnSpc>
              <a:spcAft>
                <a:spcPts val="600"/>
              </a:spcAft>
              <a:buFont typeface="Arial" panose="020B0604020202020204" pitchFamily="34" charset="0"/>
              <a:buChar char="•"/>
            </a:pPr>
            <a:r>
              <a:rPr lang="en-US" sz="2000" dirty="0"/>
              <a:t>Using a </a:t>
            </a:r>
            <a:r>
              <a:rPr lang="en-US" sz="2000" b="1" dirty="0"/>
              <a:t>random forest </a:t>
            </a:r>
            <a:r>
              <a:rPr lang="en-US" sz="2000" dirty="0"/>
              <a:t>model, I found the most important variables that determine whether a day’s weather will be pleasant or not are </a:t>
            </a:r>
            <a:r>
              <a:rPr lang="en-US" sz="2000" b="1" dirty="0"/>
              <a:t>max temperature, precipitation, and mean temperature</a:t>
            </a:r>
            <a:r>
              <a:rPr lang="en-US" sz="2000" dirty="0"/>
              <a:t>. This held true across all regions.</a:t>
            </a:r>
          </a:p>
          <a:p>
            <a:pPr marL="285750" indent="-228600">
              <a:lnSpc>
                <a:spcPct val="90000"/>
              </a:lnSpc>
              <a:spcAft>
                <a:spcPts val="600"/>
              </a:spcAft>
              <a:buFont typeface="Arial" panose="020B0604020202020204" pitchFamily="34" charset="0"/>
              <a:buChar char="•"/>
            </a:pPr>
            <a:r>
              <a:rPr lang="en-US" sz="2000" dirty="0"/>
              <a:t>Having trained </a:t>
            </a:r>
            <a:r>
              <a:rPr lang="en-US" sz="2000" b="1" dirty="0"/>
              <a:t>CNN</a:t>
            </a:r>
            <a:r>
              <a:rPr lang="en-US" sz="2000" dirty="0"/>
              <a:t> and </a:t>
            </a:r>
            <a:r>
              <a:rPr lang="en-US" sz="2000" b="1" dirty="0"/>
              <a:t>RNN</a:t>
            </a:r>
            <a:r>
              <a:rPr lang="en-US" sz="2000" dirty="0"/>
              <a:t> models to correctly predict pleasant weather days over</a:t>
            </a:r>
            <a:r>
              <a:rPr lang="en-US" sz="2000" b="1" dirty="0"/>
              <a:t> 72% of the time</a:t>
            </a:r>
            <a:r>
              <a:rPr lang="en-US" sz="2000" dirty="0"/>
              <a:t> across </a:t>
            </a:r>
            <a:r>
              <a:rPr lang="en-US" sz="2000" b="1" dirty="0"/>
              <a:t>15 different weather stations</a:t>
            </a:r>
            <a:r>
              <a:rPr lang="en-US" sz="2000" dirty="0"/>
              <a:t>, a lot of progress has been made, but there is more work to do.</a:t>
            </a:r>
          </a:p>
          <a:p>
            <a:pPr marL="285750" indent="-228600">
              <a:lnSpc>
                <a:spcPct val="90000"/>
              </a:lnSpc>
              <a:spcAft>
                <a:spcPts val="600"/>
              </a:spcAft>
              <a:buFont typeface="Arial" panose="020B0604020202020204" pitchFamily="34" charset="0"/>
              <a:buChar char="•"/>
            </a:pPr>
            <a:r>
              <a:rPr lang="en-US" sz="2000" dirty="0"/>
              <a:t>I trained a </a:t>
            </a:r>
            <a:r>
              <a:rPr lang="en-US" sz="2000" b="1" dirty="0"/>
              <a:t>GAN</a:t>
            </a:r>
            <a:r>
              <a:rPr lang="en-US" sz="2000" dirty="0"/>
              <a:t> to correctly classify different weather images </a:t>
            </a:r>
            <a:r>
              <a:rPr lang="en-US" sz="2000" i="1" dirty="0"/>
              <a:t>82% of the time</a:t>
            </a:r>
            <a:r>
              <a:rPr lang="en-US" sz="2000" dirty="0"/>
              <a:t>. </a:t>
            </a:r>
          </a:p>
          <a:p>
            <a:pPr marL="285750" indent="-228600">
              <a:lnSpc>
                <a:spcPct val="90000"/>
              </a:lnSpc>
              <a:spcAft>
                <a:spcPts val="600"/>
              </a:spcAft>
              <a:buFont typeface="Arial" panose="020B0604020202020204" pitchFamily="34" charset="0"/>
              <a:buChar char="•"/>
            </a:pPr>
            <a:endParaRPr lang="en-US" sz="2000" dirty="0"/>
          </a:p>
        </p:txBody>
      </p:sp>
      <p:pic>
        <p:nvPicPr>
          <p:cNvPr id="7" name="Picture 6" descr="A graph of a bar graph&#10;&#10;Description automatically generated with medium confidence">
            <a:extLst>
              <a:ext uri="{FF2B5EF4-FFF2-40B4-BE49-F238E27FC236}">
                <a16:creationId xmlns:a16="http://schemas.microsoft.com/office/drawing/2014/main" id="{57FEE1B5-B176-EAA5-947C-A8485DFA4DFE}"/>
              </a:ext>
            </a:extLst>
          </p:cNvPr>
          <p:cNvPicPr>
            <a:picLocks noChangeAspect="1"/>
          </p:cNvPicPr>
          <p:nvPr/>
        </p:nvPicPr>
        <p:blipFill>
          <a:blip r:embed="rId2">
            <a:extLst>
              <a:ext uri="{28A0092B-C50C-407E-A947-70E740481C1C}">
                <a14:useLocalDpi xmlns:a14="http://schemas.microsoft.com/office/drawing/2010/main" val="0"/>
              </a:ext>
            </a:extLst>
          </a:blip>
          <a:srcRect t="1576" r="2" b="2"/>
          <a:stretch/>
        </p:blipFill>
        <p:spPr>
          <a:xfrm>
            <a:off x="6946667" y="774285"/>
            <a:ext cx="4389120" cy="2581173"/>
          </a:xfrm>
          <a:prstGeom prst="rect">
            <a:avLst/>
          </a:prstGeom>
        </p:spPr>
      </p:pic>
      <p:pic>
        <p:nvPicPr>
          <p:cNvPr id="5" name="Picture 4" descr="A graph of a graph with numbers and lines&#10;&#10;Description automatically generated with medium confidence">
            <a:extLst>
              <a:ext uri="{FF2B5EF4-FFF2-40B4-BE49-F238E27FC236}">
                <a16:creationId xmlns:a16="http://schemas.microsoft.com/office/drawing/2014/main" id="{3D687FD7-AE68-5F17-D89B-8277433BCD65}"/>
              </a:ext>
            </a:extLst>
          </p:cNvPr>
          <p:cNvPicPr>
            <a:picLocks noChangeAspect="1"/>
          </p:cNvPicPr>
          <p:nvPr/>
        </p:nvPicPr>
        <p:blipFill>
          <a:blip r:embed="rId3">
            <a:extLst>
              <a:ext uri="{28A0092B-C50C-407E-A947-70E740481C1C}">
                <a14:useLocalDpi xmlns:a14="http://schemas.microsoft.com/office/drawing/2010/main" val="0"/>
              </a:ext>
            </a:extLst>
          </a:blip>
          <a:srcRect r="2" b="21328"/>
          <a:stretch/>
        </p:blipFill>
        <p:spPr>
          <a:xfrm>
            <a:off x="6946667" y="3502542"/>
            <a:ext cx="4389120" cy="2581173"/>
          </a:xfrm>
          <a:prstGeom prst="rect">
            <a:avLst/>
          </a:prstGeom>
        </p:spPr>
      </p:pic>
    </p:spTree>
    <p:extLst>
      <p:ext uri="{BB962C8B-B14F-4D97-AF65-F5344CB8AC3E}">
        <p14:creationId xmlns:p14="http://schemas.microsoft.com/office/powerpoint/2010/main" val="3348804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B9535-6CC0-2B5A-8515-28191923563E}"/>
              </a:ext>
            </a:extLst>
          </p:cNvPr>
          <p:cNvSpPr>
            <a:spLocks noGrp="1"/>
          </p:cNvSpPr>
          <p:nvPr>
            <p:ph type="title"/>
          </p:nvPr>
        </p:nvSpPr>
        <p:spPr>
          <a:xfrm>
            <a:off x="761803" y="350196"/>
            <a:ext cx="4646904" cy="1624520"/>
          </a:xfrm>
        </p:spPr>
        <p:txBody>
          <a:bodyPr anchor="ctr">
            <a:normAutofit/>
          </a:bodyPr>
          <a:lstStyle/>
          <a:p>
            <a:r>
              <a:rPr lang="en-US" sz="4000"/>
              <a:t>Social and Ethical Considerations</a:t>
            </a:r>
          </a:p>
        </p:txBody>
      </p:sp>
      <p:sp>
        <p:nvSpPr>
          <p:cNvPr id="3" name="Content Placeholder 2">
            <a:extLst>
              <a:ext uri="{FF2B5EF4-FFF2-40B4-BE49-F238E27FC236}">
                <a16:creationId xmlns:a16="http://schemas.microsoft.com/office/drawing/2014/main" id="{3474C20B-0BFA-9394-1997-0BF28C034E3D}"/>
              </a:ext>
            </a:extLst>
          </p:cNvPr>
          <p:cNvSpPr>
            <a:spLocks noGrp="1"/>
          </p:cNvSpPr>
          <p:nvPr>
            <p:ph idx="1"/>
          </p:nvPr>
        </p:nvSpPr>
        <p:spPr>
          <a:xfrm>
            <a:off x="761802" y="2743200"/>
            <a:ext cx="4646905" cy="3613149"/>
          </a:xfrm>
        </p:spPr>
        <p:txBody>
          <a:bodyPr anchor="ctr">
            <a:normAutofit/>
          </a:bodyPr>
          <a:lstStyle/>
          <a:p>
            <a:r>
              <a:rPr lang="en-US" sz="1400" b="1"/>
              <a:t>Equitable information access</a:t>
            </a:r>
            <a:r>
              <a:rPr lang="en-US" sz="1400"/>
              <a:t>: if one- or all- of these climate endeavors ends in us generating useful, actionable insights, it is our responsibility to disseminate this information to all corners, allowing those with less information access to make decisions if their homes are or will be affected.</a:t>
            </a:r>
          </a:p>
          <a:p>
            <a:r>
              <a:rPr lang="en-US" sz="1400" b="1"/>
              <a:t>Responsible communication</a:t>
            </a:r>
            <a:r>
              <a:rPr lang="en-US" sz="1400"/>
              <a:t>: we also must communicate any dangers with appropriate temperance and an even-keeled demeanor, upholding transparency but also avoiding any cause for public panic. </a:t>
            </a:r>
          </a:p>
          <a:p>
            <a:r>
              <a:rPr lang="en-US" sz="1400" b="1"/>
              <a:t>Financial incentives</a:t>
            </a:r>
            <a:r>
              <a:rPr lang="en-US" sz="1400"/>
              <a:t>: the information generated could be mishandled for financial gain (changing property values, etc.).</a:t>
            </a:r>
          </a:p>
        </p:txBody>
      </p:sp>
      <p:pic>
        <p:nvPicPr>
          <p:cNvPr id="5" name="Picture 4" descr="Wooden houses with one house standing out with its orange and red color">
            <a:extLst>
              <a:ext uri="{FF2B5EF4-FFF2-40B4-BE49-F238E27FC236}">
                <a16:creationId xmlns:a16="http://schemas.microsoft.com/office/drawing/2014/main" id="{0AC157B9-FDCA-3B8A-63D7-3E8CEC074A28}"/>
              </a:ext>
            </a:extLst>
          </p:cNvPr>
          <p:cNvPicPr>
            <a:picLocks noChangeAspect="1"/>
          </p:cNvPicPr>
          <p:nvPr/>
        </p:nvPicPr>
        <p:blipFill>
          <a:blip r:embed="rId2"/>
          <a:srcRect l="27263" r="13336" b="-2"/>
          <a:stretch/>
        </p:blipFill>
        <p:spPr>
          <a:xfrm>
            <a:off x="6096000" y="1"/>
            <a:ext cx="6102825" cy="6858000"/>
          </a:xfrm>
          <a:prstGeom prst="rect">
            <a:avLst/>
          </a:prstGeom>
        </p:spPr>
      </p:pic>
    </p:spTree>
    <p:extLst>
      <p:ext uri="{BB962C8B-B14F-4D97-AF65-F5344CB8AC3E}">
        <p14:creationId xmlns:p14="http://schemas.microsoft.com/office/powerpoint/2010/main" val="2339895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6" name="Rectangle 514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61208-F471-76A9-AB50-9C735DFAB1BD}"/>
              </a:ext>
            </a:extLst>
          </p:cNvPr>
          <p:cNvSpPr>
            <a:spLocks noGrp="1"/>
          </p:cNvSpPr>
          <p:nvPr>
            <p:ph type="title"/>
          </p:nvPr>
        </p:nvSpPr>
        <p:spPr>
          <a:xfrm>
            <a:off x="572493" y="238539"/>
            <a:ext cx="11018520" cy="1434415"/>
          </a:xfrm>
        </p:spPr>
        <p:txBody>
          <a:bodyPr anchor="b">
            <a:normAutofit/>
          </a:bodyPr>
          <a:lstStyle/>
          <a:p>
            <a:r>
              <a:rPr lang="en-US" sz="5400"/>
              <a:t>Recommendation and Next Steps</a:t>
            </a:r>
          </a:p>
        </p:txBody>
      </p:sp>
      <p:sp>
        <p:nvSpPr>
          <p:cNvPr id="514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102F1C-B60B-4387-142B-DAF8195BD20D}"/>
              </a:ext>
            </a:extLst>
          </p:cNvPr>
          <p:cNvSpPr>
            <a:spLocks noGrp="1"/>
          </p:cNvSpPr>
          <p:nvPr>
            <p:ph idx="1"/>
          </p:nvPr>
        </p:nvSpPr>
        <p:spPr>
          <a:xfrm>
            <a:off x="572493" y="2071316"/>
            <a:ext cx="6713552" cy="4119172"/>
          </a:xfrm>
        </p:spPr>
        <p:txBody>
          <a:bodyPr anchor="t">
            <a:normAutofit/>
          </a:bodyPr>
          <a:lstStyle/>
          <a:p>
            <a:r>
              <a:rPr lang="en-US" sz="1900" dirty="0"/>
              <a:t>While the </a:t>
            </a:r>
            <a:r>
              <a:rPr lang="en-US" sz="1900" b="1" dirty="0"/>
              <a:t>third option </a:t>
            </a:r>
            <a:r>
              <a:rPr lang="en-US" sz="1900" dirty="0"/>
              <a:t>(safe areas detection) is the most ambitious, and has the most to gain, it is also the most difficult of the three to carry out accurately.</a:t>
            </a:r>
          </a:p>
          <a:p>
            <a:pPr lvl="1"/>
            <a:r>
              <a:rPr lang="en-US" sz="1900" dirty="0"/>
              <a:t>While ML continues to make leaps and bounds, I am unsure whether we are prepared now to make sufficiently clear predictions with sufficiently low error bars.</a:t>
            </a:r>
          </a:p>
          <a:p>
            <a:r>
              <a:rPr lang="en-US" sz="1900" b="1" dirty="0"/>
              <a:t>I recommend we start with the first option</a:t>
            </a:r>
            <a:r>
              <a:rPr lang="en-US" sz="1900" dirty="0"/>
              <a:t>, which would then naturally lead into the second one. </a:t>
            </a:r>
          </a:p>
          <a:p>
            <a:pPr lvl="1"/>
            <a:r>
              <a:rPr lang="en-US" sz="1900" dirty="0"/>
              <a:t>If we can figure out the regions that are suffering from anomalous weather events, then go a step further to understand their change in frequency, we can garner a lot of actionable and practical information that will be invaluable to the continent of Europe. </a:t>
            </a:r>
          </a:p>
        </p:txBody>
      </p:sp>
      <p:pic>
        <p:nvPicPr>
          <p:cNvPr id="5122" name="Picture 2" descr="Europe Map Cartoon Stock Illustrations – 11,231 Europe Map Cartoon Stock  Illustrations, Vectors &amp; Clipart - Dreamstime">
            <a:extLst>
              <a:ext uri="{FF2B5EF4-FFF2-40B4-BE49-F238E27FC236}">
                <a16:creationId xmlns:a16="http://schemas.microsoft.com/office/drawing/2014/main" id="{D98E5853-1884-7083-DBC5-4A67059BD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44" r="8496"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43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80247-3BD3-ECCC-E30A-3D5F5B1CD577}"/>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3" name="Text Placeholder 2">
            <a:extLst>
              <a:ext uri="{FF2B5EF4-FFF2-40B4-BE49-F238E27FC236}">
                <a16:creationId xmlns:a16="http://schemas.microsoft.com/office/drawing/2014/main" id="{B7F2F9CC-3D1C-3232-FB2F-EB113DCDAF96}"/>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r>
              <a:rPr lang="en-US" sz="1500" kern="1200" dirty="0">
                <a:solidFill>
                  <a:schemeClr val="tx1"/>
                </a:solidFill>
                <a:latin typeface="+mn-lt"/>
                <a:ea typeface="+mn-ea"/>
                <a:cs typeface="+mn-cs"/>
              </a:rPr>
              <a:t>I will now take any questions.</a:t>
            </a:r>
          </a:p>
          <a:p>
            <a:pPr algn="ctr"/>
            <a:r>
              <a:rPr lang="en-US" sz="1500" kern="1200" dirty="0">
                <a:solidFill>
                  <a:schemeClr val="tx1"/>
                </a:solidFill>
                <a:latin typeface="+mn-lt"/>
                <a:ea typeface="+mn-ea"/>
                <a:cs typeface="+mn-cs"/>
              </a:rPr>
              <a:t>For all info on this project please refer to </a:t>
            </a:r>
            <a:r>
              <a:rPr lang="en-US" sz="1500" kern="1200" dirty="0">
                <a:solidFill>
                  <a:schemeClr val="tx1"/>
                </a:solidFill>
                <a:latin typeface="+mn-lt"/>
                <a:ea typeface="+mn-ea"/>
                <a:cs typeface="+mn-cs"/>
                <a:hlinkClick r:id="rId2"/>
              </a:rPr>
              <a:t>GitHub</a:t>
            </a:r>
            <a:r>
              <a:rPr lang="en-US" sz="1500" kern="1200" dirty="0">
                <a:solidFill>
                  <a:schemeClr val="tx1"/>
                </a:solidFill>
                <a:latin typeface="+mn-lt"/>
                <a:ea typeface="+mn-ea"/>
                <a:cs typeface="+mn-cs"/>
              </a:rPr>
              <a:t>.</a:t>
            </a:r>
          </a:p>
          <a:p>
            <a:pPr algn="ctr"/>
            <a:endParaRPr lang="en-US" sz="1500" kern="1200" dirty="0">
              <a:solidFill>
                <a:schemeClr val="tx1"/>
              </a:solidFill>
              <a:latin typeface="+mn-lt"/>
              <a:ea typeface="+mn-ea"/>
              <a:cs typeface="+mn-cs"/>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39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C6D834-7016-EB49-91CB-6CD252580424}"/>
              </a:ext>
            </a:extLst>
          </p:cNvPr>
          <p:cNvSpPr>
            <a:spLocks noGrp="1"/>
          </p:cNvSpPr>
          <p:nvPr>
            <p:ph type="title"/>
          </p:nvPr>
        </p:nvSpPr>
        <p:spPr>
          <a:xfrm>
            <a:off x="1115568" y="548640"/>
            <a:ext cx="10168128" cy="1179576"/>
          </a:xfrm>
        </p:spPr>
        <p:txBody>
          <a:bodyPr>
            <a:normAutofit/>
          </a:bodyPr>
          <a:lstStyle/>
          <a:p>
            <a:r>
              <a:rPr lang="en-US" sz="4000"/>
              <a:t>Agenda</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4E4FD15-3217-A7AC-7B52-322BD9C600F4}"/>
              </a:ext>
            </a:extLst>
          </p:cNvPr>
          <p:cNvSpPr>
            <a:spLocks noGrp="1"/>
          </p:cNvSpPr>
          <p:nvPr>
            <p:ph idx="1"/>
          </p:nvPr>
        </p:nvSpPr>
        <p:spPr>
          <a:xfrm>
            <a:off x="1115568" y="2481943"/>
            <a:ext cx="10168128" cy="3695020"/>
          </a:xfrm>
        </p:spPr>
        <p:txBody>
          <a:bodyPr>
            <a:normAutofit/>
          </a:bodyPr>
          <a:lstStyle/>
          <a:p>
            <a:r>
              <a:rPr lang="en-US" sz="2000"/>
              <a:t>Objective</a:t>
            </a:r>
          </a:p>
          <a:p>
            <a:r>
              <a:rPr lang="en-US" sz="2000"/>
              <a:t>Machine Learning Options</a:t>
            </a:r>
          </a:p>
          <a:p>
            <a:pPr lvl="1"/>
            <a:r>
              <a:rPr lang="en-US" sz="2000"/>
              <a:t>Random Forests, Convolutional &amp; Recurrent Neural Networks, Generative Adversarial Networks (GANs)</a:t>
            </a:r>
          </a:p>
          <a:p>
            <a:r>
              <a:rPr lang="en-US" sz="2000"/>
              <a:t>Thought experiments</a:t>
            </a:r>
          </a:p>
          <a:p>
            <a:pPr lvl="1"/>
            <a:r>
              <a:rPr lang="en-US" sz="2000"/>
              <a:t>Detecting and classifying anomalous weather events</a:t>
            </a:r>
          </a:p>
          <a:p>
            <a:pPr lvl="1"/>
            <a:r>
              <a:rPr lang="en-US" sz="2000"/>
              <a:t>Assessing trends in these anomalous weather events</a:t>
            </a:r>
          </a:p>
          <a:p>
            <a:pPr lvl="1"/>
            <a:r>
              <a:rPr lang="en-US" sz="2000"/>
              <a:t>Predicting safe areas based on climate trends</a:t>
            </a:r>
          </a:p>
          <a:p>
            <a:r>
              <a:rPr lang="en-US" sz="2000"/>
              <a:t>Social and Ethical Considerations</a:t>
            </a:r>
          </a:p>
          <a:p>
            <a:r>
              <a:rPr lang="en-US" sz="2000"/>
              <a:t>Recommendation and Next Steps</a:t>
            </a:r>
          </a:p>
          <a:p>
            <a:pPr marL="0" indent="0">
              <a:buNone/>
            </a:pPr>
            <a:endParaRPr lang="en-US" sz="2000"/>
          </a:p>
          <a:p>
            <a:endParaRPr lang="en-US" sz="2000"/>
          </a:p>
        </p:txBody>
      </p:sp>
    </p:spTree>
    <p:extLst>
      <p:ext uri="{BB962C8B-B14F-4D97-AF65-F5344CB8AC3E}">
        <p14:creationId xmlns:p14="http://schemas.microsoft.com/office/powerpoint/2010/main" val="385840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35384-2CCE-9D6F-FCCB-F5CA348C9CB0}"/>
              </a:ext>
            </a:extLst>
          </p:cNvPr>
          <p:cNvSpPr>
            <a:spLocks noGrp="1"/>
          </p:cNvSpPr>
          <p:nvPr>
            <p:ph type="title"/>
          </p:nvPr>
        </p:nvSpPr>
        <p:spPr>
          <a:xfrm>
            <a:off x="1043631" y="809898"/>
            <a:ext cx="9942716" cy="1554480"/>
          </a:xfrm>
        </p:spPr>
        <p:txBody>
          <a:bodyPr anchor="ctr">
            <a:normAutofit/>
          </a:bodyPr>
          <a:lstStyle/>
          <a:p>
            <a:r>
              <a:rPr lang="en-US" sz="4800"/>
              <a:t>Objective</a:t>
            </a:r>
          </a:p>
        </p:txBody>
      </p:sp>
      <p:sp>
        <p:nvSpPr>
          <p:cNvPr id="3" name="Content Placeholder 2">
            <a:extLst>
              <a:ext uri="{FF2B5EF4-FFF2-40B4-BE49-F238E27FC236}">
                <a16:creationId xmlns:a16="http://schemas.microsoft.com/office/drawing/2014/main" id="{A894A479-0EDE-158B-8B6A-6AF285DA2564}"/>
              </a:ext>
            </a:extLst>
          </p:cNvPr>
          <p:cNvSpPr>
            <a:spLocks noGrp="1"/>
          </p:cNvSpPr>
          <p:nvPr>
            <p:ph idx="1"/>
          </p:nvPr>
        </p:nvSpPr>
        <p:spPr>
          <a:xfrm>
            <a:off x="1045028" y="3017522"/>
            <a:ext cx="9941319" cy="3124658"/>
          </a:xfrm>
        </p:spPr>
        <p:txBody>
          <a:bodyPr anchor="ctr">
            <a:normAutofit/>
          </a:bodyPr>
          <a:lstStyle/>
          <a:p>
            <a:r>
              <a:rPr lang="en-US" sz="2400"/>
              <a:t>Use machine learning to explore the feasibility of different climate change questions:</a:t>
            </a:r>
          </a:p>
          <a:p>
            <a:pPr lvl="1"/>
            <a:r>
              <a:rPr lang="en-US"/>
              <a:t>Identifying anomalous weather patterns in Europe.</a:t>
            </a:r>
          </a:p>
          <a:p>
            <a:pPr lvl="1"/>
            <a:r>
              <a:rPr lang="en-US"/>
              <a:t>Determining if those patterns are increasing in frequency.</a:t>
            </a:r>
          </a:p>
          <a:p>
            <a:pPr lvl="1"/>
            <a:r>
              <a:rPr lang="en-US"/>
              <a:t>Generating possibilities for future weather conditions over the next 25-50 years.</a:t>
            </a:r>
          </a:p>
          <a:p>
            <a:pPr lvl="1"/>
            <a:r>
              <a:rPr lang="en-US"/>
              <a:t>Determining the safest places for people to live in Europe over the next 25-50 years.</a:t>
            </a: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92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1B0AED-255E-28C3-3A0A-17874F48EF1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Machine Learning Overview</a:t>
            </a:r>
          </a:p>
        </p:txBody>
      </p:sp>
      <p:sp>
        <p:nvSpPr>
          <p:cNvPr id="3" name="Text Placeholder 2">
            <a:extLst>
              <a:ext uri="{FF2B5EF4-FFF2-40B4-BE49-F238E27FC236}">
                <a16:creationId xmlns:a16="http://schemas.microsoft.com/office/drawing/2014/main" id="{28C58BFA-E971-74F9-771A-77FD497F5698}"/>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r>
              <a:rPr lang="en-US" sz="1800" kern="1200" dirty="0">
                <a:solidFill>
                  <a:schemeClr val="tx1"/>
                </a:solidFill>
                <a:latin typeface="+mn-lt"/>
                <a:ea typeface="+mn-ea"/>
                <a:cs typeface="+mn-cs"/>
              </a:rPr>
              <a:t>Random Forests, Convolutional (CNNs) &amp; Recurrent Neural Networks (RNNs), Generative Adversarial Networks (GANs)</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294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ound wave&#10;&#10;Description automatically generated">
            <a:extLst>
              <a:ext uri="{FF2B5EF4-FFF2-40B4-BE49-F238E27FC236}">
                <a16:creationId xmlns:a16="http://schemas.microsoft.com/office/drawing/2014/main" id="{9A579B91-4490-1546-6767-339FF07E621E}"/>
              </a:ext>
            </a:extLst>
          </p:cNvPr>
          <p:cNvPicPr>
            <a:picLocks noChangeAspect="1"/>
          </p:cNvPicPr>
          <p:nvPr/>
        </p:nvPicPr>
        <p:blipFill>
          <a:blip r:embed="rId2">
            <a:extLst>
              <a:ext uri="{28A0092B-C50C-407E-A947-70E740481C1C}">
                <a14:useLocalDpi xmlns:a14="http://schemas.microsoft.com/office/drawing/2010/main" val="0"/>
              </a:ext>
            </a:extLst>
          </a:blip>
          <a:srcRect l="13240" r="28677"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9" name="Freeform: Shape 18">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B0A5E9-59DF-E8F2-0A82-5DB429228432}"/>
              </a:ext>
            </a:extLst>
          </p:cNvPr>
          <p:cNvSpPr>
            <a:spLocks noGrp="1"/>
          </p:cNvSpPr>
          <p:nvPr>
            <p:ph type="title"/>
          </p:nvPr>
        </p:nvSpPr>
        <p:spPr>
          <a:xfrm>
            <a:off x="374904" y="856488"/>
            <a:ext cx="4992624" cy="1243584"/>
          </a:xfrm>
        </p:spPr>
        <p:txBody>
          <a:bodyPr anchor="ctr">
            <a:normAutofit/>
          </a:bodyPr>
          <a:lstStyle/>
          <a:p>
            <a:r>
              <a:rPr lang="en-US" sz="3400"/>
              <a:t>Random Forests</a:t>
            </a:r>
          </a:p>
        </p:txBody>
      </p:sp>
      <p:sp>
        <p:nvSpPr>
          <p:cNvPr id="16" name="Rectangle 15">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4738855-6C4E-D643-DBCE-73D16EF12CAE}"/>
              </a:ext>
            </a:extLst>
          </p:cNvPr>
          <p:cNvSpPr>
            <a:spLocks noGrp="1"/>
          </p:cNvSpPr>
          <p:nvPr>
            <p:ph idx="1"/>
          </p:nvPr>
        </p:nvSpPr>
        <p:spPr>
          <a:xfrm>
            <a:off x="374904" y="2522949"/>
            <a:ext cx="5065776" cy="3402363"/>
          </a:xfrm>
        </p:spPr>
        <p:txBody>
          <a:bodyPr anchor="t">
            <a:normAutofit/>
          </a:bodyPr>
          <a:lstStyle/>
          <a:p>
            <a:r>
              <a:rPr lang="en-US" sz="2000" b="1" dirty="0"/>
              <a:t>Collections of decision trees </a:t>
            </a:r>
            <a:r>
              <a:rPr lang="en-US" sz="2000" dirty="0"/>
              <a:t>that together enhance predictive capacity and insights into feature importance.</a:t>
            </a:r>
          </a:p>
          <a:p>
            <a:r>
              <a:rPr lang="en-US" sz="2000" dirty="0"/>
              <a:t>RFs can identify key weather variables that signal anomalies, making them effective at classifying anomalous weather events.</a:t>
            </a:r>
          </a:p>
          <a:p>
            <a:r>
              <a:rPr lang="en-US" sz="2000" dirty="0"/>
              <a:t>They are less suited for analyzing trends over time. </a:t>
            </a:r>
          </a:p>
          <a:p>
            <a:pPr marL="0" indent="0">
              <a:buNone/>
            </a:pPr>
            <a:endParaRPr lang="en-US" sz="2000" dirty="0"/>
          </a:p>
        </p:txBody>
      </p:sp>
      <p:sp>
        <p:nvSpPr>
          <p:cNvPr id="6" name="TextBox 5">
            <a:extLst>
              <a:ext uri="{FF2B5EF4-FFF2-40B4-BE49-F238E27FC236}">
                <a16:creationId xmlns:a16="http://schemas.microsoft.com/office/drawing/2014/main" id="{3337DB46-1B07-7071-2498-792F84F63316}"/>
              </a:ext>
            </a:extLst>
          </p:cNvPr>
          <p:cNvSpPr txBox="1"/>
          <p:nvPr/>
        </p:nvSpPr>
        <p:spPr>
          <a:xfrm>
            <a:off x="6273209" y="6177516"/>
            <a:ext cx="5199321" cy="338554"/>
          </a:xfrm>
          <a:prstGeom prst="rect">
            <a:avLst/>
          </a:prstGeom>
          <a:noFill/>
        </p:spPr>
        <p:txBody>
          <a:bodyPr wrap="square" rtlCol="0">
            <a:spAutoFit/>
          </a:bodyPr>
          <a:lstStyle/>
          <a:p>
            <a:pPr algn="ctr"/>
            <a:r>
              <a:rPr lang="en-US" sz="1600" i="1" dirty="0"/>
              <a:t>A random forest for all weather stations for the 2010s</a:t>
            </a:r>
          </a:p>
        </p:txBody>
      </p:sp>
    </p:spTree>
    <p:extLst>
      <p:ext uri="{BB962C8B-B14F-4D97-AF65-F5344CB8AC3E}">
        <p14:creationId xmlns:p14="http://schemas.microsoft.com/office/powerpoint/2010/main" val="279737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1B63F-66C5-9311-17C4-9A22A4AC782E}"/>
              </a:ext>
            </a:extLst>
          </p:cNvPr>
          <p:cNvSpPr>
            <a:spLocks noGrp="1"/>
          </p:cNvSpPr>
          <p:nvPr>
            <p:ph type="title"/>
          </p:nvPr>
        </p:nvSpPr>
        <p:spPr>
          <a:xfrm>
            <a:off x="793662" y="386930"/>
            <a:ext cx="10066122" cy="1298448"/>
          </a:xfrm>
        </p:spPr>
        <p:txBody>
          <a:bodyPr anchor="b">
            <a:normAutofit/>
          </a:bodyPr>
          <a:lstStyle/>
          <a:p>
            <a:r>
              <a:rPr lang="en-US" dirty="0"/>
              <a:t>Convolutional &amp; Recurrent Neural Networks</a:t>
            </a:r>
          </a:p>
        </p:txBody>
      </p:sp>
      <p:sp>
        <p:nvSpPr>
          <p:cNvPr id="1033" name="Rectangle 10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0D4B9B-1DF0-78BB-3967-A9F2AC8CDBE2}"/>
              </a:ext>
            </a:extLst>
          </p:cNvPr>
          <p:cNvSpPr>
            <a:spLocks noGrp="1"/>
          </p:cNvSpPr>
          <p:nvPr>
            <p:ph idx="1"/>
          </p:nvPr>
        </p:nvSpPr>
        <p:spPr>
          <a:xfrm>
            <a:off x="793661" y="2599509"/>
            <a:ext cx="4530898" cy="3639450"/>
          </a:xfrm>
        </p:spPr>
        <p:txBody>
          <a:bodyPr anchor="ctr">
            <a:normAutofit/>
          </a:bodyPr>
          <a:lstStyle/>
          <a:p>
            <a:r>
              <a:rPr lang="en-US" sz="2000" dirty="0"/>
              <a:t>Deep learning models that excel in analyzing spatial climate patterns (</a:t>
            </a:r>
            <a:r>
              <a:rPr lang="en-US" sz="2000" b="1" dirty="0"/>
              <a:t>CNNs</a:t>
            </a:r>
            <a:r>
              <a:rPr lang="en-US" sz="2000" dirty="0"/>
              <a:t>) and assessing temporal data and climate trends over time (</a:t>
            </a:r>
            <a:r>
              <a:rPr lang="en-US" sz="2000" b="1" dirty="0"/>
              <a:t>RNNs</a:t>
            </a:r>
            <a:r>
              <a:rPr lang="en-US" sz="2000" dirty="0"/>
              <a:t>).</a:t>
            </a:r>
          </a:p>
          <a:p>
            <a:r>
              <a:rPr lang="en-US" sz="2000" dirty="0"/>
              <a:t>These attributes make them well-suited for detecting spatial anomalies and overall climate trends.</a:t>
            </a:r>
          </a:p>
          <a:p>
            <a:pPr marL="0" indent="0">
              <a:buNone/>
            </a:pPr>
            <a:endParaRPr lang="en-US" sz="2000" dirty="0"/>
          </a:p>
          <a:p>
            <a:endParaRPr lang="en-US" sz="2000" dirty="0"/>
          </a:p>
        </p:txBody>
      </p:sp>
      <p:pic>
        <p:nvPicPr>
          <p:cNvPr id="1026" name="Picture 2" descr="Set of four different cartoon climatic zones - desert, Arctic, jungle and  moderate climate">
            <a:extLst>
              <a:ext uri="{FF2B5EF4-FFF2-40B4-BE49-F238E27FC236}">
                <a16:creationId xmlns:a16="http://schemas.microsoft.com/office/drawing/2014/main" id="{BDEF9116-44B1-CCDF-53F0-2C8AE72C5B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628910"/>
            <a:ext cx="5150277" cy="3424934"/>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8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DAD7F-8520-71AE-8712-A41F225195E1}"/>
              </a:ext>
            </a:extLst>
          </p:cNvPr>
          <p:cNvSpPr>
            <a:spLocks noGrp="1"/>
          </p:cNvSpPr>
          <p:nvPr>
            <p:ph type="title"/>
          </p:nvPr>
        </p:nvSpPr>
        <p:spPr>
          <a:xfrm>
            <a:off x="6412091" y="501651"/>
            <a:ext cx="4395340" cy="1716255"/>
          </a:xfrm>
        </p:spPr>
        <p:txBody>
          <a:bodyPr anchor="b">
            <a:normAutofit/>
          </a:bodyPr>
          <a:lstStyle/>
          <a:p>
            <a:r>
              <a:rPr lang="en-US" sz="3900"/>
              <a:t>Generative Adversarial Networks (GANs)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weather forecasting&#10;&#10;Description automatically generated">
            <a:extLst>
              <a:ext uri="{FF2B5EF4-FFF2-40B4-BE49-F238E27FC236}">
                <a16:creationId xmlns:a16="http://schemas.microsoft.com/office/drawing/2014/main" id="{EF3C336B-853E-3025-3AE6-06C7B2113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43" y="1307716"/>
            <a:ext cx="5221625" cy="4242569"/>
          </a:xfrm>
          <a:prstGeom prst="rect">
            <a:avLst/>
          </a:prstGeom>
        </p:spPr>
      </p:pic>
      <p:sp>
        <p:nvSpPr>
          <p:cNvPr id="3" name="Content Placeholder 2">
            <a:extLst>
              <a:ext uri="{FF2B5EF4-FFF2-40B4-BE49-F238E27FC236}">
                <a16:creationId xmlns:a16="http://schemas.microsoft.com/office/drawing/2014/main" id="{0B49ED6B-DB91-F143-7FDB-16B98276A955}"/>
              </a:ext>
            </a:extLst>
          </p:cNvPr>
          <p:cNvSpPr>
            <a:spLocks noGrp="1"/>
          </p:cNvSpPr>
          <p:nvPr>
            <p:ph idx="1"/>
          </p:nvPr>
        </p:nvSpPr>
        <p:spPr>
          <a:xfrm>
            <a:off x="6392583" y="2645922"/>
            <a:ext cx="4434721" cy="3710427"/>
          </a:xfrm>
        </p:spPr>
        <p:txBody>
          <a:bodyPr anchor="t">
            <a:normAutofit/>
          </a:bodyPr>
          <a:lstStyle/>
          <a:p>
            <a:r>
              <a:rPr lang="en-US" sz="2000">
                <a:solidFill>
                  <a:schemeClr val="tx1">
                    <a:alpha val="80000"/>
                  </a:schemeClr>
                </a:solidFill>
              </a:rPr>
              <a:t>Consist of a </a:t>
            </a:r>
            <a:r>
              <a:rPr lang="en-US" sz="2000" b="1">
                <a:solidFill>
                  <a:schemeClr val="tx1">
                    <a:alpha val="80000"/>
                  </a:schemeClr>
                </a:solidFill>
              </a:rPr>
              <a:t>generator</a:t>
            </a:r>
            <a:r>
              <a:rPr lang="en-US" sz="2000">
                <a:solidFill>
                  <a:schemeClr val="tx1">
                    <a:alpha val="80000"/>
                  </a:schemeClr>
                </a:solidFill>
              </a:rPr>
              <a:t> and </a:t>
            </a:r>
            <a:r>
              <a:rPr lang="en-US" sz="2000" b="1">
                <a:solidFill>
                  <a:schemeClr val="tx1">
                    <a:alpha val="80000"/>
                  </a:schemeClr>
                </a:solidFill>
              </a:rPr>
              <a:t>discriminator</a:t>
            </a:r>
            <a:r>
              <a:rPr lang="en-US" sz="2000">
                <a:solidFill>
                  <a:schemeClr val="tx1">
                    <a:alpha val="80000"/>
                  </a:schemeClr>
                </a:solidFill>
              </a:rPr>
              <a:t> network that work in tandem to create data mimicking real-world samples.</a:t>
            </a:r>
          </a:p>
          <a:p>
            <a:r>
              <a:rPr lang="en-US" sz="2000">
                <a:solidFill>
                  <a:schemeClr val="tx1">
                    <a:alpha val="80000"/>
                  </a:schemeClr>
                </a:solidFill>
              </a:rPr>
              <a:t>Useful in generating synthetic climate scenarios- including anomalous weather events.</a:t>
            </a:r>
          </a:p>
          <a:p>
            <a:r>
              <a:rPr lang="en-US" sz="2000">
                <a:solidFill>
                  <a:schemeClr val="tx1">
                    <a:alpha val="80000"/>
                  </a:schemeClr>
                </a:solidFill>
              </a:rPr>
              <a:t>These make GANs helpful with predicting safe areas by simulating realistic scenarios. </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F587935-EBB4-7C65-0504-735A5734B3BF}"/>
              </a:ext>
            </a:extLst>
          </p:cNvPr>
          <p:cNvSpPr txBox="1"/>
          <p:nvPr/>
        </p:nvSpPr>
        <p:spPr>
          <a:xfrm>
            <a:off x="892629" y="5758543"/>
            <a:ext cx="3897085" cy="738664"/>
          </a:xfrm>
          <a:prstGeom prst="rect">
            <a:avLst/>
          </a:prstGeom>
          <a:noFill/>
        </p:spPr>
        <p:txBody>
          <a:bodyPr wrap="square" rtlCol="0">
            <a:spAutoFit/>
          </a:bodyPr>
          <a:lstStyle/>
          <a:p>
            <a:pPr algn="ctr"/>
            <a:r>
              <a:rPr lang="en-US" sz="1400" i="1" dirty="0">
                <a:solidFill>
                  <a:schemeClr val="bg1"/>
                </a:solidFill>
              </a:rPr>
              <a:t>While the model is great with predicting 3 out of 4 weather conditions, there’s still some work to do.</a:t>
            </a:r>
          </a:p>
        </p:txBody>
      </p:sp>
    </p:spTree>
    <p:extLst>
      <p:ext uri="{BB962C8B-B14F-4D97-AF65-F5344CB8AC3E}">
        <p14:creationId xmlns:p14="http://schemas.microsoft.com/office/powerpoint/2010/main" val="494703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120C8-07E9-1981-1772-8F2A1B19C063}"/>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Three Thought Experiments</a:t>
            </a:r>
          </a:p>
        </p:txBody>
      </p:sp>
      <p:sp>
        <p:nvSpPr>
          <p:cNvPr id="3" name="Text Placeholder 2">
            <a:extLst>
              <a:ext uri="{FF2B5EF4-FFF2-40B4-BE49-F238E27FC236}">
                <a16:creationId xmlns:a16="http://schemas.microsoft.com/office/drawing/2014/main" id="{DDCA7FCF-17C3-3E9F-F88E-9DD1411AB5E7}"/>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r>
              <a:rPr lang="en-US" i="1" kern="1200" dirty="0">
                <a:solidFill>
                  <a:schemeClr val="tx1"/>
                </a:solidFill>
                <a:latin typeface="+mn-lt"/>
                <a:ea typeface="+mn-ea"/>
                <a:cs typeface="+mn-cs"/>
              </a:rPr>
              <a:t>Which climate question is the most feasible for us to address?</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77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A583-C3FB-A042-DC44-A8AA6E1BA599}"/>
              </a:ext>
            </a:extLst>
          </p:cNvPr>
          <p:cNvSpPr>
            <a:spLocks noGrp="1"/>
          </p:cNvSpPr>
          <p:nvPr>
            <p:ph type="title"/>
          </p:nvPr>
        </p:nvSpPr>
        <p:spPr>
          <a:xfrm>
            <a:off x="481013" y="3752849"/>
            <a:ext cx="3290887" cy="2452687"/>
          </a:xfrm>
        </p:spPr>
        <p:txBody>
          <a:bodyPr anchor="ctr">
            <a:normAutofit/>
          </a:bodyPr>
          <a:lstStyle/>
          <a:p>
            <a:r>
              <a:rPr lang="en-US" sz="3600"/>
              <a:t>TE 1: Detecting and classifying anomalous weather events </a:t>
            </a:r>
          </a:p>
        </p:txBody>
      </p:sp>
      <p:pic>
        <p:nvPicPr>
          <p:cNvPr id="2050" name="Picture 2" descr="House Flood Cartoon Vector Images (over 860)">
            <a:extLst>
              <a:ext uri="{FF2B5EF4-FFF2-40B4-BE49-F238E27FC236}">
                <a16:creationId xmlns:a16="http://schemas.microsoft.com/office/drawing/2014/main" id="{CCA3D651-0B53-4240-6F3C-B7959ADED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2369" b="2204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CBE3AAA-0B39-FDB3-116E-BEB92F97790E}"/>
              </a:ext>
            </a:extLst>
          </p:cNvPr>
          <p:cNvSpPr>
            <a:spLocks noGrp="1"/>
          </p:cNvSpPr>
          <p:nvPr>
            <p:ph idx="1"/>
          </p:nvPr>
        </p:nvSpPr>
        <p:spPr>
          <a:xfrm>
            <a:off x="4223982" y="3752850"/>
            <a:ext cx="7485413" cy="2452687"/>
          </a:xfrm>
        </p:spPr>
        <p:txBody>
          <a:bodyPr anchor="ctr">
            <a:normAutofit/>
          </a:bodyPr>
          <a:lstStyle/>
          <a:p>
            <a:r>
              <a:rPr lang="en-US" sz="1500" b="1" dirty="0"/>
              <a:t>Task</a:t>
            </a:r>
            <a:r>
              <a:rPr lang="en-US" sz="1500" dirty="0"/>
              <a:t>: Understanding climate change impacts by investigating and identifying rare weather events in European regions that are incongruent with historical norms.</a:t>
            </a:r>
          </a:p>
          <a:p>
            <a:r>
              <a:rPr lang="en-US" sz="1500" b="1" dirty="0"/>
              <a:t>Approach</a:t>
            </a:r>
            <a:r>
              <a:rPr lang="en-US" sz="1500" dirty="0"/>
              <a:t>: Utilize </a:t>
            </a:r>
            <a:r>
              <a:rPr lang="en-US" sz="1500" b="1" dirty="0"/>
              <a:t>random</a:t>
            </a:r>
            <a:r>
              <a:rPr lang="en-US" sz="1500" dirty="0"/>
              <a:t> </a:t>
            </a:r>
            <a:r>
              <a:rPr lang="en-US" sz="1500" b="1" dirty="0"/>
              <a:t>forests</a:t>
            </a:r>
            <a:r>
              <a:rPr lang="en-US" sz="1500" dirty="0"/>
              <a:t> to detect important anomaly features and use </a:t>
            </a:r>
            <a:r>
              <a:rPr lang="en-US" sz="1500" b="1" dirty="0"/>
              <a:t>CNNs</a:t>
            </a:r>
            <a:r>
              <a:rPr lang="en-US" sz="1500" dirty="0"/>
              <a:t> to analyze satellite imagery to understand visual patterns associated with these events.</a:t>
            </a:r>
          </a:p>
          <a:p>
            <a:r>
              <a:rPr lang="en-US" sz="1500" b="1" dirty="0"/>
              <a:t>Data Requirements</a:t>
            </a:r>
            <a:r>
              <a:rPr lang="en-US" sz="1500" dirty="0"/>
              <a:t>: Historical regional data and regional satellite imagery.</a:t>
            </a:r>
          </a:p>
          <a:p>
            <a:r>
              <a:rPr lang="en-US" sz="1500" b="1" dirty="0"/>
              <a:t>Data Bias</a:t>
            </a:r>
            <a:r>
              <a:rPr lang="en-US" sz="1500" dirty="0"/>
              <a:t>: Regional underrepresentation for satellite imagery or data collection for financial or other circumstantial reasons.</a:t>
            </a:r>
          </a:p>
        </p:txBody>
      </p:sp>
    </p:spTree>
    <p:extLst>
      <p:ext uri="{BB962C8B-B14F-4D97-AF65-F5344CB8AC3E}">
        <p14:creationId xmlns:p14="http://schemas.microsoft.com/office/powerpoint/2010/main" val="3066970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2913</TotalTime>
  <Words>956</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Predicting Climate Change for ClimateWins: Final Report</vt:lpstr>
      <vt:lpstr>Agenda</vt:lpstr>
      <vt:lpstr>Objective</vt:lpstr>
      <vt:lpstr>Machine Learning Overview</vt:lpstr>
      <vt:lpstr>Random Forests</vt:lpstr>
      <vt:lpstr>Convolutional &amp; Recurrent Neural Networks</vt:lpstr>
      <vt:lpstr>Generative Adversarial Networks (GANs)</vt:lpstr>
      <vt:lpstr>Three Thought Experiments</vt:lpstr>
      <vt:lpstr>TE 1: Detecting and classifying anomalous weather events </vt:lpstr>
      <vt:lpstr>TE 2: Assessing trends in anomalous weather events</vt:lpstr>
      <vt:lpstr>TE 3: Identifying safe areas to live based on climate trends</vt:lpstr>
      <vt:lpstr>These Experiments in Practice</vt:lpstr>
      <vt:lpstr>Social and Ethical Considerations</vt:lpstr>
      <vt:lpstr>Recommendation and 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Phillips</dc:creator>
  <cp:lastModifiedBy>John Phillips</cp:lastModifiedBy>
  <cp:revision>39</cp:revision>
  <dcterms:created xsi:type="dcterms:W3CDTF">2024-11-05T20:49:51Z</dcterms:created>
  <dcterms:modified xsi:type="dcterms:W3CDTF">2024-11-07T21:22:57Z</dcterms:modified>
</cp:coreProperties>
</file>