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522F-51BD-4FE1-BAED-19008401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D7C27-1D51-420C-8B6B-611E5703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4C44-6D57-4EF1-B4AB-BA892D6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34B1-AABE-42E1-A515-42FA66C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5CBC-BC4B-4E7E-88C2-F2831EC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15A0-EBDA-4375-AB97-9C7C92BE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43957-28AB-4A24-86AB-36FCF841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381-6433-4094-95F1-8934DC9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7ED9-7665-4296-AE02-4BED9B62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8E7B-BCB1-485E-892D-452EDEE1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C6CD-1157-4068-809A-E30DDCB5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F243B-C492-424E-8405-3EED75DB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5991-695D-4CB6-9ACF-B11DDD6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2ACA-601A-4F9C-9940-E6F357ED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9632-9BB9-4569-A3DA-97C39A0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6328-A5CC-4786-B5EF-B4C7F9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161F-E280-4C21-8545-D2630FB8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8C18-A622-46D4-83BD-F815116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F5EB-9F88-4979-85A1-3038B8B8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EB46-4EB9-4FE4-8B0D-441A5B3C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72D-0470-4462-988E-72A8CBCA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C4D1-E6B8-4B39-AD59-6E7D663F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4D89-931D-4F4B-B36B-9FA9CBB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B7B-0CA0-488A-A50A-9E2055B6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FEF5-2EB8-4C84-B24F-B74F397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0E14-D192-476D-8092-5654BD06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4CC9-C41F-4199-8C50-4F08F4B2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2252-ECDD-44EA-9B5D-51670C1D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9BF6-BF89-4B8F-8C86-9632EB2E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55FB-013B-4F92-9C11-641390EB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1FE45-3D73-43CC-9691-F07E773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5F71-34F4-42FC-AA7C-919EB1F5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C6EF-3EDC-4852-9A7B-2590B796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E470-9FAA-4C3F-9DA7-F9472B1E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6B9-CEA5-4912-9799-E81A4BAB4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9FE0-1FFD-42E9-A1B3-096C0C23F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801A-68BE-41B9-AD66-923A6500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A9597-899A-460B-8C41-725F555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1E15-38DB-45E9-83B7-9C42E6ED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56D5-58BF-4245-917A-81CFFFA5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94244-5BEC-4B44-BBCC-FAF9225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1EE7-EE9B-4778-943D-CC4ADCE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AAF0-E988-4F7D-87CE-784597AC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554C5-9DA2-40EF-A9F8-FD2EE176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5B9DD-CAD1-431A-AED0-35858E7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5083F-44C3-41E8-B2C4-CF54587A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9913-A12E-4F80-9104-8ECF286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92F8-1895-430F-8014-53095A77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B55D-2E9B-4C2C-9361-D0072335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D2EEB-E85A-4AC6-A12A-DC5338C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C4BE-BD50-4510-B358-6CB0A2BB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A4AA-8CD6-4B0E-AE51-38125390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6858-40D8-4D03-BBC6-84CB65B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FB19D-40EF-4FC0-8E8D-518C77B6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3E28-09D8-4F13-8378-0A1A6126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63FC-A8BF-45C5-B71A-94A04AE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E65B-C0A9-448F-B97C-24E8339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4223-ABA1-481A-8438-30B8DE8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F60AF-6805-4BF1-89F6-C63F874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FBEC-533A-4F7F-A75E-F415D69A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92AA-C34C-4B01-8492-7C082806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E0C7-3E3B-4416-85D0-AB73CC349D6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D11E-F04B-4E27-B13B-3AC21114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6E75-CCD2-4FC0-AB20-CE882CEE4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mw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enproject.org/" TargetMode="External"/><Relationship Id="rId5" Type="http://schemas.openxmlformats.org/officeDocument/2006/relationships/hyperlink" Target="https://www.linux-kvm.org/page/Main_Page" TargetMode="External"/><Relationship Id="rId4" Type="http://schemas.openxmlformats.org/officeDocument/2006/relationships/hyperlink" Target="https://docs.microsoft.com/en-us/virtualization/hyper-v-on-windows/abou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EA68-869A-492A-9F34-A35EDCC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B2E4-B06C-4241-8D93-E7BF5281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40832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7A04-F458-4D0B-8DEC-BE86437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Virtual Machines (VMs) became widespread…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6B2E-10EF-4785-B384-E57B8CE1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major function (email, web, file server, database, etc.) had its own separate server or servers, with their own hardware</a:t>
            </a:r>
          </a:p>
          <a:p>
            <a:r>
              <a:rPr lang="en-US" dirty="0"/>
              <a:t>It was unwise to put too many functions on one hardware server; if it crashed, the organization suffered until the server was restored</a:t>
            </a:r>
          </a:p>
          <a:p>
            <a:r>
              <a:rPr lang="en-US" dirty="0"/>
              <a:t>Restoring a crashed server could take several hours, or more</a:t>
            </a:r>
          </a:p>
          <a:p>
            <a:r>
              <a:rPr lang="en-US" dirty="0"/>
              <a:t>Each server was an island that could not share disk space, RAM, or CPU time with other servers</a:t>
            </a:r>
          </a:p>
          <a:p>
            <a:pPr lvl="1"/>
            <a:r>
              <a:rPr lang="en-US" dirty="0"/>
              <a:t>Running a server at high utilization (&gt;75%) of disk, RAM, or CPU was risky</a:t>
            </a:r>
          </a:p>
          <a:p>
            <a:pPr lvl="1"/>
            <a:r>
              <a:rPr lang="en-US" dirty="0"/>
              <a:t>Therefore, unused capacity was wasted</a:t>
            </a:r>
          </a:p>
        </p:txBody>
      </p:sp>
    </p:spTree>
    <p:extLst>
      <p:ext uri="{BB962C8B-B14F-4D97-AF65-F5344CB8AC3E}">
        <p14:creationId xmlns:p14="http://schemas.microsoft.com/office/powerpoint/2010/main" val="3915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522F-744B-42FB-A04A-1EE0A3C5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VMs and SANs*—couldn’t share RAM, Disk Space or CPU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DA9EE-9DD5-43BC-8B75-605E40E54751}"/>
              </a:ext>
            </a:extLst>
          </p:cNvPr>
          <p:cNvSpPr/>
          <p:nvPr/>
        </p:nvSpPr>
        <p:spPr>
          <a:xfrm>
            <a:off x="1330036" y="2410691"/>
            <a:ext cx="1981200" cy="300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76DA5-E1D4-4379-A792-8C2CBE6FF839}"/>
              </a:ext>
            </a:extLst>
          </p:cNvPr>
          <p:cNvSpPr/>
          <p:nvPr/>
        </p:nvSpPr>
        <p:spPr>
          <a:xfrm>
            <a:off x="1302326" y="4267199"/>
            <a:ext cx="2008909" cy="1149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A084-B2C8-4D18-8F5A-2356F7381BAF}"/>
              </a:ext>
            </a:extLst>
          </p:cNvPr>
          <p:cNvSpPr/>
          <p:nvPr/>
        </p:nvSpPr>
        <p:spPr>
          <a:xfrm>
            <a:off x="1302325" y="3796145"/>
            <a:ext cx="2008909" cy="471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Disk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36292-267B-4EBB-AE60-C77200E30C94}"/>
              </a:ext>
            </a:extLst>
          </p:cNvPr>
          <p:cNvSpPr/>
          <p:nvPr/>
        </p:nvSpPr>
        <p:spPr>
          <a:xfrm>
            <a:off x="1330037" y="2410692"/>
            <a:ext cx="1981198" cy="651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35DE-F4B3-4EE4-991B-2C04403E69AF}"/>
              </a:ext>
            </a:extLst>
          </p:cNvPr>
          <p:cNvSpPr/>
          <p:nvPr/>
        </p:nvSpPr>
        <p:spPr>
          <a:xfrm>
            <a:off x="1330035" y="3061855"/>
            <a:ext cx="1981199" cy="7342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9507B7-0B84-4A46-BB83-FB9C2870C5BA}"/>
              </a:ext>
            </a:extLst>
          </p:cNvPr>
          <p:cNvSpPr/>
          <p:nvPr/>
        </p:nvSpPr>
        <p:spPr>
          <a:xfrm>
            <a:off x="3782290" y="2410691"/>
            <a:ext cx="1981200" cy="300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92671-5B33-4823-BDB5-BCBE96B9ECDF}"/>
              </a:ext>
            </a:extLst>
          </p:cNvPr>
          <p:cNvSpPr/>
          <p:nvPr/>
        </p:nvSpPr>
        <p:spPr>
          <a:xfrm>
            <a:off x="3754580" y="4267199"/>
            <a:ext cx="2008909" cy="1149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F1FF0-4A13-474E-9BB1-C64789DFF196}"/>
              </a:ext>
            </a:extLst>
          </p:cNvPr>
          <p:cNvSpPr/>
          <p:nvPr/>
        </p:nvSpPr>
        <p:spPr>
          <a:xfrm>
            <a:off x="3754579" y="3796145"/>
            <a:ext cx="2008909" cy="720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Disk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FFC4D-E596-480E-B80F-1A482E770C6C}"/>
              </a:ext>
            </a:extLst>
          </p:cNvPr>
          <p:cNvSpPr/>
          <p:nvPr/>
        </p:nvSpPr>
        <p:spPr>
          <a:xfrm>
            <a:off x="3782291" y="2410691"/>
            <a:ext cx="1981198" cy="900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8320C4-499B-42A6-908B-2690102806FE}"/>
              </a:ext>
            </a:extLst>
          </p:cNvPr>
          <p:cNvSpPr/>
          <p:nvPr/>
        </p:nvSpPr>
        <p:spPr>
          <a:xfrm>
            <a:off x="3782289" y="3311236"/>
            <a:ext cx="1981199" cy="4849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60321-F2A5-4CDD-A057-C56AF0AC10CB}"/>
              </a:ext>
            </a:extLst>
          </p:cNvPr>
          <p:cNvSpPr/>
          <p:nvPr/>
        </p:nvSpPr>
        <p:spPr>
          <a:xfrm>
            <a:off x="6262253" y="2410691"/>
            <a:ext cx="1981200" cy="300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0E5B50-4C16-4B27-872B-DFC77351F8B2}"/>
              </a:ext>
            </a:extLst>
          </p:cNvPr>
          <p:cNvSpPr/>
          <p:nvPr/>
        </p:nvSpPr>
        <p:spPr>
          <a:xfrm>
            <a:off x="6234543" y="4765962"/>
            <a:ext cx="2008909" cy="651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DE0B1-3DA4-436C-954A-05C77957749A}"/>
              </a:ext>
            </a:extLst>
          </p:cNvPr>
          <p:cNvSpPr/>
          <p:nvPr/>
        </p:nvSpPr>
        <p:spPr>
          <a:xfrm>
            <a:off x="6234542" y="3796145"/>
            <a:ext cx="2008909" cy="969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Disk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6CBF83-7594-4AC6-B8F2-2163F2CBFE0E}"/>
              </a:ext>
            </a:extLst>
          </p:cNvPr>
          <p:cNvSpPr/>
          <p:nvPr/>
        </p:nvSpPr>
        <p:spPr>
          <a:xfrm>
            <a:off x="6262254" y="2410691"/>
            <a:ext cx="1981198" cy="1018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CE0010-F260-4BAE-BE8F-DFAD1C334CE1}"/>
              </a:ext>
            </a:extLst>
          </p:cNvPr>
          <p:cNvSpPr/>
          <p:nvPr/>
        </p:nvSpPr>
        <p:spPr>
          <a:xfrm>
            <a:off x="6262252" y="3429000"/>
            <a:ext cx="1981199" cy="3671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E8E929-DF1D-4218-B90F-40855E29A23B}"/>
              </a:ext>
            </a:extLst>
          </p:cNvPr>
          <p:cNvSpPr/>
          <p:nvPr/>
        </p:nvSpPr>
        <p:spPr>
          <a:xfrm>
            <a:off x="8714504" y="2410691"/>
            <a:ext cx="1981200" cy="300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0BAB6-EF3F-48F2-B37A-A3AD75E905D8}"/>
              </a:ext>
            </a:extLst>
          </p:cNvPr>
          <p:cNvSpPr/>
          <p:nvPr/>
        </p:nvSpPr>
        <p:spPr>
          <a:xfrm>
            <a:off x="8686794" y="4072803"/>
            <a:ext cx="2008909" cy="1344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Space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9E564-74EE-4E73-B8D8-C7F1FA4D1244}"/>
              </a:ext>
            </a:extLst>
          </p:cNvPr>
          <p:cNvSpPr/>
          <p:nvPr/>
        </p:nvSpPr>
        <p:spPr>
          <a:xfrm>
            <a:off x="8686793" y="3796145"/>
            <a:ext cx="2008909" cy="276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D577D4-1AEB-484D-89BF-DA60ADD8A298}"/>
              </a:ext>
            </a:extLst>
          </p:cNvPr>
          <p:cNvSpPr/>
          <p:nvPr/>
        </p:nvSpPr>
        <p:spPr>
          <a:xfrm>
            <a:off x="8714505" y="2410692"/>
            <a:ext cx="1981198" cy="471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RAM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7FD7D-C1AD-4539-A6F6-242478C0C450}"/>
              </a:ext>
            </a:extLst>
          </p:cNvPr>
          <p:cNvSpPr/>
          <p:nvPr/>
        </p:nvSpPr>
        <p:spPr>
          <a:xfrm>
            <a:off x="8714503" y="2881745"/>
            <a:ext cx="1981199" cy="914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4DD35F-6F8A-49E2-A5EF-481212F0C689}"/>
              </a:ext>
            </a:extLst>
          </p:cNvPr>
          <p:cNvSpPr txBox="1"/>
          <p:nvPr/>
        </p:nvSpPr>
        <p:spPr>
          <a:xfrm>
            <a:off x="1330035" y="1868859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44A66-76D9-4DF4-89B0-B702936C70DF}"/>
              </a:ext>
            </a:extLst>
          </p:cNvPr>
          <p:cNvSpPr txBox="1"/>
          <p:nvPr/>
        </p:nvSpPr>
        <p:spPr>
          <a:xfrm>
            <a:off x="3782290" y="1868859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430642-5384-46B7-A5DA-51E4AA3097AB}"/>
              </a:ext>
            </a:extLst>
          </p:cNvPr>
          <p:cNvSpPr txBox="1"/>
          <p:nvPr/>
        </p:nvSpPr>
        <p:spPr>
          <a:xfrm>
            <a:off x="6234542" y="1868859"/>
            <a:ext cx="198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73ED0-37A7-41FC-915A-468A34BB1459}"/>
              </a:ext>
            </a:extLst>
          </p:cNvPr>
          <p:cNvSpPr txBox="1"/>
          <p:nvPr/>
        </p:nvSpPr>
        <p:spPr>
          <a:xfrm>
            <a:off x="8686793" y="1868859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3AD71-B26B-4799-B63A-5CFB9F862B85}"/>
              </a:ext>
            </a:extLst>
          </p:cNvPr>
          <p:cNvSpPr txBox="1"/>
          <p:nvPr/>
        </p:nvSpPr>
        <p:spPr>
          <a:xfrm>
            <a:off x="1039091" y="5694218"/>
            <a:ext cx="84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*SAN is Storage Area Network, allowed sharing disk space</a:t>
            </a:r>
          </a:p>
        </p:txBody>
      </p:sp>
    </p:spTree>
    <p:extLst>
      <p:ext uri="{BB962C8B-B14F-4D97-AF65-F5344CB8AC3E}">
        <p14:creationId xmlns:p14="http://schemas.microsoft.com/office/powerpoint/2010/main" val="298756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00D7-F1BF-4E8E-9E44-52F9323F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7F10-2767-4560-8C40-368A3FA8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“farms” of host servers for VMs</a:t>
            </a:r>
          </a:p>
          <a:p>
            <a:r>
              <a:rPr lang="en-US" dirty="0"/>
              <a:t>If one host fails, move VMs to a new host quickly</a:t>
            </a:r>
          </a:p>
          <a:p>
            <a:r>
              <a:rPr lang="en-US" dirty="0"/>
              <a:t>VMs are just files, so it is easy to store backup copies, snapshots, and clone new VMs</a:t>
            </a:r>
          </a:p>
          <a:p>
            <a:r>
              <a:rPr lang="en-US" dirty="0"/>
              <a:t>If a VM is corrupted, delete it and replace it with a backup copy</a:t>
            </a:r>
          </a:p>
          <a:p>
            <a:r>
              <a:rPr lang="en-US" dirty="0"/>
              <a:t>Time to restore damaged host or VM reduced to minutes</a:t>
            </a:r>
          </a:p>
          <a:p>
            <a:r>
              <a:rPr lang="en-US" dirty="0"/>
              <a:t>Much more efficient use of disk space, CPUs, and RAM</a:t>
            </a:r>
          </a:p>
          <a:p>
            <a:pPr lvl="1"/>
            <a:r>
              <a:rPr lang="en-US" dirty="0"/>
              <a:t>No more islands of unusable capacity</a:t>
            </a:r>
          </a:p>
          <a:p>
            <a:r>
              <a:rPr lang="en-US" dirty="0"/>
              <a:t>VMs paved the way for Cloud Services</a:t>
            </a:r>
          </a:p>
          <a:p>
            <a:pPr lvl="1"/>
            <a:r>
              <a:rPr lang="en-US" dirty="0"/>
              <a:t>Cloud provider has huge installations of host servers, all running many VMs</a:t>
            </a:r>
          </a:p>
        </p:txBody>
      </p:sp>
    </p:spTree>
    <p:extLst>
      <p:ext uri="{BB962C8B-B14F-4D97-AF65-F5344CB8AC3E}">
        <p14:creationId xmlns:p14="http://schemas.microsoft.com/office/powerpoint/2010/main" val="242603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B1BE-C150-4298-AB30-0C94B1BE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Resources with VMs and SANs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A89AD-E3E0-4339-90E3-C1A0A4D19BBC}"/>
              </a:ext>
            </a:extLst>
          </p:cNvPr>
          <p:cNvSpPr/>
          <p:nvPr/>
        </p:nvSpPr>
        <p:spPr>
          <a:xfrm>
            <a:off x="1413164" y="2105891"/>
            <a:ext cx="1648691" cy="275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3F64B-2F27-475E-8D25-D653427313B2}"/>
              </a:ext>
            </a:extLst>
          </p:cNvPr>
          <p:cNvSpPr/>
          <p:nvPr/>
        </p:nvSpPr>
        <p:spPr>
          <a:xfrm>
            <a:off x="5320146" y="2105891"/>
            <a:ext cx="1648691" cy="275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B3DB5-001B-424C-9D76-025ADA82A3C1}"/>
              </a:ext>
            </a:extLst>
          </p:cNvPr>
          <p:cNvSpPr/>
          <p:nvPr/>
        </p:nvSpPr>
        <p:spPr>
          <a:xfrm>
            <a:off x="3366655" y="2105891"/>
            <a:ext cx="1648691" cy="275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CB259-D550-4275-B6F2-AEEFDCCB8987}"/>
              </a:ext>
            </a:extLst>
          </p:cNvPr>
          <p:cNvSpPr/>
          <p:nvPr/>
        </p:nvSpPr>
        <p:spPr>
          <a:xfrm>
            <a:off x="8077201" y="3200400"/>
            <a:ext cx="2805545" cy="163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Area Network (SAN) shared disk space for all hosts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A4F580-8735-4514-9FC8-059CD5181C1A}"/>
              </a:ext>
            </a:extLst>
          </p:cNvPr>
          <p:cNvSpPr/>
          <p:nvPr/>
        </p:nvSpPr>
        <p:spPr>
          <a:xfrm>
            <a:off x="1413164" y="4197927"/>
            <a:ext cx="1648691" cy="665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3420C-9B4D-465A-9C0B-B486C9220549}"/>
              </a:ext>
            </a:extLst>
          </p:cNvPr>
          <p:cNvSpPr/>
          <p:nvPr/>
        </p:nvSpPr>
        <p:spPr>
          <a:xfrm>
            <a:off x="1413164" y="3532909"/>
            <a:ext cx="1648691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B3EF4-AC61-439A-A54C-140D600C262F}"/>
              </a:ext>
            </a:extLst>
          </p:cNvPr>
          <p:cNvSpPr/>
          <p:nvPr/>
        </p:nvSpPr>
        <p:spPr>
          <a:xfrm>
            <a:off x="1413163" y="2867891"/>
            <a:ext cx="1648691" cy="665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C13F5-6A07-4557-9977-AD5E4CD7AE54}"/>
              </a:ext>
            </a:extLst>
          </p:cNvPr>
          <p:cNvSpPr/>
          <p:nvPr/>
        </p:nvSpPr>
        <p:spPr>
          <a:xfrm>
            <a:off x="1413162" y="2216294"/>
            <a:ext cx="1648691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D1294-2952-4BAC-88AE-C880A1961231}"/>
              </a:ext>
            </a:extLst>
          </p:cNvPr>
          <p:cNvSpPr/>
          <p:nvPr/>
        </p:nvSpPr>
        <p:spPr>
          <a:xfrm>
            <a:off x="3366655" y="4197927"/>
            <a:ext cx="1648691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348CDB-0E3C-465C-B556-75A6F37B8659}"/>
              </a:ext>
            </a:extLst>
          </p:cNvPr>
          <p:cNvSpPr/>
          <p:nvPr/>
        </p:nvSpPr>
        <p:spPr>
          <a:xfrm>
            <a:off x="3366655" y="3532909"/>
            <a:ext cx="1648691" cy="665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59FF2-3886-4E61-802D-3AD29E2BEF48}"/>
              </a:ext>
            </a:extLst>
          </p:cNvPr>
          <p:cNvSpPr/>
          <p:nvPr/>
        </p:nvSpPr>
        <p:spPr>
          <a:xfrm>
            <a:off x="3366654" y="2895167"/>
            <a:ext cx="1648691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C10FE-7B3F-45D6-8C12-7BD56EE7841C}"/>
              </a:ext>
            </a:extLst>
          </p:cNvPr>
          <p:cNvSpPr txBox="1"/>
          <p:nvPr/>
        </p:nvSpPr>
        <p:spPr>
          <a:xfrm>
            <a:off x="1551709" y="1801091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8B288-8AFE-45DF-AA5B-03FC9A2B21FF}"/>
              </a:ext>
            </a:extLst>
          </p:cNvPr>
          <p:cNvSpPr txBox="1"/>
          <p:nvPr/>
        </p:nvSpPr>
        <p:spPr>
          <a:xfrm>
            <a:off x="3657600" y="1768825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33F74-2AFE-403C-B577-84A7FA1078DB}"/>
              </a:ext>
            </a:extLst>
          </p:cNvPr>
          <p:cNvSpPr txBox="1"/>
          <p:nvPr/>
        </p:nvSpPr>
        <p:spPr>
          <a:xfrm>
            <a:off x="5500254" y="1736559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3</a:t>
            </a: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547ABA79-BCEE-4F50-9DCC-B1AF5A626FEF}"/>
              </a:ext>
            </a:extLst>
          </p:cNvPr>
          <p:cNvSpPr/>
          <p:nvPr/>
        </p:nvSpPr>
        <p:spPr>
          <a:xfrm>
            <a:off x="5694218" y="4959927"/>
            <a:ext cx="3435927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9A34A4AA-18BD-45DD-93B3-B638FFDC53C2}"/>
              </a:ext>
            </a:extLst>
          </p:cNvPr>
          <p:cNvSpPr/>
          <p:nvPr/>
        </p:nvSpPr>
        <p:spPr>
          <a:xfrm>
            <a:off x="4073236" y="4959927"/>
            <a:ext cx="5486400" cy="6922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0A21C41F-97FA-4307-92BC-B5148DFC9855}"/>
              </a:ext>
            </a:extLst>
          </p:cNvPr>
          <p:cNvSpPr/>
          <p:nvPr/>
        </p:nvSpPr>
        <p:spPr>
          <a:xfrm>
            <a:off x="2161309" y="4932218"/>
            <a:ext cx="7869382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C638-DD89-42ED-83C9-5BB7A8B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Architecture (greatly 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2220-699F-4303-9E1A-829A5DF7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56" y="1774357"/>
            <a:ext cx="6039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is the hardware of the host server</a:t>
            </a:r>
          </a:p>
          <a:p>
            <a:r>
              <a:rPr lang="en-US" dirty="0"/>
              <a:t>Hypervisor controls the VMs and their access to resources (disk, CPU, RAM)</a:t>
            </a:r>
          </a:p>
          <a:p>
            <a:pPr lvl="1"/>
            <a:r>
              <a:rPr lang="en-US" dirty="0"/>
              <a:t>Driver software in the hypervisor makes the Guest OSs think they are connected directly to hardware</a:t>
            </a:r>
          </a:p>
          <a:p>
            <a:r>
              <a:rPr lang="en-US" dirty="0"/>
              <a:t>Each VM (green, orange, red) has its own OS installation</a:t>
            </a:r>
          </a:p>
          <a:p>
            <a:pPr lvl="1"/>
            <a:r>
              <a:rPr lang="en-US" dirty="0"/>
              <a:t>Contact between VMs is blocked, unless the hypervisor specifically allows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726D1-ECB5-4843-9F6E-206495CE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83966" cy="44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C9BB5-398A-4D09-BC4A-9EC04CDC52D1}"/>
              </a:ext>
            </a:extLst>
          </p:cNvPr>
          <p:cNvSpPr txBox="1"/>
          <p:nvPr/>
        </p:nvSpPr>
        <p:spPr>
          <a:xfrm>
            <a:off x="3584916" y="6075204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2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3819-1893-4D76-937C-F513C4C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 for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7FA-C492-4D4D-AB36-C234D1D6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experiment with new OSs by building VMs; delete them when we are done</a:t>
            </a:r>
          </a:p>
          <a:p>
            <a:r>
              <a:rPr lang="en-US" dirty="0"/>
              <a:t>With enough disk, RAM, and CPU, we can build networks of VMs</a:t>
            </a:r>
          </a:p>
          <a:p>
            <a:pPr lvl="1"/>
            <a:r>
              <a:rPr lang="en-US" dirty="0"/>
              <a:t>Practice with servers and workstations together</a:t>
            </a:r>
          </a:p>
          <a:p>
            <a:pPr lvl="1"/>
            <a:r>
              <a:rPr lang="en-US" dirty="0"/>
              <a:t>Practice with scanning and attack tools; everything stays within our host computer and does not affect the network</a:t>
            </a:r>
          </a:p>
          <a:p>
            <a:r>
              <a:rPr lang="en-US" dirty="0"/>
              <a:t>Safe environment (mostly) to examine malware</a:t>
            </a:r>
          </a:p>
          <a:p>
            <a:pPr lvl="1"/>
            <a:r>
              <a:rPr lang="en-US" dirty="0"/>
              <a:t>(mostly, because vulnerabilities (rare) may allow malware to escape from the VM and attack the host or other VMs)</a:t>
            </a:r>
          </a:p>
          <a:p>
            <a:r>
              <a:rPr lang="en-US" dirty="0"/>
              <a:t>Try other people’s VMs, like Cyber Patriot VMs</a:t>
            </a:r>
          </a:p>
        </p:txBody>
      </p:sp>
    </p:spTree>
    <p:extLst>
      <p:ext uri="{BB962C8B-B14F-4D97-AF65-F5344CB8AC3E}">
        <p14:creationId xmlns:p14="http://schemas.microsoft.com/office/powerpoint/2010/main" val="41092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CDA-F1B8-499F-8DED-52F4CB6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VM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6932-8558-4C65-8016-AEDBA9D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sz="2000" dirty="0">
                <a:hlinkClick r:id="rId2"/>
              </a:rPr>
              <a:t>https://www.vmware.com/</a:t>
            </a:r>
            <a:r>
              <a:rPr lang="en-US" sz="2000" dirty="0"/>
              <a:t>  </a:t>
            </a:r>
            <a:endParaRPr lang="en-US" dirty="0"/>
          </a:p>
          <a:p>
            <a:pPr lvl="1"/>
            <a:r>
              <a:rPr lang="en-US" dirty="0"/>
              <a:t>Workstation, Workstation Player, and Fusion (Mac) for our use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 and vSphere for server establishments</a:t>
            </a:r>
          </a:p>
          <a:p>
            <a:pPr lvl="1"/>
            <a:r>
              <a:rPr lang="en-US" dirty="0"/>
              <a:t>CyberPatriots uses VMware</a:t>
            </a:r>
          </a:p>
          <a:p>
            <a:r>
              <a:rPr lang="en-US" dirty="0"/>
              <a:t>Oracle VirtualBox </a:t>
            </a:r>
            <a:r>
              <a:rPr lang="en-US" sz="2000" dirty="0">
                <a:hlinkClick r:id="rId3"/>
              </a:rPr>
              <a:t>https://www.virtualbox.org/</a:t>
            </a:r>
            <a:r>
              <a:rPr lang="en-US" dirty="0"/>
              <a:t> </a:t>
            </a:r>
          </a:p>
          <a:p>
            <a:r>
              <a:rPr lang="en-US" dirty="0"/>
              <a:t>Microsoft Hyper-V included in Windows 10 Pro and Server 2016 </a:t>
            </a:r>
            <a:r>
              <a:rPr lang="en-US" sz="2000" dirty="0">
                <a:hlinkClick r:id="rId4"/>
              </a:rPr>
              <a:t>https://docs.microsoft.com/en-us/virtualization/hyper-v-on-windows/about/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Linux KVM </a:t>
            </a:r>
            <a:r>
              <a:rPr lang="en-US" sz="2000" dirty="0">
                <a:hlinkClick r:id="rId5"/>
              </a:rPr>
              <a:t>https://www.linux-kvm.org/page/Main_Page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Xen, or derivatives, used by many Cloud ISPs </a:t>
            </a:r>
            <a:r>
              <a:rPr lang="en-US" sz="2000" dirty="0">
                <a:hlinkClick r:id="rId6"/>
              </a:rPr>
              <a:t>https://www.xenproject.org/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2C87-815B-48E6-93EB-0AF6823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1FE4-7AB2-4579-8FA9-A71BC8B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8" y="1111348"/>
            <a:ext cx="5614181" cy="50656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Next step in virtualization, started  ~2013</a:t>
            </a:r>
          </a:p>
          <a:p>
            <a:r>
              <a:rPr lang="en-US" dirty="0"/>
              <a:t>In VMs, OS files are duplicated in each VM, may be wasteful</a:t>
            </a:r>
          </a:p>
          <a:p>
            <a:r>
              <a:rPr lang="en-US" dirty="0"/>
              <a:t>Containers share OS files, just store binary and library files separately that are needed by applications</a:t>
            </a:r>
          </a:p>
          <a:p>
            <a:r>
              <a:rPr lang="en-US" dirty="0"/>
              <a:t>Apps are not allowed to affect each other</a:t>
            </a:r>
          </a:p>
          <a:p>
            <a:pPr lvl="1"/>
            <a:r>
              <a:rPr lang="en-US" dirty="0"/>
              <a:t>Isolation may not be as good as with separate VMs</a:t>
            </a:r>
          </a:p>
          <a:p>
            <a:pPr lvl="1"/>
            <a:r>
              <a:rPr lang="en-US" dirty="0"/>
              <a:t>Apps need to be based on the same OS</a:t>
            </a:r>
          </a:p>
          <a:p>
            <a:r>
              <a:rPr lang="en-US" dirty="0"/>
              <a:t>Docker and Kubernetes are popular </a:t>
            </a:r>
            <a:r>
              <a:rPr lang="en-US"/>
              <a:t>container systems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1220-F028-48F4-946E-6AF25665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56092" cy="389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DDFB7-776E-4FD9-96AC-1ECDDF5F1962}"/>
              </a:ext>
            </a:extLst>
          </p:cNvPr>
          <p:cNvSpPr txBox="1"/>
          <p:nvPr/>
        </p:nvSpPr>
        <p:spPr>
          <a:xfrm>
            <a:off x="472125" y="5807631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706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Virtual Machines</vt:lpstr>
      <vt:lpstr>Before Virtual Machines (VMs) became widespread…</vt:lpstr>
      <vt:lpstr>Before VMs and SANs*—couldn’t share RAM, Disk Space or CPU time</vt:lpstr>
      <vt:lpstr>VM Advantages</vt:lpstr>
      <vt:lpstr>Sharing Resources with VMs and SANs</vt:lpstr>
      <vt:lpstr>VM Architecture (greatly simplified)</vt:lpstr>
      <vt:lpstr>VM Advantages for our class</vt:lpstr>
      <vt:lpstr>Major VM Hypervisors</vt:lpstr>
      <vt:lpstr>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John York</dc:creator>
  <cp:lastModifiedBy>John York</cp:lastModifiedBy>
  <cp:revision>20</cp:revision>
  <dcterms:created xsi:type="dcterms:W3CDTF">2018-08-10T18:16:49Z</dcterms:created>
  <dcterms:modified xsi:type="dcterms:W3CDTF">2021-08-12T21:12:06Z</dcterms:modified>
</cp:coreProperties>
</file>