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5" r:id="rId3"/>
    <p:sldId id="257" r:id="rId4"/>
    <p:sldId id="258" r:id="rId5"/>
    <p:sldId id="259" r:id="rId6"/>
    <p:sldId id="276" r:id="rId7"/>
    <p:sldId id="260" r:id="rId8"/>
    <p:sldId id="261" r:id="rId9"/>
    <p:sldId id="269" r:id="rId10"/>
    <p:sldId id="270" r:id="rId11"/>
    <p:sldId id="263" r:id="rId12"/>
    <p:sldId id="266" r:id="rId13"/>
    <p:sldId id="268" r:id="rId14"/>
    <p:sldId id="267"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02" y="198"/>
      </p:cViewPr>
      <p:guideLst/>
    </p:cSldViewPr>
  </p:slideViewPr>
  <p:notesTextViewPr>
    <p:cViewPr>
      <p:scale>
        <a:sx n="1" d="1"/>
        <a:sy n="1" d="1"/>
      </p:scale>
      <p:origin x="0" y="0"/>
    </p:cViewPr>
  </p:notesTextViewPr>
  <p:notesViewPr>
    <p:cSldViewPr snapToGrid="0">
      <p:cViewPr varScale="1">
        <p:scale>
          <a:sx n="78" d="100"/>
          <a:sy n="78" d="100"/>
        </p:scale>
        <p:origin x="290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6936F-D5CE-4A4A-A458-1AE9014E9A6A}"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4CDCA-5F51-4F16-BDEE-761A7284BA0F}" type="slidenum">
              <a:rPr lang="en-US" smtClean="0"/>
              <a:t>‹#›</a:t>
            </a:fld>
            <a:endParaRPr lang="en-US"/>
          </a:p>
        </p:txBody>
      </p:sp>
    </p:spTree>
    <p:extLst>
      <p:ext uri="{BB962C8B-B14F-4D97-AF65-F5344CB8AC3E}">
        <p14:creationId xmlns:p14="http://schemas.microsoft.com/office/powerpoint/2010/main" val="408519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1</a:t>
            </a:fld>
            <a:endParaRPr lang="en-US"/>
          </a:p>
        </p:txBody>
      </p:sp>
    </p:spTree>
    <p:extLst>
      <p:ext uri="{BB962C8B-B14F-4D97-AF65-F5344CB8AC3E}">
        <p14:creationId xmlns:p14="http://schemas.microsoft.com/office/powerpoint/2010/main" val="1202130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10</a:t>
            </a:fld>
            <a:endParaRPr lang="en-US"/>
          </a:p>
        </p:txBody>
      </p:sp>
    </p:spTree>
    <p:extLst>
      <p:ext uri="{BB962C8B-B14F-4D97-AF65-F5344CB8AC3E}">
        <p14:creationId xmlns:p14="http://schemas.microsoft.com/office/powerpoint/2010/main" val="123424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11</a:t>
            </a:fld>
            <a:endParaRPr lang="en-US"/>
          </a:p>
        </p:txBody>
      </p:sp>
    </p:spTree>
    <p:extLst>
      <p:ext uri="{BB962C8B-B14F-4D97-AF65-F5344CB8AC3E}">
        <p14:creationId xmlns:p14="http://schemas.microsoft.com/office/powerpoint/2010/main" val="1226105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12</a:t>
            </a:fld>
            <a:endParaRPr lang="en-US"/>
          </a:p>
        </p:txBody>
      </p:sp>
    </p:spTree>
    <p:extLst>
      <p:ext uri="{BB962C8B-B14F-4D97-AF65-F5344CB8AC3E}">
        <p14:creationId xmlns:p14="http://schemas.microsoft.com/office/powerpoint/2010/main" val="3440842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13</a:t>
            </a:fld>
            <a:endParaRPr lang="en-US"/>
          </a:p>
        </p:txBody>
      </p:sp>
    </p:spTree>
    <p:extLst>
      <p:ext uri="{BB962C8B-B14F-4D97-AF65-F5344CB8AC3E}">
        <p14:creationId xmlns:p14="http://schemas.microsoft.com/office/powerpoint/2010/main" val="210163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14</a:t>
            </a:fld>
            <a:endParaRPr lang="en-US"/>
          </a:p>
        </p:txBody>
      </p:sp>
    </p:spTree>
    <p:extLst>
      <p:ext uri="{BB962C8B-B14F-4D97-AF65-F5344CB8AC3E}">
        <p14:creationId xmlns:p14="http://schemas.microsoft.com/office/powerpoint/2010/main" val="2437905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the number of elements is a prime number.  Since the only factors of a prime number are 1 and the number itself, all members of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aseline="-25000">
                        <a:latin typeface="Cambria Math" panose="02040503050406030204" pitchFamily="18" charset="0"/>
                        <a:ea typeface="Cambria Math" panose="02040503050406030204" pitchFamily="18" charset="0"/>
                      </a:rPr>
                      <m:t>p</m:t>
                    </m:r>
                  </m:oMath>
                </a14:m>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Choice>
        <mc:Fallback xmlns="">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r>
                  <a:rPr lang="en-US" i="0">
                    <a:latin typeface="Cambria Math" panose="02040503050406030204" pitchFamily="18" charset="0"/>
                    <a:ea typeface="Cambria Math" panose="02040503050406030204" pitchFamily="18" charset="0"/>
                  </a:rPr>
                  <a:t>ℤ</a:t>
                </a:r>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p</a:t>
                </a:r>
                <a:r>
                  <a:rPr lang="en-US" dirty="0"/>
                  <a:t> where the number of elements is a prime number.  Since the only factors of a prime number are 1 and the number itself, all members of </a:t>
                </a:r>
                <a:r>
                  <a:rPr lang="en-US" i="0">
                    <a:latin typeface="Cambria Math" panose="02040503050406030204" pitchFamily="18" charset="0"/>
                    <a:ea typeface="Cambria Math" panose="02040503050406030204" pitchFamily="18" charset="0"/>
                  </a:rPr>
                  <a:t>ℤ</a:t>
                </a:r>
                <a:r>
                  <a:rPr lang="en-US" i="0" baseline="-25000">
                    <a:latin typeface="Cambria Math" panose="02040503050406030204" pitchFamily="18" charset="0"/>
                    <a:ea typeface="Cambria Math" panose="02040503050406030204" pitchFamily="18" charset="0"/>
                  </a:rPr>
                  <a:t>p</a:t>
                </a:r>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17</a:t>
            </a:fld>
            <a:endParaRPr lang="en-US"/>
          </a:p>
        </p:txBody>
      </p:sp>
    </p:spTree>
    <p:extLst>
      <p:ext uri="{BB962C8B-B14F-4D97-AF65-F5344CB8AC3E}">
        <p14:creationId xmlns:p14="http://schemas.microsoft.com/office/powerpoint/2010/main" val="210493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2</a:t>
            </a:fld>
            <a:endParaRPr lang="en-US"/>
          </a:p>
        </p:txBody>
      </p:sp>
    </p:spTree>
    <p:extLst>
      <p:ext uri="{BB962C8B-B14F-4D97-AF65-F5344CB8AC3E}">
        <p14:creationId xmlns:p14="http://schemas.microsoft.com/office/powerpoint/2010/main" val="270659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3</a:t>
            </a:fld>
            <a:endParaRPr lang="en-US"/>
          </a:p>
        </p:txBody>
      </p:sp>
    </p:spTree>
    <p:extLst>
      <p:ext uri="{BB962C8B-B14F-4D97-AF65-F5344CB8AC3E}">
        <p14:creationId xmlns:p14="http://schemas.microsoft.com/office/powerpoint/2010/main" val="299797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4</a:t>
            </a:fld>
            <a:endParaRPr lang="en-US"/>
          </a:p>
        </p:txBody>
      </p:sp>
    </p:spTree>
    <p:extLst>
      <p:ext uri="{BB962C8B-B14F-4D97-AF65-F5344CB8AC3E}">
        <p14:creationId xmlns:p14="http://schemas.microsoft.com/office/powerpoint/2010/main" val="72981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5</a:t>
            </a:fld>
            <a:endParaRPr lang="en-US"/>
          </a:p>
        </p:txBody>
      </p:sp>
    </p:spTree>
    <p:extLst>
      <p:ext uri="{BB962C8B-B14F-4D97-AF65-F5344CB8AC3E}">
        <p14:creationId xmlns:p14="http://schemas.microsoft.com/office/powerpoint/2010/main" val="2271332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6</a:t>
            </a:fld>
            <a:endParaRPr lang="en-US"/>
          </a:p>
        </p:txBody>
      </p:sp>
    </p:spTree>
    <p:extLst>
      <p:ext uri="{BB962C8B-B14F-4D97-AF65-F5344CB8AC3E}">
        <p14:creationId xmlns:p14="http://schemas.microsoft.com/office/powerpoint/2010/main" val="373719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7</a:t>
            </a:fld>
            <a:endParaRPr lang="en-US"/>
          </a:p>
        </p:txBody>
      </p:sp>
    </p:spTree>
    <p:extLst>
      <p:ext uri="{BB962C8B-B14F-4D97-AF65-F5344CB8AC3E}">
        <p14:creationId xmlns:p14="http://schemas.microsoft.com/office/powerpoint/2010/main" val="399048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8</a:t>
            </a:fld>
            <a:endParaRPr lang="en-US"/>
          </a:p>
        </p:txBody>
      </p:sp>
    </p:spTree>
    <p:extLst>
      <p:ext uri="{BB962C8B-B14F-4D97-AF65-F5344CB8AC3E}">
        <p14:creationId xmlns:p14="http://schemas.microsoft.com/office/powerpoint/2010/main" val="859653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9</a:t>
            </a:fld>
            <a:endParaRPr lang="en-US"/>
          </a:p>
        </p:txBody>
      </p:sp>
    </p:spTree>
    <p:extLst>
      <p:ext uri="{BB962C8B-B14F-4D97-AF65-F5344CB8AC3E}">
        <p14:creationId xmlns:p14="http://schemas.microsoft.com/office/powerpoint/2010/main" val="24167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2508-AFEC-4F52-94A7-D75BF7946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726A76-38DE-47AC-9378-4D8BFE4A0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81E391-1510-43C6-B6E5-F87514137F67}"/>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5" name="Footer Placeholder 4">
            <a:extLst>
              <a:ext uri="{FF2B5EF4-FFF2-40B4-BE49-F238E27FC236}">
                <a16:creationId xmlns:a16="http://schemas.microsoft.com/office/drawing/2014/main" id="{7FC20284-400E-43AC-B127-19B539408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3E4C6-5714-4BB7-B348-82372C39AEC6}"/>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130237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7B54-B89D-4D79-BB52-A5B41ECA5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17B6B-3D06-4A75-9223-ECB628555D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05D2A-6E10-4BCF-B51B-E849B1C3F142}"/>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5" name="Footer Placeholder 4">
            <a:extLst>
              <a:ext uri="{FF2B5EF4-FFF2-40B4-BE49-F238E27FC236}">
                <a16:creationId xmlns:a16="http://schemas.microsoft.com/office/drawing/2014/main" id="{91903D46-5488-4F19-B6B5-D82A45293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8B60C-62CC-41A7-AB47-58CBAA486EBC}"/>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278299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4D271-F202-4682-8BB7-6AB80A4B1B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EE5DF8-D85F-4C0B-93C0-9652BF35F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9DD2-61C1-4FB2-9BB5-2A40CD35F799}"/>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5" name="Footer Placeholder 4">
            <a:extLst>
              <a:ext uri="{FF2B5EF4-FFF2-40B4-BE49-F238E27FC236}">
                <a16:creationId xmlns:a16="http://schemas.microsoft.com/office/drawing/2014/main" id="{056FE807-D284-4637-98FB-5AA303A63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81E2E-121A-4DD7-8D63-C980D0572940}"/>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408558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4324-DD4F-481C-B527-FA81FFAEF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AF1367-876C-4E8F-956A-A7D8C13099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5655E-03E6-4A5D-B14E-C7261DD402D9}"/>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5" name="Footer Placeholder 4">
            <a:extLst>
              <a:ext uri="{FF2B5EF4-FFF2-40B4-BE49-F238E27FC236}">
                <a16:creationId xmlns:a16="http://schemas.microsoft.com/office/drawing/2014/main" id="{55D3F3D0-E4C8-4E1E-97FE-EA99A79C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93FD5-C143-4F1C-9AD6-B41511EA890D}"/>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62006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98FD-5695-4E5A-A03E-7514973E6D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B7569F-34FE-4F61-B808-37F213683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872D74-5EFE-42E3-BDB1-7F954983F050}"/>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5" name="Footer Placeholder 4">
            <a:extLst>
              <a:ext uri="{FF2B5EF4-FFF2-40B4-BE49-F238E27FC236}">
                <a16:creationId xmlns:a16="http://schemas.microsoft.com/office/drawing/2014/main" id="{FAC9F3EE-2118-40CF-9F7F-42F997178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763D9-F03E-4FFD-B9F0-EB48E5CDE916}"/>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07712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94F3-3895-4660-BF9E-D75A36AA4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E98C3-E397-440C-B983-14C613F3A2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DE62CE-9859-4E7A-8E08-9141D33A1E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78E52A-4804-43A0-9FC9-22A38FF2B261}"/>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6" name="Footer Placeholder 5">
            <a:extLst>
              <a:ext uri="{FF2B5EF4-FFF2-40B4-BE49-F238E27FC236}">
                <a16:creationId xmlns:a16="http://schemas.microsoft.com/office/drawing/2014/main" id="{8A2410C1-5721-488F-A06E-CACC04F94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6C599-9931-4124-B2F1-2472039A6904}"/>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117804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E733-0E6F-4D40-8F1B-A38D57E01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38E865-221A-4AA7-B885-9F891ED8F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99E3D-614F-4284-B4FC-D5E801DA2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EFEBF2-BA82-47B0-AA32-A22284965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947C6-A42E-44E2-96ED-68AB233862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4B9F5-7A3C-4F2D-AEA4-FD00DCE8FEE6}"/>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8" name="Footer Placeholder 7">
            <a:extLst>
              <a:ext uri="{FF2B5EF4-FFF2-40B4-BE49-F238E27FC236}">
                <a16:creationId xmlns:a16="http://schemas.microsoft.com/office/drawing/2014/main" id="{08B2B0AD-CF19-4D83-BAC1-EFB2850168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2DA65A-7074-4CEA-B83A-1F3A48ED244D}"/>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9786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9FF5-E387-4574-AEE1-FF0F5AA685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19DACE-0DB8-4981-9C01-CB73F5B1EB91}"/>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4" name="Footer Placeholder 3">
            <a:extLst>
              <a:ext uri="{FF2B5EF4-FFF2-40B4-BE49-F238E27FC236}">
                <a16:creationId xmlns:a16="http://schemas.microsoft.com/office/drawing/2014/main" id="{352AF92C-1C60-4022-9B11-1E039B0AF4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3173-AEE8-42E5-8D02-CE103EC8A57F}"/>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77872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BD68E-9AF9-4060-B6B0-0859E992F7A5}"/>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3" name="Footer Placeholder 2">
            <a:extLst>
              <a:ext uri="{FF2B5EF4-FFF2-40B4-BE49-F238E27FC236}">
                <a16:creationId xmlns:a16="http://schemas.microsoft.com/office/drawing/2014/main" id="{D283DAD9-97C7-4D28-87E4-96D8C5E8B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593C2C-F05B-4F39-A539-190075D6A8B6}"/>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251411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2BA2-849D-421C-B46C-258ADD112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C2D4A1-6F5B-41F6-A239-B193A5E63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75ADFC-2057-4EB6-8D9A-F6818248F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BCBCD-22F3-4525-AC7A-476A25185942}"/>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6" name="Footer Placeholder 5">
            <a:extLst>
              <a:ext uri="{FF2B5EF4-FFF2-40B4-BE49-F238E27FC236}">
                <a16:creationId xmlns:a16="http://schemas.microsoft.com/office/drawing/2014/main" id="{E2E292A0-32A4-4BE1-AC8A-89C0D470A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A6CAA-E0F1-4CAB-B434-7C4BED536BE1}"/>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268101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5B94-2D87-4EDD-BDC1-A7276F4F5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6F852B-485A-45DE-A6EF-86FB18EA2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1B5D7A-E2FA-42C3-B53F-CF84EAC3F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84BE1-A37B-4637-9081-F832AC6D43D3}"/>
              </a:ext>
            </a:extLst>
          </p:cNvPr>
          <p:cNvSpPr>
            <a:spLocks noGrp="1"/>
          </p:cNvSpPr>
          <p:nvPr>
            <p:ph type="dt" sz="half" idx="10"/>
          </p:nvPr>
        </p:nvSpPr>
        <p:spPr/>
        <p:txBody>
          <a:bodyPr/>
          <a:lstStyle/>
          <a:p>
            <a:fld id="{272BFD90-4C17-4F8F-9B2A-7FB96AF51220}" type="datetimeFigureOut">
              <a:rPr lang="en-US" smtClean="0"/>
              <a:t>2/5/2024</a:t>
            </a:fld>
            <a:endParaRPr lang="en-US"/>
          </a:p>
        </p:txBody>
      </p:sp>
      <p:sp>
        <p:nvSpPr>
          <p:cNvPr id="6" name="Footer Placeholder 5">
            <a:extLst>
              <a:ext uri="{FF2B5EF4-FFF2-40B4-BE49-F238E27FC236}">
                <a16:creationId xmlns:a16="http://schemas.microsoft.com/office/drawing/2014/main" id="{4873F733-5AC9-4475-BFB1-0F3C6FA12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D1635-89BD-41FF-A39B-C1BC92221294}"/>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31583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28159-629C-4E36-BB2A-997ADAFCB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40CA6D-6992-412D-96C1-6F8BA309C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3B65A-6F61-4558-9E71-4A3CC6428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BFD90-4C17-4F8F-9B2A-7FB96AF51220}" type="datetimeFigureOut">
              <a:rPr lang="en-US" smtClean="0"/>
              <a:t>2/5/2024</a:t>
            </a:fld>
            <a:endParaRPr lang="en-US"/>
          </a:p>
        </p:txBody>
      </p:sp>
      <p:sp>
        <p:nvSpPr>
          <p:cNvPr id="5" name="Footer Placeholder 4">
            <a:extLst>
              <a:ext uri="{FF2B5EF4-FFF2-40B4-BE49-F238E27FC236}">
                <a16:creationId xmlns:a16="http://schemas.microsoft.com/office/drawing/2014/main" id="{1439D1F9-D6F3-4DD0-9054-E225A0D38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3A509D-9E28-4B0D-B909-95226726F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08072-53FB-44DF-9065-4A43667A0B19}" type="slidenum">
              <a:rPr lang="en-US" smtClean="0"/>
              <a:t>‹#›</a:t>
            </a:fld>
            <a:endParaRPr lang="en-US"/>
          </a:p>
        </p:txBody>
      </p:sp>
    </p:spTree>
    <p:extLst>
      <p:ext uri="{BB962C8B-B14F-4D97-AF65-F5344CB8AC3E}">
        <p14:creationId xmlns:p14="http://schemas.microsoft.com/office/powerpoint/2010/main" val="509142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2DC2-CFFA-48FA-8025-2F880494E645}"/>
              </a:ext>
            </a:extLst>
          </p:cNvPr>
          <p:cNvSpPr>
            <a:spLocks noGrp="1"/>
          </p:cNvSpPr>
          <p:nvPr>
            <p:ph type="ctrTitle"/>
          </p:nvPr>
        </p:nvSpPr>
        <p:spPr/>
        <p:txBody>
          <a:bodyPr/>
          <a:lstStyle/>
          <a:p>
            <a:r>
              <a:rPr lang="en-US" dirty="0"/>
              <a:t>Modular Arithmetic</a:t>
            </a:r>
            <a:br>
              <a:rPr lang="en-US" dirty="0"/>
            </a:br>
            <a:r>
              <a:rPr lang="en-US" dirty="0"/>
              <a:t>Essentials</a:t>
            </a:r>
          </a:p>
        </p:txBody>
      </p:sp>
      <p:sp>
        <p:nvSpPr>
          <p:cNvPr id="3" name="Subtitle 2">
            <a:extLst>
              <a:ext uri="{FF2B5EF4-FFF2-40B4-BE49-F238E27FC236}">
                <a16:creationId xmlns:a16="http://schemas.microsoft.com/office/drawing/2014/main" id="{865D216B-0824-493F-A35E-873434C4A525}"/>
              </a:ext>
            </a:extLst>
          </p:cNvPr>
          <p:cNvSpPr>
            <a:spLocks noGrp="1"/>
          </p:cNvSpPr>
          <p:nvPr>
            <p:ph type="subTitle" idx="1"/>
          </p:nvPr>
        </p:nvSpPr>
        <p:spPr/>
        <p:txBody>
          <a:bodyPr>
            <a:normAutofit/>
          </a:bodyPr>
          <a:lstStyle/>
          <a:p>
            <a:r>
              <a:rPr lang="en-US" dirty="0"/>
              <a:t>John York</a:t>
            </a:r>
          </a:p>
          <a:p>
            <a:r>
              <a:rPr lang="en-US" dirty="0"/>
              <a:t>Shenandoah Valley Governor’s School</a:t>
            </a:r>
          </a:p>
          <a:p>
            <a:r>
              <a:rPr lang="en-US"/>
              <a:t>Spring 2023</a:t>
            </a:r>
            <a:endParaRPr lang="en-US" dirty="0"/>
          </a:p>
        </p:txBody>
      </p:sp>
    </p:spTree>
    <p:extLst>
      <p:ext uri="{BB962C8B-B14F-4D97-AF65-F5344CB8AC3E}">
        <p14:creationId xmlns:p14="http://schemas.microsoft.com/office/powerpoint/2010/main" val="274566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D0D0-B4DD-8D13-34CF-59AF836CFBDB}"/>
              </a:ext>
            </a:extLst>
          </p:cNvPr>
          <p:cNvSpPr>
            <a:spLocks noGrp="1"/>
          </p:cNvSpPr>
          <p:nvPr>
            <p:ph type="title"/>
          </p:nvPr>
        </p:nvSpPr>
        <p:spPr/>
        <p:txBody>
          <a:bodyPr/>
          <a:lstStyle/>
          <a:p>
            <a:r>
              <a:rPr lang="en-US" dirty="0"/>
              <a:t>Modular Inverse (2)</a:t>
            </a:r>
          </a:p>
        </p:txBody>
      </p:sp>
      <p:sp>
        <p:nvSpPr>
          <p:cNvPr id="3" name="Content Placeholder 2">
            <a:extLst>
              <a:ext uri="{FF2B5EF4-FFF2-40B4-BE49-F238E27FC236}">
                <a16:creationId xmlns:a16="http://schemas.microsoft.com/office/drawing/2014/main" id="{28BFA9F4-8AF1-DD3A-A7D4-695ED5514F6B}"/>
              </a:ext>
            </a:extLst>
          </p:cNvPr>
          <p:cNvSpPr>
            <a:spLocks noGrp="1"/>
          </p:cNvSpPr>
          <p:nvPr>
            <p:ph idx="1"/>
          </p:nvPr>
        </p:nvSpPr>
        <p:spPr/>
        <p:txBody>
          <a:bodyPr>
            <a:normAutofit lnSpcReduction="10000"/>
          </a:bodyPr>
          <a:lstStyle/>
          <a:p>
            <a:r>
              <a:rPr lang="en-US" dirty="0"/>
              <a:t>The equivalent to division in modular arithmetic (sort of) is multiplication by the modular inverse.</a:t>
            </a:r>
          </a:p>
          <a:p>
            <a:r>
              <a:rPr lang="en-US" dirty="0"/>
              <a:t>3 / 5 from real number arithmetic in modulus 26 converts to</a:t>
            </a:r>
          </a:p>
          <a:p>
            <a:r>
              <a:rPr lang="en-US" dirty="0"/>
              <a:t>3 * inverse (5 in modulus 26)</a:t>
            </a:r>
          </a:p>
          <a:p>
            <a:r>
              <a:rPr lang="en-US" dirty="0"/>
              <a:t>= 3 * 21 = 63</a:t>
            </a:r>
          </a:p>
          <a:p>
            <a:r>
              <a:rPr lang="en-US" dirty="0"/>
              <a:t>= 63 mod 26</a:t>
            </a:r>
          </a:p>
          <a:p>
            <a:r>
              <a:rPr lang="en-US" dirty="0"/>
              <a:t>= 11</a:t>
            </a:r>
          </a:p>
          <a:p>
            <a:pPr marL="0" indent="0">
              <a:buNone/>
            </a:pPr>
            <a:endParaRPr lang="en-US" dirty="0"/>
          </a:p>
          <a:p>
            <a:r>
              <a:rPr lang="en-US" dirty="0"/>
              <a:t>Check  5 * 11 mod 26 = 3</a:t>
            </a:r>
          </a:p>
        </p:txBody>
      </p:sp>
      <p:pic>
        <p:nvPicPr>
          <p:cNvPr id="5" name="Picture 4">
            <a:extLst>
              <a:ext uri="{FF2B5EF4-FFF2-40B4-BE49-F238E27FC236}">
                <a16:creationId xmlns:a16="http://schemas.microsoft.com/office/drawing/2014/main" id="{F20153A2-A644-7C32-2D24-8FFF9E5E175E}"/>
              </a:ext>
            </a:extLst>
          </p:cNvPr>
          <p:cNvPicPr>
            <a:picLocks noChangeAspect="1"/>
          </p:cNvPicPr>
          <p:nvPr/>
        </p:nvPicPr>
        <p:blipFill rotWithShape="1">
          <a:blip r:embed="rId3"/>
          <a:srcRect r="45578"/>
          <a:stretch/>
        </p:blipFill>
        <p:spPr>
          <a:xfrm>
            <a:off x="5649291" y="3712447"/>
            <a:ext cx="3457387" cy="1904581"/>
          </a:xfrm>
          <a:prstGeom prst="rect">
            <a:avLst/>
          </a:prstGeom>
        </p:spPr>
      </p:pic>
    </p:spTree>
    <p:extLst>
      <p:ext uri="{BB962C8B-B14F-4D97-AF65-F5344CB8AC3E}">
        <p14:creationId xmlns:p14="http://schemas.microsoft.com/office/powerpoint/2010/main" val="36550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F16-88FA-4F7F-A6D4-76246CB0606F}"/>
              </a:ext>
            </a:extLst>
          </p:cNvPr>
          <p:cNvSpPr>
            <a:spLocks noGrp="1"/>
          </p:cNvSpPr>
          <p:nvPr>
            <p:ph type="title"/>
          </p:nvPr>
        </p:nvSpPr>
        <p:spPr/>
        <p:txBody>
          <a:bodyPr/>
          <a:lstStyle/>
          <a:p>
            <a:r>
              <a:rPr lang="en-US" dirty="0"/>
              <a:t>Mod Inverse requires GCD(number, mod) = 1</a:t>
            </a:r>
          </a:p>
        </p:txBody>
      </p:sp>
      <p:sp>
        <p:nvSpPr>
          <p:cNvPr id="3" name="Content Placeholder 2">
            <a:extLst>
              <a:ext uri="{FF2B5EF4-FFF2-40B4-BE49-F238E27FC236}">
                <a16:creationId xmlns:a16="http://schemas.microsoft.com/office/drawing/2014/main" id="{1602DA76-1F2D-400A-8121-48A1F734C2E5}"/>
              </a:ext>
            </a:extLst>
          </p:cNvPr>
          <p:cNvSpPr>
            <a:spLocks noGrp="1"/>
          </p:cNvSpPr>
          <p:nvPr>
            <p:ph idx="1"/>
          </p:nvPr>
        </p:nvSpPr>
        <p:spPr/>
        <p:txBody>
          <a:bodyPr/>
          <a:lstStyle/>
          <a:p>
            <a:r>
              <a:rPr lang="en-US" dirty="0"/>
              <a:t>If the number and the modulus have common factors, no inverse exists.</a:t>
            </a:r>
          </a:p>
          <a:p>
            <a:endParaRPr lang="en-US" dirty="0"/>
          </a:p>
          <a:p>
            <a:endParaRPr lang="en-US" dirty="0"/>
          </a:p>
          <a:p>
            <a:endParaRPr lang="en-US" dirty="0"/>
          </a:p>
          <a:p>
            <a:endParaRPr lang="en-US" dirty="0"/>
          </a:p>
          <a:p>
            <a:r>
              <a:rPr lang="en-US" dirty="0"/>
              <a:t>GCD(4, 26) = 2</a:t>
            </a:r>
          </a:p>
          <a:p>
            <a:pPr lvl="1"/>
            <a:r>
              <a:rPr lang="en-US" dirty="0"/>
              <a:t>There is no “1” in the (4*index)mod26 line</a:t>
            </a:r>
          </a:p>
          <a:p>
            <a:r>
              <a:rPr lang="en-US" dirty="0"/>
              <a:t>GCD(13, 26) = 13   No “1” in that line either</a:t>
            </a:r>
          </a:p>
        </p:txBody>
      </p:sp>
      <p:pic>
        <p:nvPicPr>
          <p:cNvPr id="6" name="Picture 5">
            <a:extLst>
              <a:ext uri="{FF2B5EF4-FFF2-40B4-BE49-F238E27FC236}">
                <a16:creationId xmlns:a16="http://schemas.microsoft.com/office/drawing/2014/main" id="{2C642CB9-4F86-5BE6-45A4-327D9B3FEB76}"/>
              </a:ext>
            </a:extLst>
          </p:cNvPr>
          <p:cNvPicPr>
            <a:picLocks noChangeAspect="1"/>
          </p:cNvPicPr>
          <p:nvPr/>
        </p:nvPicPr>
        <p:blipFill>
          <a:blip r:embed="rId3"/>
          <a:stretch>
            <a:fillRect/>
          </a:stretch>
        </p:blipFill>
        <p:spPr>
          <a:xfrm>
            <a:off x="1007706" y="2704795"/>
            <a:ext cx="8936727" cy="1920069"/>
          </a:xfrm>
          <a:prstGeom prst="rect">
            <a:avLst/>
          </a:prstGeom>
        </p:spPr>
      </p:pic>
    </p:spTree>
    <p:extLst>
      <p:ext uri="{BB962C8B-B14F-4D97-AF65-F5344CB8AC3E}">
        <p14:creationId xmlns:p14="http://schemas.microsoft.com/office/powerpoint/2010/main" val="130774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pPr marL="457200" lvl="1" indent="0">
              <a:buNone/>
            </a:pPr>
            <a:r>
              <a:rPr lang="en-US" dirty="0"/>
              <a:t>(Should also check GCD(a, n) == 1 before start to ensure inverse exists)</a:t>
            </a:r>
          </a:p>
          <a:p>
            <a:r>
              <a:rPr lang="en-US" dirty="0"/>
              <a:t>Extended Euclidean Algorithm</a:t>
            </a:r>
          </a:p>
          <a:p>
            <a:pPr lvl="1"/>
            <a:r>
              <a:rPr lang="en-US" dirty="0"/>
              <a:t>Efficient algorithm</a:t>
            </a:r>
          </a:p>
          <a:p>
            <a:pPr lvl="1"/>
            <a:r>
              <a:rPr lang="en-US" dirty="0"/>
              <a:t>Available in the </a:t>
            </a:r>
            <a:r>
              <a:rPr lang="en-US" dirty="0" err="1"/>
              <a:t>Util.number</a:t>
            </a:r>
            <a:r>
              <a:rPr lang="en-US" dirty="0"/>
              <a:t> module of PyCryptodome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pic>
        <p:nvPicPr>
          <p:cNvPr id="10" name="Picture 9">
            <a:extLst>
              <a:ext uri="{FF2B5EF4-FFF2-40B4-BE49-F238E27FC236}">
                <a16:creationId xmlns:a16="http://schemas.microsoft.com/office/drawing/2014/main" id="{4D60787F-81EF-C3D9-810D-B4148AA45C2D}"/>
              </a:ext>
            </a:extLst>
          </p:cNvPr>
          <p:cNvPicPr>
            <a:picLocks noChangeAspect="1"/>
          </p:cNvPicPr>
          <p:nvPr/>
        </p:nvPicPr>
        <p:blipFill>
          <a:blip r:embed="rId5"/>
          <a:stretch>
            <a:fillRect/>
          </a:stretch>
        </p:blipFill>
        <p:spPr>
          <a:xfrm>
            <a:off x="6509083" y="4207613"/>
            <a:ext cx="4862873" cy="1418746"/>
          </a:xfrm>
          <a:prstGeom prst="rect">
            <a:avLst/>
          </a:prstGeom>
        </p:spPr>
      </p:pic>
    </p:spTree>
    <p:extLst>
      <p:ext uri="{BB962C8B-B14F-4D97-AF65-F5344CB8AC3E}">
        <p14:creationId xmlns:p14="http://schemas.microsoft.com/office/powerpoint/2010/main" val="192790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6EF4-97EB-4AB0-BB77-7ABD7846773B}"/>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7E637F1F-D2DE-4B70-B993-AEA4023753D5}"/>
              </a:ext>
            </a:extLst>
          </p:cNvPr>
          <p:cNvSpPr>
            <a:spLocks noGrp="1"/>
          </p:cNvSpPr>
          <p:nvPr>
            <p:ph idx="1"/>
          </p:nvPr>
        </p:nvSpPr>
        <p:spPr>
          <a:xfrm>
            <a:off x="838200" y="1455576"/>
            <a:ext cx="10515600" cy="4721387"/>
          </a:xfrm>
        </p:spPr>
        <p:txBody>
          <a:bodyPr>
            <a:normAutofit lnSpcReduction="10000"/>
          </a:bodyPr>
          <a:lstStyle/>
          <a:p>
            <a:r>
              <a:rPr lang="en-US" dirty="0"/>
              <a:t>Python operators</a:t>
            </a:r>
          </a:p>
          <a:p>
            <a:pPr lvl="1"/>
            <a:r>
              <a:rPr lang="en-US" dirty="0"/>
              <a:t>% is the modulo (mod) operator,  97 % 6 will return 1</a:t>
            </a:r>
          </a:p>
          <a:p>
            <a:pPr lvl="2"/>
            <a:r>
              <a:rPr lang="en-US" dirty="0"/>
              <a:t>1 is the remainder when 97 is divided by 6</a:t>
            </a:r>
          </a:p>
          <a:p>
            <a:pPr lvl="1"/>
            <a:r>
              <a:rPr lang="en-US" dirty="0"/>
              <a:t>// is the integer division operator, 97 // 6 will return 16</a:t>
            </a:r>
          </a:p>
          <a:p>
            <a:pPr lvl="1"/>
            <a:r>
              <a:rPr lang="en-US" dirty="0"/>
              <a:t>16 * 6 + 1 = 97  (quotient * modulus + remainder gives us the initial number)</a:t>
            </a:r>
          </a:p>
          <a:p>
            <a:pPr lvl="1"/>
            <a:r>
              <a:rPr lang="en-US" dirty="0"/>
              <a:t>pow(number, power, modulus) </a:t>
            </a:r>
          </a:p>
          <a:p>
            <a:pPr lvl="2"/>
            <a:r>
              <a:rPr lang="en-US" dirty="0"/>
              <a:t>pow(3, 15, 26) computes 3</a:t>
            </a:r>
            <a:r>
              <a:rPr lang="en-US" baseline="30000" dirty="0"/>
              <a:t>15</a:t>
            </a:r>
            <a:r>
              <a:rPr lang="en-US" dirty="0"/>
              <a:t> mod 26</a:t>
            </a:r>
          </a:p>
          <a:p>
            <a:r>
              <a:rPr lang="en-US" dirty="0"/>
              <a:t>PyCryptodome functions in </a:t>
            </a:r>
            <a:r>
              <a:rPr lang="en-US" dirty="0" err="1"/>
              <a:t>Util.number</a:t>
            </a:r>
            <a:endParaRPr lang="en-US" dirty="0"/>
          </a:p>
          <a:p>
            <a:pPr lvl="1"/>
            <a:r>
              <a:rPr lang="en-US" dirty="0"/>
              <a:t>GCD(96, 6) = 6</a:t>
            </a:r>
          </a:p>
          <a:p>
            <a:pPr lvl="2"/>
            <a:r>
              <a:rPr lang="en-US" dirty="0"/>
              <a:t>97 and 6 have common divisors, inverse should not work</a:t>
            </a:r>
          </a:p>
          <a:p>
            <a:pPr lvl="1"/>
            <a:r>
              <a:rPr lang="en-US" dirty="0"/>
              <a:t>inverse(96, 6) = 0</a:t>
            </a:r>
          </a:p>
          <a:p>
            <a:pPr lvl="1"/>
            <a:r>
              <a:rPr lang="en-US" dirty="0"/>
              <a:t>BIG OOPS!  Always check GCD when using PyCryptodome inverse function!!!</a:t>
            </a:r>
          </a:p>
        </p:txBody>
      </p:sp>
      <p:pic>
        <p:nvPicPr>
          <p:cNvPr id="5" name="Picture 4">
            <a:extLst>
              <a:ext uri="{FF2B5EF4-FFF2-40B4-BE49-F238E27FC236}">
                <a16:creationId xmlns:a16="http://schemas.microsoft.com/office/drawing/2014/main" id="{50B756C0-E86E-85E4-A45B-CC190FA49051}"/>
              </a:ext>
            </a:extLst>
          </p:cNvPr>
          <p:cNvPicPr>
            <a:picLocks noChangeAspect="1"/>
          </p:cNvPicPr>
          <p:nvPr/>
        </p:nvPicPr>
        <p:blipFill>
          <a:blip r:embed="rId3"/>
          <a:stretch>
            <a:fillRect/>
          </a:stretch>
        </p:blipFill>
        <p:spPr>
          <a:xfrm>
            <a:off x="8133117" y="4028851"/>
            <a:ext cx="2705034" cy="1149639"/>
          </a:xfrm>
          <a:prstGeom prst="rect">
            <a:avLst/>
          </a:prstGeom>
        </p:spPr>
      </p:pic>
    </p:spTree>
    <p:extLst>
      <p:ext uri="{BB962C8B-B14F-4D97-AF65-F5344CB8AC3E}">
        <p14:creationId xmlns:p14="http://schemas.microsoft.com/office/powerpoint/2010/main" val="70636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B239-C3F7-4678-9199-7FF222C9CBA6}"/>
              </a:ext>
            </a:extLst>
          </p:cNvPr>
          <p:cNvSpPr>
            <a:spLocks noGrp="1"/>
          </p:cNvSpPr>
          <p:nvPr>
            <p:ph type="title"/>
          </p:nvPr>
        </p:nvSpPr>
        <p:spPr/>
        <p:txBody>
          <a:bodyPr/>
          <a:lstStyle/>
          <a:p>
            <a:r>
              <a:rPr lang="en-US" dirty="0"/>
              <a:t>Why this is important</a:t>
            </a:r>
          </a:p>
        </p:txBody>
      </p:sp>
      <p:sp>
        <p:nvSpPr>
          <p:cNvPr id="3" name="Content Placeholder 2">
            <a:extLst>
              <a:ext uri="{FF2B5EF4-FFF2-40B4-BE49-F238E27FC236}">
                <a16:creationId xmlns:a16="http://schemas.microsoft.com/office/drawing/2014/main" id="{C565C817-69F2-4713-9D76-5649F88237F0}"/>
              </a:ext>
            </a:extLst>
          </p:cNvPr>
          <p:cNvSpPr>
            <a:spLocks noGrp="1"/>
          </p:cNvSpPr>
          <p:nvPr>
            <p:ph idx="1"/>
          </p:nvPr>
        </p:nvSpPr>
        <p:spPr/>
        <p:txBody>
          <a:bodyPr/>
          <a:lstStyle/>
          <a:p>
            <a:r>
              <a:rPr lang="en-US" dirty="0"/>
              <a:t>Most encryption uses modular arithmetic</a:t>
            </a:r>
          </a:p>
          <a:p>
            <a:r>
              <a:rPr lang="en-US" dirty="0"/>
              <a:t>Multiplication happens *a lot* in encryption</a:t>
            </a:r>
          </a:p>
          <a:p>
            <a:pPr lvl="1"/>
            <a:r>
              <a:rPr lang="en-US" dirty="0"/>
              <a:t>Note:  taking a number to a power is just repeated multiplication</a:t>
            </a:r>
          </a:p>
          <a:p>
            <a:r>
              <a:rPr lang="en-US" dirty="0"/>
              <a:t>Modular Inverse happens *a lot* in encryption</a:t>
            </a:r>
          </a:p>
          <a:p>
            <a:r>
              <a:rPr lang="en-US" dirty="0"/>
              <a:t>Modular Inverse does not exist unless GCD = 1</a:t>
            </a:r>
          </a:p>
          <a:p>
            <a:pPr lvl="1"/>
            <a:r>
              <a:rPr lang="en-US" dirty="0"/>
              <a:t>-&gt; no common divisors, or relatively prime</a:t>
            </a:r>
          </a:p>
          <a:p>
            <a:r>
              <a:rPr lang="en-US" dirty="0"/>
              <a:t>Therefore, prime numbers are important in encryption</a:t>
            </a:r>
          </a:p>
          <a:p>
            <a:r>
              <a:rPr lang="en-US" dirty="0"/>
              <a:t>Whether or not the inverse exists is important in encryption</a:t>
            </a:r>
          </a:p>
        </p:txBody>
      </p:sp>
    </p:spTree>
    <p:extLst>
      <p:ext uri="{BB962C8B-B14F-4D97-AF65-F5344CB8AC3E}">
        <p14:creationId xmlns:p14="http://schemas.microsoft.com/office/powerpoint/2010/main" val="292647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6029-E1CF-C185-11DE-1ACEFBA27BF4}"/>
              </a:ext>
            </a:extLst>
          </p:cNvPr>
          <p:cNvSpPr>
            <a:spLocks noGrp="1"/>
          </p:cNvSpPr>
          <p:nvPr>
            <p:ph type="title"/>
          </p:nvPr>
        </p:nvSpPr>
        <p:spPr/>
        <p:txBody>
          <a:bodyPr/>
          <a:lstStyle/>
          <a:p>
            <a:r>
              <a:rPr lang="en-US" dirty="0"/>
              <a:t>Mathematical Language—Integer Ring  ℤ</a:t>
            </a:r>
            <a:r>
              <a:rPr lang="en-US" baseline="-25000" dirty="0"/>
              <a:t>n</a:t>
            </a:r>
            <a:r>
              <a:rPr lang="en-US" dirty="0"/>
              <a:t>  </a:t>
            </a:r>
          </a:p>
        </p:txBody>
      </p:sp>
      <p:sp>
        <p:nvSpPr>
          <p:cNvPr id="3" name="Content Placeholder 2">
            <a:extLst>
              <a:ext uri="{FF2B5EF4-FFF2-40B4-BE49-F238E27FC236}">
                <a16:creationId xmlns:a16="http://schemas.microsoft.com/office/drawing/2014/main" id="{890C3E23-B02B-6F84-497C-DDD7348CD105}"/>
              </a:ext>
            </a:extLst>
          </p:cNvPr>
          <p:cNvSpPr>
            <a:spLocks noGrp="1"/>
          </p:cNvSpPr>
          <p:nvPr>
            <p:ph idx="1"/>
          </p:nvPr>
        </p:nvSpPr>
        <p:spPr/>
        <p:txBody>
          <a:bodyPr/>
          <a:lstStyle/>
          <a:p>
            <a:r>
              <a:rPr lang="en-US" dirty="0"/>
              <a:t>Integer symbol is ℤ</a:t>
            </a:r>
          </a:p>
          <a:p>
            <a:r>
              <a:rPr lang="en-US" dirty="0"/>
              <a:t>The subset {0, 1, …, n} is the integer </a:t>
            </a:r>
            <a:r>
              <a:rPr lang="en-US" b="1" u="sng" dirty="0"/>
              <a:t>Ring</a:t>
            </a:r>
            <a:r>
              <a:rPr lang="en-US" dirty="0"/>
              <a:t> ℤ</a:t>
            </a:r>
            <a:r>
              <a:rPr lang="en-US" baseline="-25000" dirty="0"/>
              <a:t>n </a:t>
            </a:r>
            <a:r>
              <a:rPr lang="en-US" dirty="0"/>
              <a:t>(sometimes ℤ/nℤ )</a:t>
            </a:r>
          </a:p>
          <a:p>
            <a:r>
              <a:rPr lang="en-US" dirty="0"/>
              <a:t>The normal laws, Identity, Associative, Commutative, and Distributive work for modular arithmetic with addition and multiplication</a:t>
            </a:r>
          </a:p>
          <a:p>
            <a:r>
              <a:rPr lang="en-US" dirty="0"/>
              <a:t>ℤ</a:t>
            </a:r>
            <a:r>
              <a:rPr lang="en-US" baseline="-25000" dirty="0"/>
              <a:t>n</a:t>
            </a:r>
            <a:r>
              <a:rPr lang="en-US" dirty="0"/>
              <a:t> is Closed under addition and multiplication</a:t>
            </a:r>
          </a:p>
          <a:p>
            <a:r>
              <a:rPr lang="en-US" dirty="0"/>
              <a:t>The inverse law works for addition, but may or may not work for multiplication</a:t>
            </a:r>
          </a:p>
          <a:p>
            <a:pPr lvl="1"/>
            <a:r>
              <a:rPr lang="en-US" dirty="0"/>
              <a:t>Remember ℤ</a:t>
            </a:r>
            <a:r>
              <a:rPr lang="en-US" baseline="-25000" dirty="0"/>
              <a:t>26 </a:t>
            </a:r>
            <a:r>
              <a:rPr lang="en-US" dirty="0"/>
              <a:t>, where 2 does not have an inverse GCD(2, 26) = 2 ≠ 1</a:t>
            </a:r>
          </a:p>
        </p:txBody>
      </p:sp>
    </p:spTree>
    <p:extLst>
      <p:ext uri="{BB962C8B-B14F-4D97-AF65-F5344CB8AC3E}">
        <p14:creationId xmlns:p14="http://schemas.microsoft.com/office/powerpoint/2010/main" val="1786697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CDFC-5810-B198-0591-F1E32FF18933}"/>
              </a:ext>
            </a:extLst>
          </p:cNvPr>
          <p:cNvSpPr>
            <a:spLocks noGrp="1"/>
          </p:cNvSpPr>
          <p:nvPr>
            <p:ph type="title"/>
          </p:nvPr>
        </p:nvSpPr>
        <p:spPr/>
        <p:txBody>
          <a:bodyPr/>
          <a:lstStyle/>
          <a:p>
            <a:r>
              <a:rPr lang="en-US" dirty="0"/>
              <a:t>Prime Fields 𝔽</a:t>
            </a:r>
          </a:p>
        </p:txBody>
      </p:sp>
      <p:sp>
        <p:nvSpPr>
          <p:cNvPr id="3" name="Content Placeholder 2">
            <a:extLst>
              <a:ext uri="{FF2B5EF4-FFF2-40B4-BE49-F238E27FC236}">
                <a16:creationId xmlns:a16="http://schemas.microsoft.com/office/drawing/2014/main" id="{8E7A3218-B4A6-8B63-500D-DE05CB8EB662}"/>
              </a:ext>
            </a:extLst>
          </p:cNvPr>
          <p:cNvSpPr>
            <a:spLocks noGrp="1"/>
          </p:cNvSpPr>
          <p:nvPr>
            <p:ph idx="1"/>
          </p:nvPr>
        </p:nvSpPr>
        <p:spPr/>
        <p:txBody>
          <a:bodyPr/>
          <a:lstStyle/>
          <a:p>
            <a:r>
              <a:rPr lang="en-US" dirty="0"/>
              <a:t>An integer ring ℤ</a:t>
            </a:r>
            <a:r>
              <a:rPr lang="en-US" baseline="-25000" dirty="0"/>
              <a:t>n</a:t>
            </a:r>
            <a:r>
              <a:rPr lang="en-US" dirty="0"/>
              <a:t> , where n is a prime number, is a prime </a:t>
            </a:r>
            <a:r>
              <a:rPr lang="en-US" b="1" u="sng" dirty="0"/>
              <a:t>Field</a:t>
            </a:r>
          </a:p>
          <a:p>
            <a:r>
              <a:rPr lang="en-US" dirty="0" err="1"/>
              <a:t>ℤ</a:t>
            </a:r>
            <a:r>
              <a:rPr lang="en-US" baseline="-25000" dirty="0" err="1"/>
              <a:t>p</a:t>
            </a:r>
            <a:r>
              <a:rPr lang="en-US" dirty="0"/>
              <a:t> , also written as 𝔽</a:t>
            </a:r>
            <a:r>
              <a:rPr lang="en-US" baseline="-25000" dirty="0"/>
              <a:t>p</a:t>
            </a:r>
            <a:r>
              <a:rPr lang="en-US" dirty="0"/>
              <a:t> </a:t>
            </a:r>
          </a:p>
          <a:p>
            <a:r>
              <a:rPr lang="en-US" dirty="0"/>
              <a:t>In addition to the laws that work for rings, all members have a multiplicative inverse</a:t>
            </a:r>
          </a:p>
          <a:p>
            <a:pPr lvl="1"/>
            <a:r>
              <a:rPr lang="en-US" dirty="0"/>
              <a:t>GCD(</a:t>
            </a:r>
            <a:r>
              <a:rPr lang="en-US" dirty="0" err="1"/>
              <a:t>i</a:t>
            </a:r>
            <a:r>
              <a:rPr lang="en-US" dirty="0"/>
              <a:t>, p) = 1, for any </a:t>
            </a:r>
            <a:r>
              <a:rPr lang="en-US" dirty="0" err="1"/>
              <a:t>i</a:t>
            </a:r>
            <a:r>
              <a:rPr lang="en-US" dirty="0"/>
              <a:t>, because p is prime</a:t>
            </a:r>
          </a:p>
          <a:p>
            <a:r>
              <a:rPr lang="en-US" dirty="0"/>
              <a:t>ℤ</a:t>
            </a:r>
            <a:r>
              <a:rPr lang="en-US" baseline="-25000" dirty="0"/>
              <a:t>26</a:t>
            </a:r>
            <a:r>
              <a:rPr lang="en-US" dirty="0"/>
              <a:t> is just a ring, 26 is not prime (or is composite)</a:t>
            </a:r>
          </a:p>
          <a:p>
            <a:r>
              <a:rPr lang="en-US" dirty="0"/>
              <a:t>ℤ</a:t>
            </a:r>
            <a:r>
              <a:rPr lang="en-US" baseline="-25000" dirty="0"/>
              <a:t>29</a:t>
            </a:r>
            <a:r>
              <a:rPr lang="en-US" dirty="0"/>
              <a:t> is a ring, but also a field 𝔽</a:t>
            </a:r>
            <a:r>
              <a:rPr lang="en-US" baseline="-25000" dirty="0"/>
              <a:t>29</a:t>
            </a:r>
            <a:r>
              <a:rPr lang="en-US" dirty="0"/>
              <a:t> , 29 is prime</a:t>
            </a:r>
          </a:p>
          <a:p>
            <a:endParaRPr lang="en-US" b="1" u="sng" dirty="0"/>
          </a:p>
        </p:txBody>
      </p:sp>
    </p:spTree>
    <p:extLst>
      <p:ext uri="{BB962C8B-B14F-4D97-AF65-F5344CB8AC3E}">
        <p14:creationId xmlns:p14="http://schemas.microsoft.com/office/powerpoint/2010/main" val="226593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5E5-C576-4455-ADDB-16423854BD12}"/>
              </a:ext>
            </a:extLst>
          </p:cNvPr>
          <p:cNvSpPr>
            <a:spLocks noGrp="1"/>
          </p:cNvSpPr>
          <p:nvPr>
            <p:ph type="title"/>
          </p:nvPr>
        </p:nvSpPr>
        <p:spPr/>
        <p:txBody>
          <a:bodyPr/>
          <a:lstStyle/>
          <a:p>
            <a:r>
              <a:rPr lang="en-US" dirty="0"/>
              <a:t>Groups, Fields, and Prime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01832-DFAA-4988-8C54-E2F4A3DD55EC}"/>
                  </a:ext>
                </a:extLst>
              </p:cNvPr>
              <p:cNvSpPr>
                <a:spLocks noGrp="1"/>
              </p:cNvSpPr>
              <p:nvPr>
                <p:ph idx="1"/>
              </p:nvPr>
            </p:nvSpPr>
            <p:spPr/>
            <p:txBody>
              <a:bodyPr/>
              <a:lstStyle/>
              <a:p>
                <a:r>
                  <a:rPr lang="en-US" dirty="0"/>
                  <a:t>A Group G is a set of elements combined with some operation ○</a:t>
                </a:r>
              </a:p>
              <a:p>
                <a:pPr lvl="1"/>
                <a:r>
                  <a:rPr lang="en-US" dirty="0"/>
                  <a:t>The group is closed, a ○ b = c </a:t>
                </a:r>
                <a14:m>
                  <m:oMath xmlns:m="http://schemas.openxmlformats.org/officeDocument/2006/math">
                    <m:r>
                      <a:rPr lang="en-US" b="0" i="1" smtClean="0">
                        <a:latin typeface="Cambria Math" panose="02040503050406030204" pitchFamily="18" charset="0"/>
                      </a:rPr>
                      <m:t>∈</m:t>
                    </m:r>
                  </m:oMath>
                </a14:m>
                <a:r>
                  <a:rPr lang="en-US" b="0" dirty="0"/>
                  <a:t> G</a:t>
                </a:r>
              </a:p>
              <a:p>
                <a:pPr lvl="1"/>
                <a:r>
                  <a:rPr lang="en-US" dirty="0"/>
                  <a:t>The group is associative, a ○ b = b ○ a</a:t>
                </a:r>
              </a:p>
              <a:p>
                <a:pPr lvl="1"/>
                <a:r>
                  <a:rPr lang="en-US" b="0" dirty="0"/>
                  <a:t>There is an identity element, </a:t>
                </a:r>
                <a:r>
                  <a:rPr lang="en-US" dirty="0"/>
                  <a:t>a ○ 1 = a for all a </a:t>
                </a:r>
                <a14:m>
                  <m:oMath xmlns:m="http://schemas.openxmlformats.org/officeDocument/2006/math">
                    <m:r>
                      <a:rPr lang="en-US" i="1">
                        <a:latin typeface="Cambria Math" panose="02040503050406030204" pitchFamily="18" charset="0"/>
                      </a:rPr>
                      <m:t>∈</m:t>
                    </m:r>
                  </m:oMath>
                </a14:m>
                <a:r>
                  <a:rPr lang="en-US" dirty="0"/>
                  <a:t> G</a:t>
                </a:r>
              </a:p>
              <a:p>
                <a:pPr lvl="1"/>
                <a:r>
                  <a:rPr lang="en-US" b="0" u="sng" dirty="0"/>
                  <a:t>There is an inver</a:t>
                </a:r>
                <a:r>
                  <a:rPr lang="en-US" u="sng" dirty="0"/>
                  <a:t>se element, a ○ a</a:t>
                </a:r>
                <a:r>
                  <a:rPr lang="en-US" u="sng" baseline="30000" dirty="0"/>
                  <a:t>-1</a:t>
                </a:r>
                <a:r>
                  <a:rPr lang="en-US" u="sng" dirty="0"/>
                  <a:t> = 1</a:t>
                </a:r>
                <a:r>
                  <a:rPr lang="en-US" dirty="0"/>
                  <a:t> </a:t>
                </a:r>
                <a:r>
                  <a:rPr lang="en-US" b="0" dirty="0"/>
                  <a:t> </a:t>
                </a:r>
                <a:r>
                  <a:rPr lang="en-US" dirty="0">
                    <a:highlight>
                      <a:srgbClr val="FFFF00"/>
                    </a:highlight>
                  </a:rPr>
                  <a:t>for all a </a:t>
                </a:r>
                <a14:m>
                  <m:oMath xmlns:m="http://schemas.openxmlformats.org/officeDocument/2006/math">
                    <m:r>
                      <a:rPr lang="en-US" i="1">
                        <a:highlight>
                          <a:srgbClr val="FFFF00"/>
                        </a:highlight>
                        <a:latin typeface="Cambria Math" panose="02040503050406030204" pitchFamily="18" charset="0"/>
                      </a:rPr>
                      <m:t>∈</m:t>
                    </m:r>
                  </m:oMath>
                </a14:m>
                <a:r>
                  <a:rPr lang="en-US" dirty="0">
                    <a:highlight>
                      <a:srgbClr val="FFFF00"/>
                    </a:highlight>
                  </a:rPr>
                  <a:t> G</a:t>
                </a:r>
              </a:p>
              <a:p>
                <a:pPr lvl="1"/>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as elements that are factors of 2 and 13 do not have inverses.  (It is a group if only addition is considered.)</a:t>
                </a:r>
              </a:p>
              <a:p>
                <a:r>
                  <a:rPr lang="en-US" b="0" dirty="0"/>
                  <a:t>A Field F is a group with operations Addition and Multiplication</a:t>
                </a:r>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p is a prime number</a:t>
                </a:r>
              </a:p>
              <a:p>
                <a:pPr lvl="1"/>
                <a:r>
                  <a:rPr lang="en-US" b="0" u="sng" dirty="0"/>
                  <a:t>All members of </a:t>
                </a:r>
                <a14:m>
                  <m:oMath xmlns:m="http://schemas.openxmlformats.org/officeDocument/2006/math">
                    <m:r>
                      <a:rPr lang="en-US" i="1" u="sng">
                        <a:latin typeface="Cambria Math" panose="02040503050406030204" pitchFamily="18" charset="0"/>
                        <a:ea typeface="Cambria Math" panose="02040503050406030204" pitchFamily="18" charset="0"/>
                      </a:rPr>
                      <m:t>ℤ</m:t>
                    </m:r>
                    <m:r>
                      <m:rPr>
                        <m:sty m:val="p"/>
                      </m:rPr>
                      <a:rPr lang="en-US" b="0" i="0" u="sng" smtClean="0">
                        <a:latin typeface="Cambria Math" panose="02040503050406030204" pitchFamily="18" charset="0"/>
                        <a:ea typeface="Cambria Math" panose="02040503050406030204" pitchFamily="18" charset="0"/>
                      </a:rPr>
                      <m:t>p</m:t>
                    </m:r>
                  </m:oMath>
                </a14:m>
                <a:r>
                  <a:rPr lang="en-US" b="0" u="sng" dirty="0"/>
                  <a:t> have multiplicative inverses</a:t>
                </a:r>
              </a:p>
            </p:txBody>
          </p:sp>
        </mc:Choice>
        <mc:Fallback xmlns="">
          <p:sp>
            <p:nvSpPr>
              <p:cNvPr id="3" name="Content Placeholder 2">
                <a:extLst>
                  <a:ext uri="{FF2B5EF4-FFF2-40B4-BE49-F238E27FC236}">
                    <a16:creationId xmlns:a16="http://schemas.microsoft.com/office/drawing/2014/main" id="{9C401832-DFAA-4988-8C54-E2F4A3DD55E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126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BB11-0755-4885-97D7-7E0A6A1E09F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Modular arithmetic “wraps”</a:t>
            </a:r>
          </a:p>
        </p:txBody>
      </p:sp>
      <p:sp>
        <p:nvSpPr>
          <p:cNvPr id="6" name="TextBox 5">
            <a:extLst>
              <a:ext uri="{FF2B5EF4-FFF2-40B4-BE49-F238E27FC236}">
                <a16:creationId xmlns:a16="http://schemas.microsoft.com/office/drawing/2014/main" id="{0EFB6440-BCCF-B2D3-F4C7-A7C42706C19E}"/>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Easy enough for simple problems, but complex problems with gigantic numbers become hard to solve</a:t>
            </a:r>
          </a:p>
        </p:txBody>
      </p:sp>
      <p:pic>
        <p:nvPicPr>
          <p:cNvPr id="5" name="Content Placeholder 4" descr="A picture containing text, clock&#10;&#10;Description automatically generated">
            <a:extLst>
              <a:ext uri="{FF2B5EF4-FFF2-40B4-BE49-F238E27FC236}">
                <a16:creationId xmlns:a16="http://schemas.microsoft.com/office/drawing/2014/main" id="{431E26B2-FC0F-FC78-E1D0-BC63565F86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05862" y="1907496"/>
            <a:ext cx="6019331" cy="3039762"/>
          </a:xfrm>
          <a:prstGeom prst="rect">
            <a:avLst/>
          </a:prstGeom>
          <a:effectLst/>
        </p:spPr>
      </p:pic>
    </p:spTree>
    <p:extLst>
      <p:ext uri="{BB962C8B-B14F-4D97-AF65-F5344CB8AC3E}">
        <p14:creationId xmlns:p14="http://schemas.microsoft.com/office/powerpoint/2010/main" val="284558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6C74-D1B6-40AF-9F8A-556C41F1AA1D}"/>
              </a:ext>
            </a:extLst>
          </p:cNvPr>
          <p:cNvSpPr>
            <a:spLocks noGrp="1"/>
          </p:cNvSpPr>
          <p:nvPr>
            <p:ph type="title"/>
          </p:nvPr>
        </p:nvSpPr>
        <p:spPr/>
        <p:txBody>
          <a:bodyPr/>
          <a:lstStyle/>
          <a:p>
            <a:r>
              <a:rPr lang="en-US" dirty="0"/>
              <a:t>Modular addition “wraps”</a:t>
            </a:r>
          </a:p>
        </p:txBody>
      </p:sp>
      <p:sp>
        <p:nvSpPr>
          <p:cNvPr id="3" name="Content Placeholder 2">
            <a:extLst>
              <a:ext uri="{FF2B5EF4-FFF2-40B4-BE49-F238E27FC236}">
                <a16:creationId xmlns:a16="http://schemas.microsoft.com/office/drawing/2014/main" id="{4086090F-6F6C-4C10-ACC7-07F3ED58655B}"/>
              </a:ext>
            </a:extLst>
          </p:cNvPr>
          <p:cNvSpPr>
            <a:spLocks noGrp="1"/>
          </p:cNvSpPr>
          <p:nvPr>
            <p:ph idx="1"/>
          </p:nvPr>
        </p:nvSpPr>
        <p:spPr/>
        <p:txBody>
          <a:bodyPr>
            <a:normAutofit/>
          </a:bodyPr>
          <a:lstStyle/>
          <a:p>
            <a:r>
              <a:rPr lang="en-US" dirty="0"/>
              <a:t>In a 12-hour clock, what is 6 hours after 10 o’clock?</a:t>
            </a:r>
          </a:p>
          <a:p>
            <a:pPr lvl="1"/>
            <a:r>
              <a:rPr lang="en-US" dirty="0"/>
              <a:t>10 + 6 = 16, but that doesn’t fit inside the 0 - 11 hours on the clock</a:t>
            </a:r>
          </a:p>
          <a:p>
            <a:pPr lvl="1"/>
            <a:r>
              <a:rPr lang="en-US" dirty="0"/>
              <a:t>16 - 12 = 4, so the answer is 4 o’clock -- “wraps” </a:t>
            </a:r>
          </a:p>
          <a:p>
            <a:pPr lvl="1"/>
            <a:r>
              <a:rPr lang="en-US" dirty="0"/>
              <a:t>16 / 12 = 1 remainder 4  (division returns number of wraps; 1 this time)</a:t>
            </a:r>
          </a:p>
          <a:p>
            <a:pPr lvl="1"/>
            <a:r>
              <a:rPr lang="en-US" dirty="0"/>
              <a:t>16 mod 12 = 4 -- the remainder (how far you go after wraps are done)</a:t>
            </a:r>
          </a:p>
          <a:p>
            <a:r>
              <a:rPr lang="en-US" dirty="0"/>
              <a:t>With 26 letters, indexed 0 – 25 (starts at 0, not 1)</a:t>
            </a:r>
          </a:p>
          <a:p>
            <a:pPr lvl="1"/>
            <a:r>
              <a:rPr lang="en-US" dirty="0"/>
              <a:t>15 + 20 = 35, but that isn’t in 0 - 25</a:t>
            </a:r>
          </a:p>
          <a:p>
            <a:pPr lvl="1"/>
            <a:r>
              <a:rPr lang="en-US" dirty="0"/>
              <a:t>35 - 26 = 9, so 15 + 20 “wraps” to 9</a:t>
            </a:r>
          </a:p>
          <a:p>
            <a:pPr lvl="1"/>
            <a:r>
              <a:rPr lang="en-US" dirty="0"/>
              <a:t>35/26 = 1 remainder 9</a:t>
            </a:r>
          </a:p>
          <a:p>
            <a:pPr lvl="1"/>
            <a:r>
              <a:rPr lang="en-US" dirty="0"/>
              <a:t>35 mod 26 = 9 -- the remainder</a:t>
            </a:r>
          </a:p>
        </p:txBody>
      </p:sp>
    </p:spTree>
    <p:extLst>
      <p:ext uri="{BB962C8B-B14F-4D97-AF65-F5344CB8AC3E}">
        <p14:creationId xmlns:p14="http://schemas.microsoft.com/office/powerpoint/2010/main" val="408451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DA7B-17EC-4297-8693-DC018FF6F7EF}"/>
              </a:ext>
            </a:extLst>
          </p:cNvPr>
          <p:cNvSpPr>
            <a:spLocks noGrp="1"/>
          </p:cNvSpPr>
          <p:nvPr>
            <p:ph type="title"/>
          </p:nvPr>
        </p:nvSpPr>
        <p:spPr/>
        <p:txBody>
          <a:bodyPr/>
          <a:lstStyle/>
          <a:p>
            <a:r>
              <a:rPr lang="en-US" dirty="0"/>
              <a:t>Modular subtraction also “wraps”</a:t>
            </a:r>
          </a:p>
        </p:txBody>
      </p:sp>
      <p:sp>
        <p:nvSpPr>
          <p:cNvPr id="3" name="Content Placeholder 2">
            <a:extLst>
              <a:ext uri="{FF2B5EF4-FFF2-40B4-BE49-F238E27FC236}">
                <a16:creationId xmlns:a16="http://schemas.microsoft.com/office/drawing/2014/main" id="{BB560508-0F0B-4222-A9CD-390248E46F98}"/>
              </a:ext>
            </a:extLst>
          </p:cNvPr>
          <p:cNvSpPr>
            <a:spLocks noGrp="1"/>
          </p:cNvSpPr>
          <p:nvPr>
            <p:ph idx="1"/>
          </p:nvPr>
        </p:nvSpPr>
        <p:spPr/>
        <p:txBody>
          <a:bodyPr/>
          <a:lstStyle/>
          <a:p>
            <a:r>
              <a:rPr lang="en-US" dirty="0"/>
              <a:t>12-hour clock, what is 10 hours before 2?</a:t>
            </a:r>
          </a:p>
          <a:p>
            <a:pPr lvl="1"/>
            <a:r>
              <a:rPr lang="en-US" dirty="0"/>
              <a:t>2 - 10 = -8  -- that’s not between 0 and 11</a:t>
            </a:r>
          </a:p>
          <a:p>
            <a:pPr lvl="1"/>
            <a:r>
              <a:rPr lang="en-US" dirty="0"/>
              <a:t>-8 + 12 = 4  --  4 o’clock is 10 hours before 2</a:t>
            </a:r>
          </a:p>
          <a:p>
            <a:pPr lvl="1"/>
            <a:r>
              <a:rPr lang="en-US" dirty="0"/>
              <a:t>-8 mod 12 = 4</a:t>
            </a:r>
          </a:p>
          <a:p>
            <a:r>
              <a:rPr lang="en-US" dirty="0"/>
              <a:t>26 letters, indexed 0 - 25</a:t>
            </a:r>
          </a:p>
          <a:p>
            <a:pPr lvl="1"/>
            <a:r>
              <a:rPr lang="en-US" dirty="0"/>
              <a:t>2 - 10 = -8</a:t>
            </a:r>
          </a:p>
          <a:p>
            <a:pPr lvl="1"/>
            <a:r>
              <a:rPr lang="en-US" dirty="0"/>
              <a:t>-8 + 26 = 18</a:t>
            </a:r>
          </a:p>
          <a:p>
            <a:pPr lvl="1"/>
            <a:r>
              <a:rPr lang="en-US" dirty="0"/>
              <a:t>-8 mod 26 = 18</a:t>
            </a:r>
          </a:p>
        </p:txBody>
      </p:sp>
    </p:spTree>
    <p:extLst>
      <p:ext uri="{BB962C8B-B14F-4D97-AF65-F5344CB8AC3E}">
        <p14:creationId xmlns:p14="http://schemas.microsoft.com/office/powerpoint/2010/main" val="113628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0F48F3-85DF-0E3E-A619-87276BB2BCA3}"/>
              </a:ext>
            </a:extLst>
          </p:cNvPr>
          <p:cNvPicPr>
            <a:picLocks noChangeAspect="1"/>
          </p:cNvPicPr>
          <p:nvPr/>
        </p:nvPicPr>
        <p:blipFill>
          <a:blip r:embed="rId3"/>
          <a:stretch>
            <a:fillRect/>
          </a:stretch>
        </p:blipFill>
        <p:spPr>
          <a:xfrm>
            <a:off x="1016128" y="4379956"/>
            <a:ext cx="8690520" cy="1895958"/>
          </a:xfrm>
          <a:prstGeom prst="rect">
            <a:avLst/>
          </a:prstGeom>
        </p:spPr>
      </p:pic>
      <p:sp>
        <p:nvSpPr>
          <p:cNvPr id="2" name="Title 1">
            <a:extLst>
              <a:ext uri="{FF2B5EF4-FFF2-40B4-BE49-F238E27FC236}">
                <a16:creationId xmlns:a16="http://schemas.microsoft.com/office/drawing/2014/main" id="{1E1C9F76-98FC-4830-BEB0-041560D6DB4D}"/>
              </a:ext>
            </a:extLst>
          </p:cNvPr>
          <p:cNvSpPr>
            <a:spLocks noGrp="1"/>
          </p:cNvSpPr>
          <p:nvPr>
            <p:ph type="title"/>
          </p:nvPr>
        </p:nvSpPr>
        <p:spPr/>
        <p:txBody>
          <a:bodyPr/>
          <a:lstStyle/>
          <a:p>
            <a:r>
              <a:rPr lang="en-US" dirty="0"/>
              <a:t>Modular multiplication (1)</a:t>
            </a:r>
          </a:p>
        </p:txBody>
      </p:sp>
      <p:sp>
        <p:nvSpPr>
          <p:cNvPr id="3" name="Content Placeholder 2">
            <a:extLst>
              <a:ext uri="{FF2B5EF4-FFF2-40B4-BE49-F238E27FC236}">
                <a16:creationId xmlns:a16="http://schemas.microsoft.com/office/drawing/2014/main" id="{826802F0-414C-48E2-B258-92EF20FF3CCE}"/>
              </a:ext>
            </a:extLst>
          </p:cNvPr>
          <p:cNvSpPr>
            <a:spLocks noGrp="1"/>
          </p:cNvSpPr>
          <p:nvPr>
            <p:ph idx="1"/>
          </p:nvPr>
        </p:nvSpPr>
        <p:spPr>
          <a:xfrm>
            <a:off x="838200" y="1825625"/>
            <a:ext cx="10515600" cy="4372952"/>
          </a:xfrm>
        </p:spPr>
        <p:txBody>
          <a:bodyPr/>
          <a:lstStyle/>
          <a:p>
            <a:r>
              <a:rPr lang="en-US" dirty="0"/>
              <a:t>Multiplication jumbles things a little--handy for encryption</a:t>
            </a:r>
          </a:p>
          <a:p>
            <a:endParaRPr lang="en-US" dirty="0"/>
          </a:p>
          <a:p>
            <a:pPr marL="0" indent="0">
              <a:buNone/>
            </a:pPr>
            <a:endParaRPr lang="en-US" dirty="0"/>
          </a:p>
          <a:p>
            <a:endParaRPr lang="en-US" dirty="0"/>
          </a:p>
          <a:p>
            <a:r>
              <a:rPr lang="en-US" dirty="0"/>
              <a:t>But what happened here?</a:t>
            </a:r>
          </a:p>
        </p:txBody>
      </p:sp>
      <p:cxnSp>
        <p:nvCxnSpPr>
          <p:cNvPr id="10" name="Straight Connector 9">
            <a:extLst>
              <a:ext uri="{FF2B5EF4-FFF2-40B4-BE49-F238E27FC236}">
                <a16:creationId xmlns:a16="http://schemas.microsoft.com/office/drawing/2014/main" id="{7D612E88-556A-466A-B37A-995892961E2E}"/>
              </a:ext>
            </a:extLst>
          </p:cNvPr>
          <p:cNvCxnSpPr/>
          <p:nvPr/>
        </p:nvCxnSpPr>
        <p:spPr>
          <a:xfrm>
            <a:off x="2426677" y="5407269"/>
            <a:ext cx="310368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B4C7D7-9EFD-4943-B63F-EA3BEA46FAF8}"/>
              </a:ext>
            </a:extLst>
          </p:cNvPr>
          <p:cNvCxnSpPr/>
          <p:nvPr/>
        </p:nvCxnSpPr>
        <p:spPr>
          <a:xfrm>
            <a:off x="5785338" y="5416062"/>
            <a:ext cx="381506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C04EB3-08D1-4F14-8626-E9F64FD88ADA}"/>
              </a:ext>
            </a:extLst>
          </p:cNvPr>
          <p:cNvCxnSpPr/>
          <p:nvPr/>
        </p:nvCxnSpPr>
        <p:spPr>
          <a:xfrm>
            <a:off x="2426677" y="6275914"/>
            <a:ext cx="28135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C4ED267-56D1-43EB-835F-83320DBFF65F}"/>
              </a:ext>
            </a:extLst>
          </p:cNvPr>
          <p:cNvCxnSpPr/>
          <p:nvPr/>
        </p:nvCxnSpPr>
        <p:spPr>
          <a:xfrm>
            <a:off x="2883877" y="6275914"/>
            <a:ext cx="272561"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5E77FE6-73A6-32AB-1B69-67A377A51882}"/>
              </a:ext>
            </a:extLst>
          </p:cNvPr>
          <p:cNvPicPr>
            <a:picLocks noChangeAspect="1"/>
          </p:cNvPicPr>
          <p:nvPr/>
        </p:nvPicPr>
        <p:blipFill>
          <a:blip r:embed="rId4"/>
          <a:stretch>
            <a:fillRect/>
          </a:stretch>
        </p:blipFill>
        <p:spPr>
          <a:xfrm>
            <a:off x="1016128" y="2505986"/>
            <a:ext cx="8718239" cy="1320056"/>
          </a:xfrm>
          <a:prstGeom prst="rect">
            <a:avLst/>
          </a:prstGeom>
        </p:spPr>
      </p:pic>
    </p:spTree>
    <p:extLst>
      <p:ext uri="{BB962C8B-B14F-4D97-AF65-F5344CB8AC3E}">
        <p14:creationId xmlns:p14="http://schemas.microsoft.com/office/powerpoint/2010/main" val="340869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F4F8-6744-7C30-2E1E-E11DA0A6A205}"/>
              </a:ext>
            </a:extLst>
          </p:cNvPr>
          <p:cNvSpPr>
            <a:spLocks noGrp="1"/>
          </p:cNvSpPr>
          <p:nvPr>
            <p:ph type="title"/>
          </p:nvPr>
        </p:nvSpPr>
        <p:spPr/>
        <p:txBody>
          <a:bodyPr/>
          <a:lstStyle/>
          <a:p>
            <a:r>
              <a:rPr lang="en-US" dirty="0"/>
              <a:t>3*index—1 to 1 map        13*index—OOPS!</a:t>
            </a:r>
          </a:p>
        </p:txBody>
      </p:sp>
      <p:sp>
        <p:nvSpPr>
          <p:cNvPr id="4" name="TextBox 3">
            <a:extLst>
              <a:ext uri="{FF2B5EF4-FFF2-40B4-BE49-F238E27FC236}">
                <a16:creationId xmlns:a16="http://schemas.microsoft.com/office/drawing/2014/main" id="{DCF670CF-51C2-0A7E-9208-9E279ADDFB0B}"/>
              </a:ext>
            </a:extLst>
          </p:cNvPr>
          <p:cNvSpPr txBox="1"/>
          <p:nvPr/>
        </p:nvSpPr>
        <p:spPr>
          <a:xfrm>
            <a:off x="1250576" y="2111188"/>
            <a:ext cx="1949824" cy="3970318"/>
          </a:xfrm>
          <a:prstGeom prst="rect">
            <a:avLst/>
          </a:prstGeom>
          <a:noFill/>
        </p:spPr>
        <p:txBody>
          <a:bodyPr wrap="square" rtlCol="0">
            <a:spAutoFit/>
          </a:bodyPr>
          <a:lstStyle/>
          <a:p>
            <a:r>
              <a:rPr lang="en-US" dirty="0"/>
              <a:t>A	O</a:t>
            </a:r>
          </a:p>
          <a:p>
            <a:r>
              <a:rPr lang="en-US" dirty="0"/>
              <a:t>B	P</a:t>
            </a:r>
          </a:p>
          <a:p>
            <a:r>
              <a:rPr lang="en-US" dirty="0"/>
              <a:t>C	Q</a:t>
            </a:r>
          </a:p>
          <a:p>
            <a:r>
              <a:rPr lang="en-US" dirty="0"/>
              <a:t>D	R</a:t>
            </a:r>
          </a:p>
          <a:p>
            <a:r>
              <a:rPr lang="en-US" dirty="0"/>
              <a:t>E	S</a:t>
            </a:r>
          </a:p>
          <a:p>
            <a:r>
              <a:rPr lang="en-US" dirty="0"/>
              <a:t>F	T</a:t>
            </a:r>
          </a:p>
          <a:p>
            <a:r>
              <a:rPr lang="en-US" dirty="0"/>
              <a:t>G	U</a:t>
            </a:r>
          </a:p>
          <a:p>
            <a:r>
              <a:rPr lang="en-US" dirty="0"/>
              <a:t>H	V</a:t>
            </a:r>
          </a:p>
          <a:p>
            <a:r>
              <a:rPr lang="en-US" dirty="0"/>
              <a:t>I	W</a:t>
            </a:r>
          </a:p>
          <a:p>
            <a:r>
              <a:rPr lang="en-US" dirty="0"/>
              <a:t>J	X</a:t>
            </a:r>
          </a:p>
          <a:p>
            <a:r>
              <a:rPr lang="en-US" dirty="0"/>
              <a:t>K	Y</a:t>
            </a:r>
          </a:p>
          <a:p>
            <a:r>
              <a:rPr lang="en-US" dirty="0"/>
              <a:t>L	Z</a:t>
            </a:r>
          </a:p>
          <a:p>
            <a:r>
              <a:rPr lang="en-US" dirty="0"/>
              <a:t>M</a:t>
            </a:r>
          </a:p>
          <a:p>
            <a:r>
              <a:rPr lang="en-US" dirty="0"/>
              <a:t>N</a:t>
            </a:r>
          </a:p>
        </p:txBody>
      </p:sp>
      <p:sp>
        <p:nvSpPr>
          <p:cNvPr id="5" name="TextBox 4">
            <a:extLst>
              <a:ext uri="{FF2B5EF4-FFF2-40B4-BE49-F238E27FC236}">
                <a16:creationId xmlns:a16="http://schemas.microsoft.com/office/drawing/2014/main" id="{5B0E84A1-CA20-9600-A9ED-87A6870A104E}"/>
              </a:ext>
            </a:extLst>
          </p:cNvPr>
          <p:cNvSpPr txBox="1"/>
          <p:nvPr/>
        </p:nvSpPr>
        <p:spPr>
          <a:xfrm>
            <a:off x="3662082" y="2111188"/>
            <a:ext cx="1949824" cy="3970318"/>
          </a:xfrm>
          <a:prstGeom prst="rect">
            <a:avLst/>
          </a:prstGeom>
          <a:noFill/>
        </p:spPr>
        <p:txBody>
          <a:bodyPr wrap="square" rtlCol="0">
            <a:spAutoFit/>
          </a:bodyPr>
          <a:lstStyle/>
          <a:p>
            <a:r>
              <a:rPr lang="en-US" dirty="0"/>
              <a:t>A	O</a:t>
            </a:r>
          </a:p>
          <a:p>
            <a:r>
              <a:rPr lang="en-US" dirty="0"/>
              <a:t>B	P</a:t>
            </a:r>
          </a:p>
          <a:p>
            <a:r>
              <a:rPr lang="en-US" dirty="0"/>
              <a:t>C	Q</a:t>
            </a:r>
          </a:p>
          <a:p>
            <a:r>
              <a:rPr lang="en-US" dirty="0"/>
              <a:t>D	R</a:t>
            </a:r>
          </a:p>
          <a:p>
            <a:r>
              <a:rPr lang="en-US" dirty="0"/>
              <a:t>E	S</a:t>
            </a:r>
          </a:p>
          <a:p>
            <a:r>
              <a:rPr lang="en-US" dirty="0"/>
              <a:t>F	T</a:t>
            </a:r>
          </a:p>
          <a:p>
            <a:r>
              <a:rPr lang="en-US" dirty="0"/>
              <a:t>G	U</a:t>
            </a:r>
          </a:p>
          <a:p>
            <a:r>
              <a:rPr lang="en-US" dirty="0"/>
              <a:t>H	V</a:t>
            </a:r>
          </a:p>
          <a:p>
            <a:r>
              <a:rPr lang="en-US" dirty="0"/>
              <a:t>I	W</a:t>
            </a:r>
          </a:p>
          <a:p>
            <a:r>
              <a:rPr lang="en-US" dirty="0"/>
              <a:t>J	X</a:t>
            </a:r>
          </a:p>
          <a:p>
            <a:r>
              <a:rPr lang="en-US" dirty="0"/>
              <a:t>K	Y</a:t>
            </a:r>
          </a:p>
          <a:p>
            <a:r>
              <a:rPr lang="en-US" dirty="0"/>
              <a:t>L	Z</a:t>
            </a:r>
          </a:p>
          <a:p>
            <a:r>
              <a:rPr lang="en-US" dirty="0"/>
              <a:t>M</a:t>
            </a:r>
          </a:p>
          <a:p>
            <a:r>
              <a:rPr lang="en-US" dirty="0"/>
              <a:t>N</a:t>
            </a:r>
          </a:p>
        </p:txBody>
      </p:sp>
      <p:cxnSp>
        <p:nvCxnSpPr>
          <p:cNvPr id="8" name="Straight Arrow Connector 7">
            <a:extLst>
              <a:ext uri="{FF2B5EF4-FFF2-40B4-BE49-F238E27FC236}">
                <a16:creationId xmlns:a16="http://schemas.microsoft.com/office/drawing/2014/main" id="{60314B8D-CD7E-DC83-B55E-8356A95E9113}"/>
              </a:ext>
            </a:extLst>
          </p:cNvPr>
          <p:cNvCxnSpPr>
            <a:cxnSpLocks/>
          </p:cNvCxnSpPr>
          <p:nvPr/>
        </p:nvCxnSpPr>
        <p:spPr>
          <a:xfrm>
            <a:off x="1438835" y="2312894"/>
            <a:ext cx="2223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DAFCB54-DCF4-54D3-3779-363D89BBD78D}"/>
              </a:ext>
            </a:extLst>
          </p:cNvPr>
          <p:cNvCxnSpPr>
            <a:cxnSpLocks/>
          </p:cNvCxnSpPr>
          <p:nvPr/>
        </p:nvCxnSpPr>
        <p:spPr>
          <a:xfrm>
            <a:off x="1438835" y="2559741"/>
            <a:ext cx="2223247" cy="50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4E38D2-577B-19BA-E447-CD819CDE22BE}"/>
              </a:ext>
            </a:extLst>
          </p:cNvPr>
          <p:cNvCxnSpPr>
            <a:cxnSpLocks/>
          </p:cNvCxnSpPr>
          <p:nvPr/>
        </p:nvCxnSpPr>
        <p:spPr>
          <a:xfrm>
            <a:off x="1438835" y="2935101"/>
            <a:ext cx="2223247" cy="97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B57F809-2902-83DB-EDB7-AC16ED58C50B}"/>
              </a:ext>
            </a:extLst>
          </p:cNvPr>
          <p:cNvCxnSpPr>
            <a:cxnSpLocks/>
          </p:cNvCxnSpPr>
          <p:nvPr/>
        </p:nvCxnSpPr>
        <p:spPr>
          <a:xfrm>
            <a:off x="1438835" y="3065929"/>
            <a:ext cx="2223247" cy="165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368EF6D-AF03-9924-94CB-61BD5A951503}"/>
              </a:ext>
            </a:extLst>
          </p:cNvPr>
          <p:cNvCxnSpPr>
            <a:cxnSpLocks/>
          </p:cNvCxnSpPr>
          <p:nvPr/>
        </p:nvCxnSpPr>
        <p:spPr>
          <a:xfrm>
            <a:off x="1438835" y="3424097"/>
            <a:ext cx="2326341" cy="2196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AD30802-BDD0-4E82-EB20-03BBA8434E29}"/>
              </a:ext>
            </a:extLst>
          </p:cNvPr>
          <p:cNvCxnSpPr>
            <a:cxnSpLocks/>
          </p:cNvCxnSpPr>
          <p:nvPr/>
        </p:nvCxnSpPr>
        <p:spPr>
          <a:xfrm flipV="1">
            <a:off x="1438835" y="2559741"/>
            <a:ext cx="3227294" cy="109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B45682D-7EB4-0835-32CB-D13E259BAC3B}"/>
              </a:ext>
            </a:extLst>
          </p:cNvPr>
          <p:cNvCxnSpPr>
            <a:cxnSpLocks/>
          </p:cNvCxnSpPr>
          <p:nvPr/>
        </p:nvCxnSpPr>
        <p:spPr>
          <a:xfrm>
            <a:off x="2317376" y="2554643"/>
            <a:ext cx="2342030" cy="11499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539A34C-9855-B3D3-5192-CFA1C4C45C12}"/>
              </a:ext>
            </a:extLst>
          </p:cNvPr>
          <p:cNvCxnSpPr>
            <a:cxnSpLocks/>
          </p:cNvCxnSpPr>
          <p:nvPr/>
        </p:nvCxnSpPr>
        <p:spPr>
          <a:xfrm>
            <a:off x="1438835" y="4182035"/>
            <a:ext cx="3256429" cy="8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1D37F6F-C741-917C-579D-7B86933D13E4}"/>
              </a:ext>
            </a:extLst>
          </p:cNvPr>
          <p:cNvCxnSpPr>
            <a:cxnSpLocks/>
          </p:cNvCxnSpPr>
          <p:nvPr/>
        </p:nvCxnSpPr>
        <p:spPr>
          <a:xfrm>
            <a:off x="1409700" y="4522484"/>
            <a:ext cx="3227294" cy="50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2C82B4-C76D-3A44-FF46-0DCB2ECC721E}"/>
              </a:ext>
            </a:extLst>
          </p:cNvPr>
          <p:cNvCxnSpPr>
            <a:cxnSpLocks/>
          </p:cNvCxnSpPr>
          <p:nvPr/>
        </p:nvCxnSpPr>
        <p:spPr>
          <a:xfrm flipV="1">
            <a:off x="1438835" y="2559741"/>
            <a:ext cx="2326341" cy="216017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26DE80-FDFE-C4AC-2B0A-04F88A559543}"/>
              </a:ext>
            </a:extLst>
          </p:cNvPr>
          <p:cNvCxnSpPr>
            <a:cxnSpLocks/>
          </p:cNvCxnSpPr>
          <p:nvPr/>
        </p:nvCxnSpPr>
        <p:spPr>
          <a:xfrm flipV="1">
            <a:off x="1461247" y="3424097"/>
            <a:ext cx="2303929" cy="16222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0D7CD7C-AC18-80D4-4161-FCA5F3FF6784}"/>
              </a:ext>
            </a:extLst>
          </p:cNvPr>
          <p:cNvCxnSpPr>
            <a:cxnSpLocks/>
          </p:cNvCxnSpPr>
          <p:nvPr/>
        </p:nvCxnSpPr>
        <p:spPr>
          <a:xfrm flipV="1">
            <a:off x="1506071" y="4191000"/>
            <a:ext cx="2259105" cy="110661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E8539FC-96EC-230F-391B-4F763A7DCDFA}"/>
              </a:ext>
            </a:extLst>
          </p:cNvPr>
          <p:cNvCxnSpPr>
            <a:cxnSpLocks/>
          </p:cNvCxnSpPr>
          <p:nvPr/>
        </p:nvCxnSpPr>
        <p:spPr>
          <a:xfrm flipV="1">
            <a:off x="1535206" y="5024194"/>
            <a:ext cx="2126876" cy="56477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8883052-627A-C53C-85B6-63C2507110FC}"/>
              </a:ext>
            </a:extLst>
          </p:cNvPr>
          <p:cNvCxnSpPr>
            <a:cxnSpLocks/>
          </p:cNvCxnSpPr>
          <p:nvPr/>
        </p:nvCxnSpPr>
        <p:spPr>
          <a:xfrm>
            <a:off x="1506071" y="5836596"/>
            <a:ext cx="2288240" cy="10556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A6BCCD3-16F6-96A3-2841-7F7BAA33FFC3}"/>
              </a:ext>
            </a:extLst>
          </p:cNvPr>
          <p:cNvCxnSpPr>
            <a:cxnSpLocks/>
          </p:cNvCxnSpPr>
          <p:nvPr/>
        </p:nvCxnSpPr>
        <p:spPr>
          <a:xfrm>
            <a:off x="2407024" y="2320090"/>
            <a:ext cx="2259105" cy="46910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5137BBE-04A6-4C38-5A34-5A085B7133C6}"/>
              </a:ext>
            </a:extLst>
          </p:cNvPr>
          <p:cNvCxnSpPr>
            <a:cxnSpLocks/>
          </p:cNvCxnSpPr>
          <p:nvPr/>
        </p:nvCxnSpPr>
        <p:spPr>
          <a:xfrm flipH="1">
            <a:off x="1461247" y="3381387"/>
            <a:ext cx="3161179" cy="542499"/>
          </a:xfrm>
          <a:prstGeom prst="straightConnector1">
            <a:avLst/>
          </a:prstGeom>
          <a:ln>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07AA40E-54BF-F099-06E8-132CE85DFBBA}"/>
              </a:ext>
            </a:extLst>
          </p:cNvPr>
          <p:cNvCxnSpPr>
            <a:cxnSpLocks/>
          </p:cNvCxnSpPr>
          <p:nvPr/>
        </p:nvCxnSpPr>
        <p:spPr>
          <a:xfrm flipH="1" flipV="1">
            <a:off x="2407024" y="2935101"/>
            <a:ext cx="2288240" cy="1579555"/>
          </a:xfrm>
          <a:prstGeom prst="straightConnector1">
            <a:avLst/>
          </a:prstGeom>
          <a:ln>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7A4E337-1216-340E-9F11-7194BC7B5EC2}"/>
              </a:ext>
            </a:extLst>
          </p:cNvPr>
          <p:cNvCxnSpPr>
            <a:cxnSpLocks/>
          </p:cNvCxnSpPr>
          <p:nvPr/>
        </p:nvCxnSpPr>
        <p:spPr>
          <a:xfrm flipH="1" flipV="1">
            <a:off x="2385734" y="3117738"/>
            <a:ext cx="2273672" cy="2210732"/>
          </a:xfrm>
          <a:prstGeom prst="straightConnector1">
            <a:avLst/>
          </a:prstGeom>
          <a:ln>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8DECC4F-2ABD-806E-6283-EFA0F8AB7840}"/>
              </a:ext>
            </a:extLst>
          </p:cNvPr>
          <p:cNvCxnSpPr>
            <a:cxnSpLocks/>
          </p:cNvCxnSpPr>
          <p:nvPr/>
        </p:nvCxnSpPr>
        <p:spPr>
          <a:xfrm flipH="1">
            <a:off x="2399179" y="2872069"/>
            <a:ext cx="1292038" cy="544904"/>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A2A5608-032C-6FF8-965C-AD4C9E1527C5}"/>
              </a:ext>
            </a:extLst>
          </p:cNvPr>
          <p:cNvCxnSpPr>
            <a:cxnSpLocks/>
          </p:cNvCxnSpPr>
          <p:nvPr/>
        </p:nvCxnSpPr>
        <p:spPr>
          <a:xfrm flipH="1">
            <a:off x="2407024" y="3657600"/>
            <a:ext cx="1297638" cy="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99B7E04-26D5-71E2-72CB-436A5C007001}"/>
              </a:ext>
            </a:extLst>
          </p:cNvPr>
          <p:cNvCxnSpPr>
            <a:cxnSpLocks/>
          </p:cNvCxnSpPr>
          <p:nvPr/>
        </p:nvCxnSpPr>
        <p:spPr>
          <a:xfrm flipH="1" flipV="1">
            <a:off x="2399179" y="3913094"/>
            <a:ext cx="1365997" cy="566405"/>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41E4CC-26C2-269C-B2BA-6B3335754016}"/>
              </a:ext>
            </a:extLst>
          </p:cNvPr>
          <p:cNvCxnSpPr>
            <a:cxnSpLocks/>
          </p:cNvCxnSpPr>
          <p:nvPr/>
        </p:nvCxnSpPr>
        <p:spPr>
          <a:xfrm flipH="1" flipV="1">
            <a:off x="2407024" y="4221638"/>
            <a:ext cx="1297638" cy="10644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083576D-24F6-AF01-EF8F-615E172DC8D2}"/>
              </a:ext>
            </a:extLst>
          </p:cNvPr>
          <p:cNvCxnSpPr>
            <a:cxnSpLocks/>
          </p:cNvCxnSpPr>
          <p:nvPr/>
        </p:nvCxnSpPr>
        <p:spPr>
          <a:xfrm flipH="1">
            <a:off x="2407024" y="2250517"/>
            <a:ext cx="2326341" cy="2251175"/>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8D016A-8E00-C3BE-881C-6760FC568ECD}"/>
              </a:ext>
            </a:extLst>
          </p:cNvPr>
          <p:cNvCxnSpPr>
            <a:cxnSpLocks/>
          </p:cNvCxnSpPr>
          <p:nvPr/>
        </p:nvCxnSpPr>
        <p:spPr>
          <a:xfrm flipH="1">
            <a:off x="2399179" y="3117738"/>
            <a:ext cx="2318497" cy="1662577"/>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E644D4E-3E36-4E82-7AC4-2B759BE778F2}"/>
              </a:ext>
            </a:extLst>
          </p:cNvPr>
          <p:cNvCxnSpPr>
            <a:cxnSpLocks/>
          </p:cNvCxnSpPr>
          <p:nvPr/>
        </p:nvCxnSpPr>
        <p:spPr>
          <a:xfrm flipH="1">
            <a:off x="2355477" y="3933150"/>
            <a:ext cx="2281517" cy="106289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4F142CC-36A0-8870-6AF0-E2D38F08DAA4}"/>
              </a:ext>
            </a:extLst>
          </p:cNvPr>
          <p:cNvCxnSpPr>
            <a:cxnSpLocks/>
          </p:cNvCxnSpPr>
          <p:nvPr/>
        </p:nvCxnSpPr>
        <p:spPr>
          <a:xfrm flipH="1">
            <a:off x="2407024" y="4785756"/>
            <a:ext cx="2237815" cy="507406"/>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984B460D-670B-3B8E-8FF1-258C320379FA}"/>
              </a:ext>
            </a:extLst>
          </p:cNvPr>
          <p:cNvSpPr/>
          <p:nvPr/>
        </p:nvSpPr>
        <p:spPr>
          <a:xfrm>
            <a:off x="1070810" y="1690688"/>
            <a:ext cx="1697041" cy="48021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9D1B58E-A251-E123-EE57-66D6583A4264}"/>
              </a:ext>
            </a:extLst>
          </p:cNvPr>
          <p:cNvSpPr/>
          <p:nvPr/>
        </p:nvSpPr>
        <p:spPr>
          <a:xfrm>
            <a:off x="3400750" y="1690688"/>
            <a:ext cx="1697041" cy="48021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BBF6087-47BA-E532-1900-F6ADF41E7ED9}"/>
              </a:ext>
            </a:extLst>
          </p:cNvPr>
          <p:cNvSpPr txBox="1"/>
          <p:nvPr/>
        </p:nvSpPr>
        <p:spPr>
          <a:xfrm>
            <a:off x="6636713" y="2111188"/>
            <a:ext cx="1949824" cy="3970318"/>
          </a:xfrm>
          <a:prstGeom prst="rect">
            <a:avLst/>
          </a:prstGeom>
          <a:noFill/>
        </p:spPr>
        <p:txBody>
          <a:bodyPr wrap="square" rtlCol="0">
            <a:spAutoFit/>
          </a:bodyPr>
          <a:lstStyle/>
          <a:p>
            <a:r>
              <a:rPr lang="en-US" dirty="0"/>
              <a:t>A	O</a:t>
            </a:r>
          </a:p>
          <a:p>
            <a:r>
              <a:rPr lang="en-US" dirty="0"/>
              <a:t>B	P</a:t>
            </a:r>
          </a:p>
          <a:p>
            <a:r>
              <a:rPr lang="en-US" dirty="0"/>
              <a:t>C	Q</a:t>
            </a:r>
          </a:p>
          <a:p>
            <a:r>
              <a:rPr lang="en-US" dirty="0"/>
              <a:t>D	R</a:t>
            </a:r>
          </a:p>
          <a:p>
            <a:r>
              <a:rPr lang="en-US" dirty="0"/>
              <a:t>E	S</a:t>
            </a:r>
          </a:p>
          <a:p>
            <a:r>
              <a:rPr lang="en-US" dirty="0"/>
              <a:t>F	T</a:t>
            </a:r>
          </a:p>
          <a:p>
            <a:r>
              <a:rPr lang="en-US" dirty="0"/>
              <a:t>G	U</a:t>
            </a:r>
          </a:p>
          <a:p>
            <a:r>
              <a:rPr lang="en-US" dirty="0"/>
              <a:t>H	V</a:t>
            </a:r>
          </a:p>
          <a:p>
            <a:r>
              <a:rPr lang="en-US" dirty="0"/>
              <a:t>I	W</a:t>
            </a:r>
          </a:p>
          <a:p>
            <a:r>
              <a:rPr lang="en-US" dirty="0"/>
              <a:t>J	X</a:t>
            </a:r>
          </a:p>
          <a:p>
            <a:r>
              <a:rPr lang="en-US" dirty="0"/>
              <a:t>K	Y</a:t>
            </a:r>
          </a:p>
          <a:p>
            <a:r>
              <a:rPr lang="en-US" dirty="0"/>
              <a:t>L	Z</a:t>
            </a:r>
          </a:p>
          <a:p>
            <a:r>
              <a:rPr lang="en-US" dirty="0"/>
              <a:t>M</a:t>
            </a:r>
          </a:p>
          <a:p>
            <a:r>
              <a:rPr lang="en-US" dirty="0"/>
              <a:t>N</a:t>
            </a:r>
          </a:p>
        </p:txBody>
      </p:sp>
      <p:sp>
        <p:nvSpPr>
          <p:cNvPr id="69" name="Oval 68">
            <a:extLst>
              <a:ext uri="{FF2B5EF4-FFF2-40B4-BE49-F238E27FC236}">
                <a16:creationId xmlns:a16="http://schemas.microsoft.com/office/drawing/2014/main" id="{B48A9ECB-80A6-1ABB-258F-36F811A07296}"/>
              </a:ext>
            </a:extLst>
          </p:cNvPr>
          <p:cNvSpPr/>
          <p:nvPr/>
        </p:nvSpPr>
        <p:spPr>
          <a:xfrm>
            <a:off x="6456947" y="1690688"/>
            <a:ext cx="1697041" cy="48021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F78714D0-0E71-D119-1EE9-7B1E210C7284}"/>
              </a:ext>
            </a:extLst>
          </p:cNvPr>
          <p:cNvSpPr txBox="1"/>
          <p:nvPr/>
        </p:nvSpPr>
        <p:spPr>
          <a:xfrm>
            <a:off x="9407514" y="2111188"/>
            <a:ext cx="1949824" cy="3970318"/>
          </a:xfrm>
          <a:prstGeom prst="rect">
            <a:avLst/>
          </a:prstGeom>
          <a:noFill/>
        </p:spPr>
        <p:txBody>
          <a:bodyPr wrap="square" rtlCol="0">
            <a:spAutoFit/>
          </a:bodyPr>
          <a:lstStyle/>
          <a:p>
            <a:r>
              <a:rPr lang="en-US" dirty="0"/>
              <a:t>A	O</a:t>
            </a:r>
          </a:p>
          <a:p>
            <a:r>
              <a:rPr lang="en-US" dirty="0"/>
              <a:t>B	P</a:t>
            </a:r>
          </a:p>
          <a:p>
            <a:r>
              <a:rPr lang="en-US" dirty="0"/>
              <a:t>C	Q</a:t>
            </a:r>
          </a:p>
          <a:p>
            <a:r>
              <a:rPr lang="en-US" dirty="0"/>
              <a:t>D	R</a:t>
            </a:r>
          </a:p>
          <a:p>
            <a:r>
              <a:rPr lang="en-US" dirty="0"/>
              <a:t>E	S</a:t>
            </a:r>
          </a:p>
          <a:p>
            <a:r>
              <a:rPr lang="en-US" dirty="0"/>
              <a:t>F	T</a:t>
            </a:r>
          </a:p>
          <a:p>
            <a:r>
              <a:rPr lang="en-US" dirty="0"/>
              <a:t>G	U</a:t>
            </a:r>
          </a:p>
          <a:p>
            <a:r>
              <a:rPr lang="en-US" dirty="0"/>
              <a:t>H	V</a:t>
            </a:r>
          </a:p>
          <a:p>
            <a:r>
              <a:rPr lang="en-US" dirty="0"/>
              <a:t>I	W</a:t>
            </a:r>
          </a:p>
          <a:p>
            <a:r>
              <a:rPr lang="en-US" dirty="0"/>
              <a:t>J	X</a:t>
            </a:r>
          </a:p>
          <a:p>
            <a:r>
              <a:rPr lang="en-US" dirty="0"/>
              <a:t>K	Y</a:t>
            </a:r>
          </a:p>
          <a:p>
            <a:r>
              <a:rPr lang="en-US" dirty="0"/>
              <a:t>L	Z</a:t>
            </a:r>
          </a:p>
          <a:p>
            <a:r>
              <a:rPr lang="en-US" dirty="0"/>
              <a:t>M</a:t>
            </a:r>
          </a:p>
          <a:p>
            <a:r>
              <a:rPr lang="en-US" dirty="0"/>
              <a:t>N</a:t>
            </a:r>
          </a:p>
        </p:txBody>
      </p:sp>
      <p:sp>
        <p:nvSpPr>
          <p:cNvPr id="72" name="Oval 71">
            <a:extLst>
              <a:ext uri="{FF2B5EF4-FFF2-40B4-BE49-F238E27FC236}">
                <a16:creationId xmlns:a16="http://schemas.microsoft.com/office/drawing/2014/main" id="{A281905D-37D8-8382-EB5D-448D1B9E4430}"/>
              </a:ext>
            </a:extLst>
          </p:cNvPr>
          <p:cNvSpPr/>
          <p:nvPr/>
        </p:nvSpPr>
        <p:spPr>
          <a:xfrm>
            <a:off x="9227748" y="1690688"/>
            <a:ext cx="1697041" cy="48021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9AF1C398-132E-9C1E-1FAB-1A7FC91960DF}"/>
              </a:ext>
            </a:extLst>
          </p:cNvPr>
          <p:cNvCxnSpPr>
            <a:cxnSpLocks/>
          </p:cNvCxnSpPr>
          <p:nvPr/>
        </p:nvCxnSpPr>
        <p:spPr>
          <a:xfrm flipV="1">
            <a:off x="6953309" y="2250517"/>
            <a:ext cx="2551638" cy="8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A1115E0-6F75-91CF-E872-3F0993C39E8D}"/>
              </a:ext>
            </a:extLst>
          </p:cNvPr>
          <p:cNvCxnSpPr>
            <a:cxnSpLocks/>
          </p:cNvCxnSpPr>
          <p:nvPr/>
        </p:nvCxnSpPr>
        <p:spPr>
          <a:xfrm>
            <a:off x="6953309" y="2554643"/>
            <a:ext cx="2706988" cy="338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B9CD9A1-0B95-3F26-B72B-132981C021FC}"/>
              </a:ext>
            </a:extLst>
          </p:cNvPr>
          <p:cNvCxnSpPr>
            <a:cxnSpLocks/>
          </p:cNvCxnSpPr>
          <p:nvPr/>
        </p:nvCxnSpPr>
        <p:spPr>
          <a:xfrm flipV="1">
            <a:off x="6953309" y="2312894"/>
            <a:ext cx="2559835" cy="55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FA85E8A-16DF-537D-EA9E-972AD039F511}"/>
              </a:ext>
            </a:extLst>
          </p:cNvPr>
          <p:cNvCxnSpPr>
            <a:cxnSpLocks/>
            <a:endCxn id="72" idx="3"/>
          </p:cNvCxnSpPr>
          <p:nvPr/>
        </p:nvCxnSpPr>
        <p:spPr>
          <a:xfrm>
            <a:off x="6874071" y="3113818"/>
            <a:ext cx="2602203" cy="2675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2B95B4-8FF0-6450-26D4-4EC130F0E46F}"/>
              </a:ext>
            </a:extLst>
          </p:cNvPr>
          <p:cNvCxnSpPr>
            <a:cxnSpLocks/>
          </p:cNvCxnSpPr>
          <p:nvPr/>
        </p:nvCxnSpPr>
        <p:spPr>
          <a:xfrm>
            <a:off x="6874071" y="3654945"/>
            <a:ext cx="2754603" cy="228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14EA141-B152-004A-08D9-F1BEFCAB2933}"/>
              </a:ext>
            </a:extLst>
          </p:cNvPr>
          <p:cNvCxnSpPr>
            <a:cxnSpLocks/>
          </p:cNvCxnSpPr>
          <p:nvPr/>
        </p:nvCxnSpPr>
        <p:spPr>
          <a:xfrm>
            <a:off x="6842448" y="4221638"/>
            <a:ext cx="2786226" cy="1720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75D8D34-A736-CE5B-216E-8AEE31A179E5}"/>
              </a:ext>
            </a:extLst>
          </p:cNvPr>
          <p:cNvCxnSpPr>
            <a:cxnSpLocks/>
          </p:cNvCxnSpPr>
          <p:nvPr/>
        </p:nvCxnSpPr>
        <p:spPr>
          <a:xfrm flipV="1">
            <a:off x="6842448" y="2376184"/>
            <a:ext cx="2670696" cy="1005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6469196-648C-C00C-9DF8-79E58F032C31}"/>
              </a:ext>
            </a:extLst>
          </p:cNvPr>
          <p:cNvCxnSpPr>
            <a:cxnSpLocks/>
          </p:cNvCxnSpPr>
          <p:nvPr/>
        </p:nvCxnSpPr>
        <p:spPr>
          <a:xfrm flipV="1">
            <a:off x="6868824" y="2385025"/>
            <a:ext cx="2644320" cy="1600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424452A-3A1F-4253-22DC-249F87831271}"/>
              </a:ext>
            </a:extLst>
          </p:cNvPr>
          <p:cNvCxnSpPr>
            <a:cxnSpLocks/>
          </p:cNvCxnSpPr>
          <p:nvPr/>
        </p:nvCxnSpPr>
        <p:spPr>
          <a:xfrm flipV="1">
            <a:off x="6805578" y="2257381"/>
            <a:ext cx="2733942" cy="222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9F47BCA-6B86-3269-C1FA-65F3BC05BBA6}"/>
              </a:ext>
            </a:extLst>
          </p:cNvPr>
          <p:cNvCxnSpPr>
            <a:cxnSpLocks/>
          </p:cNvCxnSpPr>
          <p:nvPr/>
        </p:nvCxnSpPr>
        <p:spPr>
          <a:xfrm>
            <a:off x="6805578" y="4768808"/>
            <a:ext cx="2733942" cy="11205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36043BE-089D-B06B-00A7-990E85712009}"/>
              </a:ext>
            </a:extLst>
          </p:cNvPr>
          <p:cNvCxnSpPr>
            <a:cxnSpLocks/>
            <a:endCxn id="72" idx="1"/>
          </p:cNvCxnSpPr>
          <p:nvPr/>
        </p:nvCxnSpPr>
        <p:spPr>
          <a:xfrm flipV="1">
            <a:off x="6865775" y="2393952"/>
            <a:ext cx="2610499" cy="264472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22026AD-29CA-25FC-4F59-350486549669}"/>
              </a:ext>
            </a:extLst>
          </p:cNvPr>
          <p:cNvCxnSpPr>
            <a:cxnSpLocks/>
          </p:cNvCxnSpPr>
          <p:nvPr/>
        </p:nvCxnSpPr>
        <p:spPr>
          <a:xfrm flipV="1">
            <a:off x="6953309" y="2285259"/>
            <a:ext cx="2602203" cy="326072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1F10829-9734-2BA7-FBFA-186238CFAE9C}"/>
              </a:ext>
            </a:extLst>
          </p:cNvPr>
          <p:cNvCxnSpPr>
            <a:cxnSpLocks/>
            <a:endCxn id="72" idx="1"/>
          </p:cNvCxnSpPr>
          <p:nvPr/>
        </p:nvCxnSpPr>
        <p:spPr>
          <a:xfrm>
            <a:off x="7721860" y="2276418"/>
            <a:ext cx="1754414" cy="11753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EFED2D0-7314-2822-59DF-7616512411CF}"/>
              </a:ext>
            </a:extLst>
          </p:cNvPr>
          <p:cNvCxnSpPr>
            <a:cxnSpLocks/>
            <a:endCxn id="72" idx="1"/>
          </p:cNvCxnSpPr>
          <p:nvPr/>
        </p:nvCxnSpPr>
        <p:spPr>
          <a:xfrm flipV="1">
            <a:off x="7813661" y="2393952"/>
            <a:ext cx="1662613" cy="4305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D606501-918E-5FED-0301-7E1BA3955C56}"/>
              </a:ext>
            </a:extLst>
          </p:cNvPr>
          <p:cNvCxnSpPr>
            <a:cxnSpLocks/>
          </p:cNvCxnSpPr>
          <p:nvPr/>
        </p:nvCxnSpPr>
        <p:spPr>
          <a:xfrm flipV="1">
            <a:off x="7773666" y="2294186"/>
            <a:ext cx="1771101" cy="10723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E1963D7-18F1-4520-A67B-AD78B9DBB389}"/>
              </a:ext>
            </a:extLst>
          </p:cNvPr>
          <p:cNvCxnSpPr>
            <a:cxnSpLocks/>
          </p:cNvCxnSpPr>
          <p:nvPr/>
        </p:nvCxnSpPr>
        <p:spPr>
          <a:xfrm flipV="1">
            <a:off x="7807623" y="2330942"/>
            <a:ext cx="1626787" cy="16171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1858FE0-85FE-D117-8824-5158C8296904}"/>
              </a:ext>
            </a:extLst>
          </p:cNvPr>
          <p:cNvCxnSpPr>
            <a:cxnSpLocks/>
          </p:cNvCxnSpPr>
          <p:nvPr/>
        </p:nvCxnSpPr>
        <p:spPr>
          <a:xfrm flipV="1">
            <a:off x="7859562" y="2410554"/>
            <a:ext cx="1656631" cy="20411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0FABAA1-C3CD-BAD1-6668-89F2F57743E5}"/>
              </a:ext>
            </a:extLst>
          </p:cNvPr>
          <p:cNvCxnSpPr>
            <a:cxnSpLocks/>
          </p:cNvCxnSpPr>
          <p:nvPr/>
        </p:nvCxnSpPr>
        <p:spPr>
          <a:xfrm flipV="1">
            <a:off x="7731802" y="2320090"/>
            <a:ext cx="1841539" cy="27464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24E9CF0-FE05-2A7D-4CE5-0337E15A8BF1}"/>
              </a:ext>
            </a:extLst>
          </p:cNvPr>
          <p:cNvCxnSpPr>
            <a:cxnSpLocks/>
          </p:cNvCxnSpPr>
          <p:nvPr/>
        </p:nvCxnSpPr>
        <p:spPr>
          <a:xfrm>
            <a:off x="6860883" y="5280423"/>
            <a:ext cx="2767791" cy="55393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F7531E5-47BC-50A3-1D8C-41BF6AB47C10}"/>
              </a:ext>
            </a:extLst>
          </p:cNvPr>
          <p:cNvCxnSpPr>
            <a:cxnSpLocks/>
          </p:cNvCxnSpPr>
          <p:nvPr/>
        </p:nvCxnSpPr>
        <p:spPr>
          <a:xfrm>
            <a:off x="6842448" y="5858365"/>
            <a:ext cx="2697072" cy="419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CF50AB-97FD-720B-195A-5725D683C44E}"/>
              </a:ext>
            </a:extLst>
          </p:cNvPr>
          <p:cNvCxnSpPr>
            <a:cxnSpLocks/>
          </p:cNvCxnSpPr>
          <p:nvPr/>
        </p:nvCxnSpPr>
        <p:spPr>
          <a:xfrm>
            <a:off x="7736796" y="2538041"/>
            <a:ext cx="1836545" cy="33734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5AEBD28-B2F7-575E-B0FE-44064EC7E467}"/>
              </a:ext>
            </a:extLst>
          </p:cNvPr>
          <p:cNvCxnSpPr>
            <a:cxnSpLocks/>
            <a:endCxn id="72" idx="3"/>
          </p:cNvCxnSpPr>
          <p:nvPr/>
        </p:nvCxnSpPr>
        <p:spPr>
          <a:xfrm>
            <a:off x="7770753" y="3129618"/>
            <a:ext cx="1705521" cy="265999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38BBD32-BEE3-C320-025F-8B43F30D58DB}"/>
              </a:ext>
            </a:extLst>
          </p:cNvPr>
          <p:cNvCxnSpPr>
            <a:cxnSpLocks/>
            <a:endCxn id="72" idx="3"/>
          </p:cNvCxnSpPr>
          <p:nvPr/>
        </p:nvCxnSpPr>
        <p:spPr>
          <a:xfrm>
            <a:off x="7699888" y="3652636"/>
            <a:ext cx="1776386" cy="21369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298EEFF-6FB1-991B-7465-6C0503BEC4B6}"/>
              </a:ext>
            </a:extLst>
          </p:cNvPr>
          <p:cNvCxnSpPr>
            <a:cxnSpLocks/>
          </p:cNvCxnSpPr>
          <p:nvPr/>
        </p:nvCxnSpPr>
        <p:spPr>
          <a:xfrm>
            <a:off x="7721057" y="4235242"/>
            <a:ext cx="1850086" cy="16231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AA0EAA7-842E-D44D-FAB6-49F03B860258}"/>
              </a:ext>
            </a:extLst>
          </p:cNvPr>
          <p:cNvCxnSpPr>
            <a:cxnSpLocks/>
          </p:cNvCxnSpPr>
          <p:nvPr/>
        </p:nvCxnSpPr>
        <p:spPr>
          <a:xfrm>
            <a:off x="7747426" y="4727201"/>
            <a:ext cx="1844350" cy="11521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A132B663-515D-ECFA-22AD-E647B0719E54}"/>
              </a:ext>
            </a:extLst>
          </p:cNvPr>
          <p:cNvCxnSpPr>
            <a:cxnSpLocks/>
          </p:cNvCxnSpPr>
          <p:nvPr/>
        </p:nvCxnSpPr>
        <p:spPr>
          <a:xfrm>
            <a:off x="7718361" y="5327049"/>
            <a:ext cx="1821159" cy="572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4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1F90-013E-4A17-8F82-E1EE33DC7BAF}"/>
              </a:ext>
            </a:extLst>
          </p:cNvPr>
          <p:cNvSpPr>
            <a:spLocks noGrp="1"/>
          </p:cNvSpPr>
          <p:nvPr>
            <p:ph type="title"/>
          </p:nvPr>
        </p:nvSpPr>
        <p:spPr/>
        <p:txBody>
          <a:bodyPr/>
          <a:lstStyle/>
          <a:p>
            <a:r>
              <a:rPr lang="en-US" dirty="0"/>
              <a:t>Modular Multiplication (2)</a:t>
            </a:r>
          </a:p>
        </p:txBody>
      </p:sp>
      <p:sp>
        <p:nvSpPr>
          <p:cNvPr id="3" name="Content Placeholder 2">
            <a:extLst>
              <a:ext uri="{FF2B5EF4-FFF2-40B4-BE49-F238E27FC236}">
                <a16:creationId xmlns:a16="http://schemas.microsoft.com/office/drawing/2014/main" id="{F8C00842-63E1-42EB-8D86-4EC7E779ACA2}"/>
              </a:ext>
            </a:extLst>
          </p:cNvPr>
          <p:cNvSpPr>
            <a:spLocks noGrp="1"/>
          </p:cNvSpPr>
          <p:nvPr>
            <p:ph idx="1"/>
          </p:nvPr>
        </p:nvSpPr>
        <p:spPr/>
        <p:txBody>
          <a:bodyPr/>
          <a:lstStyle/>
          <a:p>
            <a:r>
              <a:rPr lang="en-US" dirty="0"/>
              <a:t>If multiplier and the modulus share a common divisor,</a:t>
            </a:r>
          </a:p>
          <a:p>
            <a:pPr lvl="1"/>
            <a:r>
              <a:rPr lang="en-US" dirty="0"/>
              <a:t>Multiplication “wraps” onto same space, over and over</a:t>
            </a:r>
          </a:p>
          <a:p>
            <a:pPr lvl="1"/>
            <a:r>
              <a:rPr lang="en-US" dirty="0"/>
              <a:t>Example:  (13 * index) mod 26</a:t>
            </a:r>
          </a:p>
          <a:p>
            <a:pPr lvl="1"/>
            <a:r>
              <a:rPr lang="en-US" dirty="0"/>
              <a:t>13 and 26 are both divisible by 2, so 2 is common divisor</a:t>
            </a:r>
          </a:p>
          <a:p>
            <a:pPr lvl="1"/>
            <a:r>
              <a:rPr lang="en-US" dirty="0"/>
              <a:t>0 and 13 are the only answers we get</a:t>
            </a:r>
          </a:p>
          <a:p>
            <a:r>
              <a:rPr lang="en-US" dirty="0"/>
              <a:t>Not good for encryption</a:t>
            </a:r>
          </a:p>
          <a:p>
            <a:r>
              <a:rPr lang="en-US" dirty="0"/>
              <a:t>But if the modulus were 29 instead of 26…</a:t>
            </a:r>
          </a:p>
          <a:p>
            <a:pPr lvl="1"/>
            <a:r>
              <a:rPr lang="en-US" dirty="0"/>
              <a:t>29 is a prime number, it is only divisible by 1</a:t>
            </a:r>
          </a:p>
          <a:p>
            <a:pPr lvl="1"/>
            <a:r>
              <a:rPr lang="en-US" dirty="0"/>
              <a:t>We could multiply by any number 0 - 28 without problems</a:t>
            </a:r>
          </a:p>
        </p:txBody>
      </p:sp>
    </p:spTree>
    <p:extLst>
      <p:ext uri="{BB962C8B-B14F-4D97-AF65-F5344CB8AC3E}">
        <p14:creationId xmlns:p14="http://schemas.microsoft.com/office/powerpoint/2010/main" val="4788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653C-81AE-40A5-A676-94305B5CE0BC}"/>
              </a:ext>
            </a:extLst>
          </p:cNvPr>
          <p:cNvSpPr>
            <a:spLocks noGrp="1"/>
          </p:cNvSpPr>
          <p:nvPr>
            <p:ph type="title"/>
          </p:nvPr>
        </p:nvSpPr>
        <p:spPr/>
        <p:txBody>
          <a:bodyPr/>
          <a:lstStyle/>
          <a:p>
            <a:r>
              <a:rPr lang="en-US" dirty="0"/>
              <a:t>Greatest Common Divisor (GCD)</a:t>
            </a:r>
          </a:p>
        </p:txBody>
      </p:sp>
      <p:sp>
        <p:nvSpPr>
          <p:cNvPr id="3" name="Content Placeholder 2">
            <a:extLst>
              <a:ext uri="{FF2B5EF4-FFF2-40B4-BE49-F238E27FC236}">
                <a16:creationId xmlns:a16="http://schemas.microsoft.com/office/drawing/2014/main" id="{2C5F1ABF-1F76-46F0-A6DF-913E60F3A01F}"/>
              </a:ext>
            </a:extLst>
          </p:cNvPr>
          <p:cNvSpPr>
            <a:spLocks noGrp="1"/>
          </p:cNvSpPr>
          <p:nvPr>
            <p:ph idx="1"/>
          </p:nvPr>
        </p:nvSpPr>
        <p:spPr/>
        <p:txBody>
          <a:bodyPr>
            <a:normAutofit lnSpcReduction="10000"/>
          </a:bodyPr>
          <a:lstStyle/>
          <a:p>
            <a:r>
              <a:rPr lang="en-US" dirty="0"/>
              <a:t>Take two numbers</a:t>
            </a:r>
          </a:p>
          <a:p>
            <a:r>
              <a:rPr lang="en-US" dirty="0"/>
              <a:t>GCD is the largest number that can divide both</a:t>
            </a:r>
          </a:p>
          <a:p>
            <a:pPr lvl="1"/>
            <a:r>
              <a:rPr lang="en-US" dirty="0"/>
              <a:t>GCD(2, 26) = 2</a:t>
            </a:r>
          </a:p>
          <a:p>
            <a:pPr lvl="1"/>
            <a:r>
              <a:rPr lang="en-US" dirty="0"/>
              <a:t>GCD(18, 26) = 2</a:t>
            </a:r>
          </a:p>
          <a:p>
            <a:pPr lvl="1"/>
            <a:r>
              <a:rPr lang="en-US" dirty="0"/>
              <a:t>GCD(13, 26) = 13</a:t>
            </a:r>
          </a:p>
          <a:p>
            <a:pPr lvl="1"/>
            <a:r>
              <a:rPr lang="en-US" dirty="0"/>
              <a:t>GCD(3, 26) = 1 -- no common divisor, relatively prime</a:t>
            </a:r>
          </a:p>
          <a:p>
            <a:r>
              <a:rPr lang="en-US" dirty="0">
                <a:highlight>
                  <a:srgbClr val="FFFF00"/>
                </a:highlight>
              </a:rPr>
              <a:t>GCD = 1 </a:t>
            </a:r>
            <a:r>
              <a:rPr lang="en-US" dirty="0"/>
              <a:t>means the two numbers</a:t>
            </a:r>
          </a:p>
          <a:p>
            <a:pPr lvl="1"/>
            <a:r>
              <a:rPr lang="en-US" dirty="0"/>
              <a:t>have no common divisor</a:t>
            </a:r>
          </a:p>
          <a:p>
            <a:pPr lvl="1"/>
            <a:r>
              <a:rPr lang="en-US" dirty="0"/>
              <a:t>are </a:t>
            </a:r>
            <a:r>
              <a:rPr lang="en-US" dirty="0">
                <a:highlight>
                  <a:srgbClr val="FFFF00"/>
                </a:highlight>
              </a:rPr>
              <a:t>relatively prime</a:t>
            </a:r>
          </a:p>
          <a:p>
            <a:r>
              <a:rPr lang="en-US" dirty="0"/>
              <a:t>Euclid developed a method for finding GCD over 2,000 years ago</a:t>
            </a:r>
          </a:p>
          <a:p>
            <a:endParaRPr lang="en-US" dirty="0"/>
          </a:p>
        </p:txBody>
      </p:sp>
    </p:spTree>
    <p:extLst>
      <p:ext uri="{BB962C8B-B14F-4D97-AF65-F5344CB8AC3E}">
        <p14:creationId xmlns:p14="http://schemas.microsoft.com/office/powerpoint/2010/main" val="57072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327714-417F-80DA-0FC3-A16EF8DF9D82}"/>
              </a:ext>
            </a:extLst>
          </p:cNvPr>
          <p:cNvPicPr>
            <a:picLocks noChangeAspect="1"/>
          </p:cNvPicPr>
          <p:nvPr/>
        </p:nvPicPr>
        <p:blipFill>
          <a:blip r:embed="rId3"/>
          <a:stretch>
            <a:fillRect/>
          </a:stretch>
        </p:blipFill>
        <p:spPr>
          <a:xfrm>
            <a:off x="838200" y="5223725"/>
            <a:ext cx="8356600" cy="965797"/>
          </a:xfrm>
          <a:prstGeom prst="rect">
            <a:avLst/>
          </a:prstGeom>
        </p:spPr>
      </p:pic>
      <p:sp>
        <p:nvSpPr>
          <p:cNvPr id="2" name="Title 1">
            <a:extLst>
              <a:ext uri="{FF2B5EF4-FFF2-40B4-BE49-F238E27FC236}">
                <a16:creationId xmlns:a16="http://schemas.microsoft.com/office/drawing/2014/main" id="{5E4669E9-61BC-430B-BE14-8EA1D8943480}"/>
              </a:ext>
            </a:extLst>
          </p:cNvPr>
          <p:cNvSpPr>
            <a:spLocks noGrp="1"/>
          </p:cNvSpPr>
          <p:nvPr>
            <p:ph type="title"/>
          </p:nvPr>
        </p:nvSpPr>
        <p:spPr/>
        <p:txBody>
          <a:bodyPr/>
          <a:lstStyle/>
          <a:p>
            <a:r>
              <a:rPr lang="en-US" dirty="0"/>
              <a:t>Modular Inverse (1)</a:t>
            </a:r>
          </a:p>
        </p:txBody>
      </p:sp>
      <p:sp>
        <p:nvSpPr>
          <p:cNvPr id="3" name="Content Placeholder 2">
            <a:extLst>
              <a:ext uri="{FF2B5EF4-FFF2-40B4-BE49-F238E27FC236}">
                <a16:creationId xmlns:a16="http://schemas.microsoft.com/office/drawing/2014/main" id="{81D356A8-90DF-4E7E-85A7-744F58C36919}"/>
              </a:ext>
            </a:extLst>
          </p:cNvPr>
          <p:cNvSpPr>
            <a:spLocks noGrp="1"/>
          </p:cNvSpPr>
          <p:nvPr>
            <p:ph idx="1"/>
          </p:nvPr>
        </p:nvSpPr>
        <p:spPr/>
        <p:txBody>
          <a:bodyPr/>
          <a:lstStyle/>
          <a:p>
            <a:r>
              <a:rPr lang="en-US" dirty="0"/>
              <a:t>Division doesn’t work in modular arithmetic</a:t>
            </a:r>
          </a:p>
          <a:p>
            <a:pPr lvl="1"/>
            <a:r>
              <a:rPr lang="en-US" dirty="0"/>
              <a:t>3 / 5 is a fraction, modular arithmetic only has integers</a:t>
            </a:r>
          </a:p>
          <a:p>
            <a:r>
              <a:rPr lang="en-US" dirty="0"/>
              <a:t>Instead use modular inverse</a:t>
            </a:r>
          </a:p>
          <a:p>
            <a:pPr lvl="1"/>
            <a:r>
              <a:rPr lang="en-US" dirty="0"/>
              <a:t>In real numbers  5 * 1 / 5 = 1  so 1 / 5 is the inverse of 5</a:t>
            </a:r>
          </a:p>
          <a:p>
            <a:pPr lvl="1"/>
            <a:r>
              <a:rPr lang="en-US" dirty="0"/>
              <a:t>5 * (mod inverse of 5 ) = 1</a:t>
            </a:r>
          </a:p>
          <a:p>
            <a:pPr lvl="1"/>
            <a:r>
              <a:rPr lang="en-US" dirty="0"/>
              <a:t>use wrapping--there must be some number that wraps to 1</a:t>
            </a:r>
          </a:p>
          <a:p>
            <a:pPr lvl="1"/>
            <a:r>
              <a:rPr lang="en-US" dirty="0"/>
              <a:t>5 * 21 = 105,    105 mod 26 = 1</a:t>
            </a:r>
          </a:p>
          <a:p>
            <a:pPr lvl="1"/>
            <a:r>
              <a:rPr lang="en-US" dirty="0"/>
              <a:t>So, 21 is the mod inverse of 5 </a:t>
            </a:r>
            <a:r>
              <a:rPr lang="en-US" u="sng" dirty="0"/>
              <a:t>when you are using mod 26</a:t>
            </a:r>
          </a:p>
        </p:txBody>
      </p:sp>
      <p:sp>
        <p:nvSpPr>
          <p:cNvPr id="5" name="Oval 4">
            <a:extLst>
              <a:ext uri="{FF2B5EF4-FFF2-40B4-BE49-F238E27FC236}">
                <a16:creationId xmlns:a16="http://schemas.microsoft.com/office/drawing/2014/main" id="{FD51484C-A9CF-4ACB-8BA1-3EF949446E96}"/>
              </a:ext>
            </a:extLst>
          </p:cNvPr>
          <p:cNvSpPr/>
          <p:nvPr/>
        </p:nvSpPr>
        <p:spPr>
          <a:xfrm>
            <a:off x="7673353" y="5139521"/>
            <a:ext cx="351692" cy="113420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603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1787</Words>
  <Application>Microsoft Office PowerPoint</Application>
  <PresentationFormat>Widescreen</PresentationFormat>
  <Paragraphs>218</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Modular Arithmetic Essentials</vt:lpstr>
      <vt:lpstr>Modular arithmetic “wraps”</vt:lpstr>
      <vt:lpstr>Modular addition “wraps”</vt:lpstr>
      <vt:lpstr>Modular subtraction also “wraps”</vt:lpstr>
      <vt:lpstr>Modular multiplication (1)</vt:lpstr>
      <vt:lpstr>3*index—1 to 1 map        13*index—OOPS!</vt:lpstr>
      <vt:lpstr>Modular Multiplication (2)</vt:lpstr>
      <vt:lpstr>Greatest Common Divisor (GCD)</vt:lpstr>
      <vt:lpstr>Modular Inverse (1)</vt:lpstr>
      <vt:lpstr>Modular Inverse (2)</vt:lpstr>
      <vt:lpstr>Mod Inverse requires GCD(number, mod) = 1</vt:lpstr>
      <vt:lpstr>Computing Modular Multiplicative Inverses</vt:lpstr>
      <vt:lpstr>Python</vt:lpstr>
      <vt:lpstr>Why this is important</vt:lpstr>
      <vt:lpstr>Mathematical Language—Integer Ring  ℤn  </vt:lpstr>
      <vt:lpstr>Prime Fields 𝔽</vt:lpstr>
      <vt:lpstr>Groups, Fields, and Prime Fields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Modualar Arithmetic Essentitials</dc:title>
  <dc:creator>John York</dc:creator>
  <cp:lastModifiedBy>John York</cp:lastModifiedBy>
  <cp:revision>40</cp:revision>
  <dcterms:created xsi:type="dcterms:W3CDTF">2019-10-03T15:06:42Z</dcterms:created>
  <dcterms:modified xsi:type="dcterms:W3CDTF">2024-02-05T20:26:07Z</dcterms:modified>
</cp:coreProperties>
</file>