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76" r:id="rId4"/>
    <p:sldId id="260" r:id="rId5"/>
    <p:sldId id="262" r:id="rId6"/>
    <p:sldId id="263" r:id="rId7"/>
    <p:sldId id="264" r:id="rId8"/>
    <p:sldId id="274" r:id="rId9"/>
    <p:sldId id="270"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545" autoAdjust="0"/>
  </p:normalViewPr>
  <p:slideViewPr>
    <p:cSldViewPr snapToGrid="0">
      <p:cViewPr varScale="1">
        <p:scale>
          <a:sx n="78" d="100"/>
          <a:sy n="78" d="100"/>
        </p:scale>
        <p:origin x="96" y="150"/>
      </p:cViewPr>
      <p:guideLst/>
    </p:cSldViewPr>
  </p:slideViewPr>
  <p:outlineViewPr>
    <p:cViewPr>
      <p:scale>
        <a:sx n="33" d="100"/>
        <a:sy n="33" d="100"/>
      </p:scale>
      <p:origin x="0" y="-11016"/>
    </p:cViewPr>
  </p:outlin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2E0F-5501-4F2B-B5AE-AC9FF1DEB234}"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E4049-D197-4118-BF97-B2C042C8F06E}" type="slidenum">
              <a:rPr lang="en-US" smtClean="0"/>
              <a:t>‹#›</a:t>
            </a:fld>
            <a:endParaRPr lang="en-US"/>
          </a:p>
        </p:txBody>
      </p:sp>
    </p:spTree>
    <p:extLst>
      <p:ext uri="{BB962C8B-B14F-4D97-AF65-F5344CB8AC3E}">
        <p14:creationId xmlns:p14="http://schemas.microsoft.com/office/powerpoint/2010/main" val="420795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a:t>
            </a:fld>
            <a:endParaRPr lang="en-US"/>
          </a:p>
        </p:txBody>
      </p:sp>
    </p:spTree>
    <p:extLst>
      <p:ext uri="{BB962C8B-B14F-4D97-AF65-F5344CB8AC3E}">
        <p14:creationId xmlns:p14="http://schemas.microsoft.com/office/powerpoint/2010/main" val="70673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classic ciphers discussed here are no longer considered to be encryption since they are easily cracked by modern computers.  The main reason we discuss them is that they are a good way to introduce the modular arithmetic we will use in later lessons on modern encryption.</a:t>
            </a:r>
          </a:p>
          <a:p>
            <a:endParaRPr lang="en-US" dirty="0"/>
          </a:p>
          <a:p>
            <a:r>
              <a:rPr lang="en-US" dirty="0"/>
              <a:t>However, modern symmetric encryption uses both substitution and transposition in clever ways to provide secure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2</a:t>
            </a:fld>
            <a:endParaRPr lang="en-US"/>
          </a:p>
        </p:txBody>
      </p:sp>
    </p:spTree>
    <p:extLst>
      <p:ext uri="{BB962C8B-B14F-4D97-AF65-F5344CB8AC3E}">
        <p14:creationId xmlns:p14="http://schemas.microsoft.com/office/powerpoint/2010/main" val="152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is just a string of the letters we will use.</a:t>
            </a:r>
          </a:p>
          <a:p>
            <a:endParaRPr lang="en-US" dirty="0"/>
          </a:p>
          <a:p>
            <a:r>
              <a:rPr lang="en-US" dirty="0"/>
              <a:t>SYMBOLS[</a:t>
            </a:r>
            <a:r>
              <a:rPr lang="en-US" dirty="0" err="1"/>
              <a:t>i</a:t>
            </a:r>
            <a:r>
              <a:rPr lang="en-US" dirty="0"/>
              <a:t>] gives us the i</a:t>
            </a:r>
            <a:r>
              <a:rPr lang="en-US" baseline="30000" dirty="0"/>
              <a:t>th</a:t>
            </a:r>
            <a:r>
              <a:rPr lang="en-US" dirty="0"/>
              <a:t> letter in SYMBOLS. SYMBOLS[4] is E, SYMBOLS[0] is A</a:t>
            </a:r>
          </a:p>
          <a:p>
            <a:endParaRPr lang="en-US" dirty="0"/>
          </a:p>
          <a:p>
            <a:r>
              <a:rPr lang="en-US" dirty="0" err="1"/>
              <a:t>SYMBOLS.find</a:t>
            </a:r>
            <a:r>
              <a:rPr lang="en-US" dirty="0"/>
              <a:t>(letter) finds the index number of a letter.</a:t>
            </a:r>
          </a:p>
          <a:p>
            <a:r>
              <a:rPr lang="en-US" dirty="0"/>
              <a:t>	 </a:t>
            </a:r>
            <a:r>
              <a:rPr lang="en-US" dirty="0" err="1"/>
              <a:t>SYMBOLS.find</a:t>
            </a:r>
            <a:r>
              <a:rPr lang="en-US" dirty="0"/>
              <a:t>(‘A’) is 0, </a:t>
            </a:r>
            <a:r>
              <a:rPr lang="en-US" dirty="0" err="1"/>
              <a:t>SYMBOLS.find</a:t>
            </a:r>
            <a:r>
              <a:rPr lang="en-US" dirty="0"/>
              <a:t>(‘E’) is 4</a:t>
            </a:r>
          </a:p>
          <a:p>
            <a:endParaRPr lang="en-US" dirty="0"/>
          </a:p>
          <a:p>
            <a:r>
              <a:rPr lang="en-US" dirty="0"/>
              <a:t>In Python, the “%” sign is the modulo operator.</a:t>
            </a:r>
          </a:p>
          <a:p>
            <a:r>
              <a:rPr lang="en-US" dirty="0"/>
              <a:t>	30 % 26 is 30 mod 26 = 4</a:t>
            </a:r>
          </a:p>
          <a:p>
            <a:r>
              <a:rPr lang="en-US" dirty="0"/>
              <a:t>	5 % 26 is 5 mod 26 = 5</a:t>
            </a:r>
          </a:p>
          <a:p>
            <a:r>
              <a:rPr lang="en-US" dirty="0"/>
              <a:t>	-4 % 26 is -4 mod 26 = 22</a:t>
            </a:r>
          </a:p>
        </p:txBody>
      </p:sp>
      <p:sp>
        <p:nvSpPr>
          <p:cNvPr id="4" name="Slide Number Placeholder 3"/>
          <p:cNvSpPr>
            <a:spLocks noGrp="1"/>
          </p:cNvSpPr>
          <p:nvPr>
            <p:ph type="sldNum" sz="quarter" idx="10"/>
          </p:nvPr>
        </p:nvSpPr>
        <p:spPr/>
        <p:txBody>
          <a:bodyPr/>
          <a:lstStyle/>
          <a:p>
            <a:fld id="{5CEE4049-D197-4118-BF97-B2C042C8F06E}" type="slidenum">
              <a:rPr lang="en-US" smtClean="0"/>
              <a:t>4</a:t>
            </a:fld>
            <a:endParaRPr lang="en-US"/>
          </a:p>
        </p:txBody>
      </p:sp>
    </p:spTree>
    <p:extLst>
      <p:ext uri="{BB962C8B-B14F-4D97-AF65-F5344CB8AC3E}">
        <p14:creationId xmlns:p14="http://schemas.microsoft.com/office/powerpoint/2010/main" val="28636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shift was 3 for these steps.</a:t>
            </a:r>
          </a:p>
          <a:p>
            <a:endParaRPr lang="en-US" dirty="0"/>
          </a:p>
          <a:p>
            <a:r>
              <a:rPr lang="en-US" dirty="0"/>
              <a:t>If ciphertext is D, </a:t>
            </a:r>
            <a:r>
              <a:rPr lang="en-US" dirty="0" err="1"/>
              <a:t>SYMBOLS.find</a:t>
            </a:r>
            <a:r>
              <a:rPr lang="en-US" dirty="0"/>
              <a:t>(‘D’) is 3, so </a:t>
            </a:r>
            <a:r>
              <a:rPr lang="en-US" dirty="0" err="1"/>
              <a:t>cipherIndex</a:t>
            </a:r>
            <a:r>
              <a:rPr lang="en-US" dirty="0"/>
              <a:t> is 3.</a:t>
            </a:r>
          </a:p>
          <a:p>
            <a:r>
              <a:rPr lang="en-US" dirty="0"/>
              <a:t>Index = (</a:t>
            </a:r>
            <a:r>
              <a:rPr lang="en-US" dirty="0" err="1"/>
              <a:t>cipherIndex</a:t>
            </a:r>
            <a:r>
              <a:rPr lang="en-US" dirty="0"/>
              <a:t> -3) % 26 = (3 - 3) % 26 = 0</a:t>
            </a:r>
          </a:p>
          <a:p>
            <a:r>
              <a:rPr lang="en-US" dirty="0"/>
              <a:t>SYMBOLS[0] is A, so plaintext is A</a:t>
            </a:r>
          </a:p>
          <a:p>
            <a:endParaRPr lang="en-US" dirty="0"/>
          </a:p>
          <a:p>
            <a:r>
              <a:rPr lang="en-US" dirty="0"/>
              <a:t>If ciphertext is C, </a:t>
            </a:r>
            <a:r>
              <a:rPr lang="en-US" dirty="0" err="1"/>
              <a:t>SYMBOLS.find</a:t>
            </a:r>
            <a:r>
              <a:rPr lang="en-US" dirty="0"/>
              <a:t>(‘C’) is 2, so </a:t>
            </a:r>
            <a:r>
              <a:rPr lang="en-US" dirty="0" err="1"/>
              <a:t>cipherIndex</a:t>
            </a:r>
            <a:r>
              <a:rPr lang="en-US" dirty="0"/>
              <a:t> is 2.</a:t>
            </a:r>
          </a:p>
          <a:p>
            <a:r>
              <a:rPr lang="en-US" dirty="0"/>
              <a:t>Index = (</a:t>
            </a:r>
            <a:r>
              <a:rPr lang="en-US" dirty="0" err="1"/>
              <a:t>cipherIndex</a:t>
            </a:r>
            <a:r>
              <a:rPr lang="en-US" dirty="0"/>
              <a:t> -3) % 26 = (2 - 3) % 26 = -1 % 26 = 25</a:t>
            </a:r>
          </a:p>
          <a:p>
            <a:r>
              <a:rPr lang="en-US" dirty="0"/>
              <a:t>SYMBOLS[25] is Z, so plaintext is Z</a:t>
            </a:r>
          </a:p>
          <a:p>
            <a:endParaRPr lang="en-US" dirty="0"/>
          </a:p>
          <a:p>
            <a:r>
              <a:rPr lang="en-US" dirty="0"/>
              <a:t>ROT13 (rotate 13) is a simple Caesar cipher that was in widespread use in the early days of the Internet.  It was mostly used to prevent spoilers; if you didn’t want the reader to see an answer inadvertently, you would encode the text with ROT13.  If the reader wanted to see the answer, they would just apply ROT13 again to decode it.</a:t>
            </a:r>
          </a:p>
        </p:txBody>
      </p:sp>
      <p:sp>
        <p:nvSpPr>
          <p:cNvPr id="4" name="Slide Number Placeholder 3"/>
          <p:cNvSpPr>
            <a:spLocks noGrp="1"/>
          </p:cNvSpPr>
          <p:nvPr>
            <p:ph type="sldNum" sz="quarter" idx="10"/>
          </p:nvPr>
        </p:nvSpPr>
        <p:spPr/>
        <p:txBody>
          <a:bodyPr/>
          <a:lstStyle/>
          <a:p>
            <a:fld id="{5CEE4049-D197-4118-BF97-B2C042C8F06E}" type="slidenum">
              <a:rPr lang="en-US" smtClean="0"/>
              <a:t>5</a:t>
            </a:fld>
            <a:endParaRPr lang="en-US"/>
          </a:p>
        </p:txBody>
      </p:sp>
    </p:spTree>
    <p:extLst>
      <p:ext uri="{BB962C8B-B14F-4D97-AF65-F5344CB8AC3E}">
        <p14:creationId xmlns:p14="http://schemas.microsoft.com/office/powerpoint/2010/main" val="439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8881"/>
          </a:xfrm>
        </p:spPr>
        <p:txBody>
          <a:bodyPr/>
          <a:lstStyle/>
          <a:p>
            <a:r>
              <a:rPr lang="en-US" dirty="0"/>
              <a:t>Symbols[13 * index]</a:t>
            </a:r>
          </a:p>
          <a:p>
            <a:r>
              <a:rPr lang="en-US" dirty="0"/>
              <a:t>index = 1 then (13 * index) mod 26 = (13) mod 26 = 13</a:t>
            </a:r>
          </a:p>
          <a:p>
            <a:r>
              <a:rPr lang="en-US" dirty="0"/>
              <a:t>index = 2 then (13 * index) mod 26 = (26) mod 26 = 0</a:t>
            </a:r>
          </a:p>
          <a:p>
            <a:r>
              <a:rPr lang="en-US" dirty="0"/>
              <a:t>index = 3 then (13 * index) mod 26 = (39) mod 26 = 13</a:t>
            </a:r>
          </a:p>
          <a:p>
            <a:r>
              <a:rPr lang="en-US" dirty="0"/>
              <a:t>index = 4 then (13 * index) mod 26 = (52) mod 26 = 0</a:t>
            </a:r>
          </a:p>
          <a:p>
            <a:r>
              <a:rPr lang="en-US" dirty="0"/>
              <a:t>The only characters that appear in the ciphertext are SYMBOLS[0] = A and SYMBOLS[13] = N</a:t>
            </a:r>
          </a:p>
          <a:p>
            <a:endParaRPr lang="en-US" dirty="0"/>
          </a:p>
          <a:p>
            <a:r>
              <a:rPr lang="en-US" dirty="0"/>
              <a:t>Symbols[8 * index]</a:t>
            </a:r>
          </a:p>
          <a:p>
            <a:r>
              <a:rPr lang="en-US" dirty="0"/>
              <a:t>index = 1 then (8 * index) mod 26 = (8) mod 26 = 8</a:t>
            </a:r>
          </a:p>
          <a:p>
            <a:r>
              <a:rPr lang="en-US" dirty="0"/>
              <a:t>index = 2 then (8 * index) mod 26 = (16) mod 26 = 16</a:t>
            </a:r>
          </a:p>
          <a:p>
            <a:r>
              <a:rPr lang="en-US" dirty="0"/>
              <a:t>index = 3 then (8 * index) mod 26 = (24) mod 26 = 24</a:t>
            </a:r>
          </a:p>
          <a:p>
            <a:r>
              <a:rPr lang="en-US" dirty="0"/>
              <a:t>index = 4 then (8 * index) mod 26 = (32) mod 26 = 6</a:t>
            </a:r>
          </a:p>
          <a:p>
            <a:r>
              <a:rPr lang="en-US" dirty="0"/>
              <a:t>index = 5 then (8 * index) mod 26 = (40) mod 26 = 14</a:t>
            </a:r>
          </a:p>
          <a:p>
            <a:r>
              <a:rPr lang="en-US" dirty="0"/>
              <a:t>&lt;skip&gt;</a:t>
            </a:r>
          </a:p>
          <a:p>
            <a:r>
              <a:rPr lang="en-US" dirty="0"/>
              <a:t>index = 14 then (8 * index) mod 26 = (112) mod 26 = 8</a:t>
            </a:r>
          </a:p>
          <a:p>
            <a:r>
              <a:rPr lang="en-US" dirty="0"/>
              <a:t>index = 15 then (8 * index) mod 26 = (120) mod 26 = 16</a:t>
            </a:r>
          </a:p>
          <a:p>
            <a:r>
              <a:rPr lang="en-US" dirty="0"/>
              <a:t>index = 16 then (8 * index) mod 26 = (128) mod 26 = 24</a:t>
            </a:r>
          </a:p>
          <a:p>
            <a:r>
              <a:rPr lang="en-US" dirty="0"/>
              <a:t>index = 17 then (8 * index) mod 26 = (134) mod 26 = 6</a:t>
            </a:r>
          </a:p>
          <a:p>
            <a:r>
              <a:rPr lang="en-US" dirty="0"/>
              <a:t>index = 18 then (8 * index) mod 26 = (144) mod 26 = 14</a:t>
            </a:r>
          </a:p>
          <a:p>
            <a:r>
              <a:rPr lang="en-US" dirty="0"/>
              <a:t>index 13 through 25 is just a repetition of 0 through 12</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6</a:t>
            </a:fld>
            <a:endParaRPr lang="en-US"/>
          </a:p>
        </p:txBody>
      </p:sp>
    </p:spTree>
    <p:extLst>
      <p:ext uri="{BB962C8B-B14F-4D97-AF65-F5344CB8AC3E}">
        <p14:creationId xmlns:p14="http://schemas.microsoft.com/office/powerpoint/2010/main" val="76872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division in modular arithmetic.  If our set is the Integers [0 .. 25], what do we do with 3/2?  Our set does not include 1.5.</a:t>
            </a:r>
          </a:p>
          <a:p>
            <a:endParaRPr lang="en-US" dirty="0"/>
          </a:p>
          <a:p>
            <a:r>
              <a:rPr lang="en-US" dirty="0"/>
              <a:t>Instead, define the modular inverse for multiplication.  If X * Y mod length = 1, then X and Y are inverses.  3 * 9 % 26 = 1, so 3 and 9 are inverses in modulo 26. However, the modular inverse of a number may not always exist--think of the problem with Affine encryption two slides ago where the multiplier A and the length contained a common factor.  A = 2 and length = 26 only gave answers of A and N</a:t>
            </a:r>
          </a:p>
          <a:p>
            <a:endParaRPr lang="en-US" dirty="0"/>
          </a:p>
          <a:p>
            <a:r>
              <a:rPr lang="en-US" dirty="0"/>
              <a:t>A and length must be relatively prime.  This means that GCD(A, length) = 1</a:t>
            </a:r>
          </a:p>
          <a:p>
            <a:endParaRPr lang="en-US" dirty="0"/>
          </a:p>
          <a:p>
            <a:r>
              <a:rPr lang="en-US" dirty="0"/>
              <a:t>If A and length have a common factor, A</a:t>
            </a:r>
            <a:r>
              <a:rPr lang="en-US" baseline="30000" dirty="0"/>
              <a:t>-1</a:t>
            </a:r>
            <a:r>
              <a:rPr lang="en-US" dirty="0"/>
              <a:t> mod length does not exist, and that value of A cannot be used for Affine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7</a:t>
            </a:fld>
            <a:endParaRPr lang="en-US"/>
          </a:p>
        </p:txBody>
      </p:sp>
    </p:spTree>
    <p:extLst>
      <p:ext uri="{BB962C8B-B14F-4D97-AF65-F5344CB8AC3E}">
        <p14:creationId xmlns:p14="http://schemas.microsoft.com/office/powerpoint/2010/main" val="143713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EE4049-D197-4118-BF97-B2C042C8F06E}" type="slidenum">
              <a:rPr lang="en-US" smtClean="0"/>
              <a:t>8</a:t>
            </a:fld>
            <a:endParaRPr lang="en-US"/>
          </a:p>
        </p:txBody>
      </p:sp>
    </p:spTree>
    <p:extLst>
      <p:ext uri="{BB962C8B-B14F-4D97-AF65-F5344CB8AC3E}">
        <p14:creationId xmlns:p14="http://schemas.microsoft.com/office/powerpoint/2010/main" val="20486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compute a modulo operation is just to subtract the modulus from the number, repeatedly, until the answer is between 0 and the modulus -1.  (Or, if the number is negative, add the modulus.)  A simpler way is to use integer division; then the remainder is your answer.</a:t>
            </a:r>
          </a:p>
          <a:p>
            <a:endParaRPr lang="en-US" dirty="0"/>
          </a:p>
          <a:p>
            <a:r>
              <a:rPr lang="en-US" dirty="0"/>
              <a:t>Note that if you use the modulo operator on any number that is a multiple of the modulus, the answer will be zero.</a:t>
            </a:r>
          </a:p>
          <a:p>
            <a:r>
              <a:rPr lang="en-US" dirty="0"/>
              <a:t>	100233 * 26 mod 26 = 0</a:t>
            </a:r>
          </a:p>
        </p:txBody>
      </p:sp>
      <p:sp>
        <p:nvSpPr>
          <p:cNvPr id="4" name="Slide Number Placeholder 3"/>
          <p:cNvSpPr>
            <a:spLocks noGrp="1"/>
          </p:cNvSpPr>
          <p:nvPr>
            <p:ph type="sldNum" sz="quarter" idx="5"/>
          </p:nvPr>
        </p:nvSpPr>
        <p:spPr/>
        <p:txBody>
          <a:bodyPr/>
          <a:lstStyle/>
          <a:p>
            <a:fld id="{5CEE4049-D197-4118-BF97-B2C042C8F06E}" type="slidenum">
              <a:rPr lang="en-US" smtClean="0"/>
              <a:t>9</a:t>
            </a:fld>
            <a:endParaRPr lang="en-US"/>
          </a:p>
        </p:txBody>
      </p:sp>
    </p:spTree>
    <p:extLst>
      <p:ext uri="{BB962C8B-B14F-4D97-AF65-F5344CB8AC3E}">
        <p14:creationId xmlns:p14="http://schemas.microsoft.com/office/powerpoint/2010/main" val="126460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CFB0-76E9-4198-91A7-D933B1A0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3A9D-7F32-47B3-8324-83EFC070F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EE113-4094-4715-9575-83A4BDA07D6F}"/>
              </a:ext>
            </a:extLst>
          </p:cNvPr>
          <p:cNvSpPr>
            <a:spLocks noGrp="1"/>
          </p:cNvSpPr>
          <p:nvPr>
            <p:ph type="dt" sz="half" idx="10"/>
          </p:nvPr>
        </p:nvSpPr>
        <p:spPr/>
        <p:txBody>
          <a:bodyPr/>
          <a:lstStyle/>
          <a:p>
            <a:fld id="{1E435803-0E45-435F-A285-8660CEC62D1A}" type="datetimeFigureOut">
              <a:rPr lang="en-US" smtClean="0"/>
              <a:t>2/7/2024</a:t>
            </a:fld>
            <a:endParaRPr lang="en-US"/>
          </a:p>
        </p:txBody>
      </p:sp>
      <p:sp>
        <p:nvSpPr>
          <p:cNvPr id="5" name="Footer Placeholder 4">
            <a:extLst>
              <a:ext uri="{FF2B5EF4-FFF2-40B4-BE49-F238E27FC236}">
                <a16:creationId xmlns:a16="http://schemas.microsoft.com/office/drawing/2014/main" id="{8D8F4CD7-8AF2-4EEF-A051-9BD13220C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C27FC-4B5F-46A2-BABA-87E5877B7FE0}"/>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1219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626-575E-4E62-9487-8EBDB5B0E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0BAA0-5E3E-4292-B1C0-51663C310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BF096-B4F5-43AA-ACCF-D1AA96ED664F}"/>
              </a:ext>
            </a:extLst>
          </p:cNvPr>
          <p:cNvSpPr>
            <a:spLocks noGrp="1"/>
          </p:cNvSpPr>
          <p:nvPr>
            <p:ph type="dt" sz="half" idx="10"/>
          </p:nvPr>
        </p:nvSpPr>
        <p:spPr/>
        <p:txBody>
          <a:bodyPr/>
          <a:lstStyle/>
          <a:p>
            <a:fld id="{1E435803-0E45-435F-A285-8660CEC62D1A}" type="datetimeFigureOut">
              <a:rPr lang="en-US" smtClean="0"/>
              <a:t>2/7/2024</a:t>
            </a:fld>
            <a:endParaRPr lang="en-US"/>
          </a:p>
        </p:txBody>
      </p:sp>
      <p:sp>
        <p:nvSpPr>
          <p:cNvPr id="5" name="Footer Placeholder 4">
            <a:extLst>
              <a:ext uri="{FF2B5EF4-FFF2-40B4-BE49-F238E27FC236}">
                <a16:creationId xmlns:a16="http://schemas.microsoft.com/office/drawing/2014/main" id="{FD4DFC9C-86C7-43DF-8E01-961CCE99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FF1-96EE-4285-9CBC-FDA0EF5419E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1073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FF40-39AD-463F-A951-B9EE009A4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FCF31-8459-47B8-9DF9-E98F55C626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247-0699-43D7-A9EA-E753544008DD}"/>
              </a:ext>
            </a:extLst>
          </p:cNvPr>
          <p:cNvSpPr>
            <a:spLocks noGrp="1"/>
          </p:cNvSpPr>
          <p:nvPr>
            <p:ph type="dt" sz="half" idx="10"/>
          </p:nvPr>
        </p:nvSpPr>
        <p:spPr/>
        <p:txBody>
          <a:bodyPr/>
          <a:lstStyle/>
          <a:p>
            <a:fld id="{1E435803-0E45-435F-A285-8660CEC62D1A}" type="datetimeFigureOut">
              <a:rPr lang="en-US" smtClean="0"/>
              <a:t>2/7/2024</a:t>
            </a:fld>
            <a:endParaRPr lang="en-US"/>
          </a:p>
        </p:txBody>
      </p:sp>
      <p:sp>
        <p:nvSpPr>
          <p:cNvPr id="5" name="Footer Placeholder 4">
            <a:extLst>
              <a:ext uri="{FF2B5EF4-FFF2-40B4-BE49-F238E27FC236}">
                <a16:creationId xmlns:a16="http://schemas.microsoft.com/office/drawing/2014/main" id="{7DDEFF18-6F3E-45FF-946A-51C17FA7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3C00F-C2C4-4010-9FD1-13FBCB0CEBEE}"/>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0191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FE8F-1E26-4103-AB28-2F0F8E262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C32A-96D8-4B7C-BF79-6E1C611E8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26B5B-6B29-4AB8-843B-DC6457EC84CC}"/>
              </a:ext>
            </a:extLst>
          </p:cNvPr>
          <p:cNvSpPr>
            <a:spLocks noGrp="1"/>
          </p:cNvSpPr>
          <p:nvPr>
            <p:ph type="dt" sz="half" idx="10"/>
          </p:nvPr>
        </p:nvSpPr>
        <p:spPr/>
        <p:txBody>
          <a:bodyPr/>
          <a:lstStyle/>
          <a:p>
            <a:fld id="{1E435803-0E45-435F-A285-8660CEC62D1A}" type="datetimeFigureOut">
              <a:rPr lang="en-US" smtClean="0"/>
              <a:t>2/7/2024</a:t>
            </a:fld>
            <a:endParaRPr lang="en-US"/>
          </a:p>
        </p:txBody>
      </p:sp>
      <p:sp>
        <p:nvSpPr>
          <p:cNvPr id="5" name="Footer Placeholder 4">
            <a:extLst>
              <a:ext uri="{FF2B5EF4-FFF2-40B4-BE49-F238E27FC236}">
                <a16:creationId xmlns:a16="http://schemas.microsoft.com/office/drawing/2014/main" id="{BE89C456-4230-447C-812A-D8EBCD028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FFE5-DB51-43F0-A8D8-9167A39E1828}"/>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8500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932-E943-4D73-9749-1852F0CA2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CC4A2-76C7-441B-9381-698D3C588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EE532-1757-414F-8A70-6DAB6E503410}"/>
              </a:ext>
            </a:extLst>
          </p:cNvPr>
          <p:cNvSpPr>
            <a:spLocks noGrp="1"/>
          </p:cNvSpPr>
          <p:nvPr>
            <p:ph type="dt" sz="half" idx="10"/>
          </p:nvPr>
        </p:nvSpPr>
        <p:spPr/>
        <p:txBody>
          <a:bodyPr/>
          <a:lstStyle/>
          <a:p>
            <a:fld id="{1E435803-0E45-435F-A285-8660CEC62D1A}" type="datetimeFigureOut">
              <a:rPr lang="en-US" smtClean="0"/>
              <a:t>2/7/2024</a:t>
            </a:fld>
            <a:endParaRPr lang="en-US"/>
          </a:p>
        </p:txBody>
      </p:sp>
      <p:sp>
        <p:nvSpPr>
          <p:cNvPr id="5" name="Footer Placeholder 4">
            <a:extLst>
              <a:ext uri="{FF2B5EF4-FFF2-40B4-BE49-F238E27FC236}">
                <a16:creationId xmlns:a16="http://schemas.microsoft.com/office/drawing/2014/main" id="{C6BA90DF-B2E0-4A21-AAA7-00A019ED0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E685F-8070-45C4-9B0B-F28311E9926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590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E1C-5143-42B0-B582-F6645C1F5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1BB50-90B1-460F-B93B-70E35C4EC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E08DC-FCFB-4B82-802B-A46DB04618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33A61-AF5A-4FCB-AD3E-D17A6467A914}"/>
              </a:ext>
            </a:extLst>
          </p:cNvPr>
          <p:cNvSpPr>
            <a:spLocks noGrp="1"/>
          </p:cNvSpPr>
          <p:nvPr>
            <p:ph type="dt" sz="half" idx="10"/>
          </p:nvPr>
        </p:nvSpPr>
        <p:spPr/>
        <p:txBody>
          <a:bodyPr/>
          <a:lstStyle/>
          <a:p>
            <a:fld id="{1E435803-0E45-435F-A285-8660CEC62D1A}" type="datetimeFigureOut">
              <a:rPr lang="en-US" smtClean="0"/>
              <a:t>2/7/2024</a:t>
            </a:fld>
            <a:endParaRPr lang="en-US"/>
          </a:p>
        </p:txBody>
      </p:sp>
      <p:sp>
        <p:nvSpPr>
          <p:cNvPr id="6" name="Footer Placeholder 5">
            <a:extLst>
              <a:ext uri="{FF2B5EF4-FFF2-40B4-BE49-F238E27FC236}">
                <a16:creationId xmlns:a16="http://schemas.microsoft.com/office/drawing/2014/main" id="{4F52CBD0-FFB3-4B15-9F4D-F1BF7047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628AF-05E1-42E3-8211-E5FA1E6E21D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0163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9A62-22D5-4E66-B957-01B2750BD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FD860-EC59-47C8-98FC-E2148EE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B531B-60DD-4A60-AE94-CDEE022B5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920D3-8DAA-4DFE-8CC4-FA6C6B24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CD41B-87E0-4B65-A952-FE61FF3B32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96082-612F-469E-8C74-48DDD2F901B9}"/>
              </a:ext>
            </a:extLst>
          </p:cNvPr>
          <p:cNvSpPr>
            <a:spLocks noGrp="1"/>
          </p:cNvSpPr>
          <p:nvPr>
            <p:ph type="dt" sz="half" idx="10"/>
          </p:nvPr>
        </p:nvSpPr>
        <p:spPr/>
        <p:txBody>
          <a:bodyPr/>
          <a:lstStyle/>
          <a:p>
            <a:fld id="{1E435803-0E45-435F-A285-8660CEC62D1A}" type="datetimeFigureOut">
              <a:rPr lang="en-US" smtClean="0"/>
              <a:t>2/7/2024</a:t>
            </a:fld>
            <a:endParaRPr lang="en-US"/>
          </a:p>
        </p:txBody>
      </p:sp>
      <p:sp>
        <p:nvSpPr>
          <p:cNvPr id="8" name="Footer Placeholder 7">
            <a:extLst>
              <a:ext uri="{FF2B5EF4-FFF2-40B4-BE49-F238E27FC236}">
                <a16:creationId xmlns:a16="http://schemas.microsoft.com/office/drawing/2014/main" id="{2836FC39-E1EA-46F6-9DE2-C73B8A214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5C650-1F11-4147-A356-FC0B20A150F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7001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E8C8-72A2-4878-9D0C-97969BE14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9090-C8CC-4E6C-9700-9660A42A4EF1}"/>
              </a:ext>
            </a:extLst>
          </p:cNvPr>
          <p:cNvSpPr>
            <a:spLocks noGrp="1"/>
          </p:cNvSpPr>
          <p:nvPr>
            <p:ph type="dt" sz="half" idx="10"/>
          </p:nvPr>
        </p:nvSpPr>
        <p:spPr/>
        <p:txBody>
          <a:bodyPr/>
          <a:lstStyle/>
          <a:p>
            <a:fld id="{1E435803-0E45-435F-A285-8660CEC62D1A}" type="datetimeFigureOut">
              <a:rPr lang="en-US" smtClean="0"/>
              <a:t>2/7/2024</a:t>
            </a:fld>
            <a:endParaRPr lang="en-US"/>
          </a:p>
        </p:txBody>
      </p:sp>
      <p:sp>
        <p:nvSpPr>
          <p:cNvPr id="4" name="Footer Placeholder 3">
            <a:extLst>
              <a:ext uri="{FF2B5EF4-FFF2-40B4-BE49-F238E27FC236}">
                <a16:creationId xmlns:a16="http://schemas.microsoft.com/office/drawing/2014/main" id="{F1280EBA-AC1E-4F29-9FF0-8E15A0757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0C2E-DD30-47F5-BBBA-39BA466FE42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7308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E35B1-EAB6-43A8-AAEC-29235073F17E}"/>
              </a:ext>
            </a:extLst>
          </p:cNvPr>
          <p:cNvSpPr>
            <a:spLocks noGrp="1"/>
          </p:cNvSpPr>
          <p:nvPr>
            <p:ph type="dt" sz="half" idx="10"/>
          </p:nvPr>
        </p:nvSpPr>
        <p:spPr/>
        <p:txBody>
          <a:bodyPr/>
          <a:lstStyle/>
          <a:p>
            <a:fld id="{1E435803-0E45-435F-A285-8660CEC62D1A}" type="datetimeFigureOut">
              <a:rPr lang="en-US" smtClean="0"/>
              <a:t>2/7/2024</a:t>
            </a:fld>
            <a:endParaRPr lang="en-US"/>
          </a:p>
        </p:txBody>
      </p:sp>
      <p:sp>
        <p:nvSpPr>
          <p:cNvPr id="3" name="Footer Placeholder 2">
            <a:extLst>
              <a:ext uri="{FF2B5EF4-FFF2-40B4-BE49-F238E27FC236}">
                <a16:creationId xmlns:a16="http://schemas.microsoft.com/office/drawing/2014/main" id="{9E0FC329-F077-46AA-871F-98C56A6E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1FD3D-3340-468C-AB45-ED631169AE25}"/>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102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E56-4CBE-4012-ACEB-EF5E3BA1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57FAF-18B4-4D13-BB53-789D6AE4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6B4B1-2120-4F4E-BF05-3A66C70CF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D1340-F72F-4714-B7B8-4408EA714F2F}"/>
              </a:ext>
            </a:extLst>
          </p:cNvPr>
          <p:cNvSpPr>
            <a:spLocks noGrp="1"/>
          </p:cNvSpPr>
          <p:nvPr>
            <p:ph type="dt" sz="half" idx="10"/>
          </p:nvPr>
        </p:nvSpPr>
        <p:spPr/>
        <p:txBody>
          <a:bodyPr/>
          <a:lstStyle/>
          <a:p>
            <a:fld id="{1E435803-0E45-435F-A285-8660CEC62D1A}" type="datetimeFigureOut">
              <a:rPr lang="en-US" smtClean="0"/>
              <a:t>2/7/2024</a:t>
            </a:fld>
            <a:endParaRPr lang="en-US"/>
          </a:p>
        </p:txBody>
      </p:sp>
      <p:sp>
        <p:nvSpPr>
          <p:cNvPr id="6" name="Footer Placeholder 5">
            <a:extLst>
              <a:ext uri="{FF2B5EF4-FFF2-40B4-BE49-F238E27FC236}">
                <a16:creationId xmlns:a16="http://schemas.microsoft.com/office/drawing/2014/main" id="{0463ADB6-329C-4A80-ADEC-FA5ACE3F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0218-DA36-45FE-82DA-19D4C151DBD2}"/>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3100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E97E-D08A-4DC5-A2DD-FE9834C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704FE-B0A6-40BB-BE2B-17BB4670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AE30A-8107-4A78-8A3E-7BE5ADB7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BDE76-B420-4751-B192-0C0B4DE313BF}"/>
              </a:ext>
            </a:extLst>
          </p:cNvPr>
          <p:cNvSpPr>
            <a:spLocks noGrp="1"/>
          </p:cNvSpPr>
          <p:nvPr>
            <p:ph type="dt" sz="half" idx="10"/>
          </p:nvPr>
        </p:nvSpPr>
        <p:spPr/>
        <p:txBody>
          <a:bodyPr/>
          <a:lstStyle/>
          <a:p>
            <a:fld id="{1E435803-0E45-435F-A285-8660CEC62D1A}" type="datetimeFigureOut">
              <a:rPr lang="en-US" smtClean="0"/>
              <a:t>2/7/2024</a:t>
            </a:fld>
            <a:endParaRPr lang="en-US"/>
          </a:p>
        </p:txBody>
      </p:sp>
      <p:sp>
        <p:nvSpPr>
          <p:cNvPr id="6" name="Footer Placeholder 5">
            <a:extLst>
              <a:ext uri="{FF2B5EF4-FFF2-40B4-BE49-F238E27FC236}">
                <a16:creationId xmlns:a16="http://schemas.microsoft.com/office/drawing/2014/main" id="{A1724F32-348D-4BCE-AAA8-E4B2EB15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9279-5E5B-4523-B1FE-2A5B643C1F0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67393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2E3F-0D1E-46E5-815B-9E834CA6C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84E95-60F5-451F-B1FA-70070C639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F8E9A-E2F7-413D-B785-F25CCD88B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5803-0E45-435F-A285-8660CEC62D1A}" type="datetimeFigureOut">
              <a:rPr lang="en-US" smtClean="0"/>
              <a:t>2/7/2024</a:t>
            </a:fld>
            <a:endParaRPr lang="en-US"/>
          </a:p>
        </p:txBody>
      </p:sp>
      <p:sp>
        <p:nvSpPr>
          <p:cNvPr id="5" name="Footer Placeholder 4">
            <a:extLst>
              <a:ext uri="{FF2B5EF4-FFF2-40B4-BE49-F238E27FC236}">
                <a16:creationId xmlns:a16="http://schemas.microsoft.com/office/drawing/2014/main" id="{F08F064E-8A47-4DAF-BA41-44CCB085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99F07-0E53-4A5A-B0C3-895FA071A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C099-800F-4169-AAB4-6CA6D4D95615}" type="slidenum">
              <a:rPr lang="en-US" smtClean="0"/>
              <a:t>‹#›</a:t>
            </a:fld>
            <a:endParaRPr lang="en-US"/>
          </a:p>
        </p:txBody>
      </p:sp>
    </p:spTree>
    <p:extLst>
      <p:ext uri="{BB962C8B-B14F-4D97-AF65-F5344CB8AC3E}">
        <p14:creationId xmlns:p14="http://schemas.microsoft.com/office/powerpoint/2010/main" val="334357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Transposition_cipher"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www.dcode.fr/en" TargetMode="External"/><Relationship Id="rId7" Type="http://schemas.openxmlformats.org/officeDocument/2006/relationships/hyperlink" Target="https://blackarch.org/stego.html" TargetMode="External"/><Relationship Id="rId2" Type="http://schemas.openxmlformats.org/officeDocument/2006/relationships/hyperlink" Target="https://gchq.github.io/CyberChef/" TargetMode="External"/><Relationship Id="rId1" Type="http://schemas.openxmlformats.org/officeDocument/2006/relationships/slideLayout" Target="../slideLayouts/slideLayout2.xml"/><Relationship Id="rId6" Type="http://schemas.openxmlformats.org/officeDocument/2006/relationships/hyperlink" Target="https://infosecwriteups.com/some-common-steganography-tools-for-ctfs-92e3de93f141" TargetMode="External"/><Relationship Id="rId5" Type="http://schemas.openxmlformats.org/officeDocument/2006/relationships/hyperlink" Target="https://www.cryptool.org/en/cto/" TargetMode="External"/><Relationship Id="rId4" Type="http://schemas.openxmlformats.org/officeDocument/2006/relationships/hyperlink" Target="https://www.boxentriq.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math.ucdenver.edu/~wcherowi/clockar5.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6CA5-88C9-4B0C-97F4-96984E62545E}"/>
              </a:ext>
            </a:extLst>
          </p:cNvPr>
          <p:cNvSpPr>
            <a:spLocks noGrp="1"/>
          </p:cNvSpPr>
          <p:nvPr>
            <p:ph type="ctrTitle"/>
          </p:nvPr>
        </p:nvSpPr>
        <p:spPr>
          <a:xfrm>
            <a:off x="1524000" y="1122363"/>
            <a:ext cx="9144000" cy="1019588"/>
          </a:xfrm>
        </p:spPr>
        <p:txBody>
          <a:bodyPr/>
          <a:lstStyle/>
          <a:p>
            <a:r>
              <a:rPr lang="en-US" dirty="0"/>
              <a:t>Cryptology (2)</a:t>
            </a:r>
          </a:p>
        </p:txBody>
      </p:sp>
      <p:sp>
        <p:nvSpPr>
          <p:cNvPr id="3" name="Subtitle 2">
            <a:extLst>
              <a:ext uri="{FF2B5EF4-FFF2-40B4-BE49-F238E27FC236}">
                <a16:creationId xmlns:a16="http://schemas.microsoft.com/office/drawing/2014/main" id="{3E413B8C-7370-40F1-B4D6-B73D8CF41E6A}"/>
              </a:ext>
            </a:extLst>
          </p:cNvPr>
          <p:cNvSpPr>
            <a:spLocks noGrp="1"/>
          </p:cNvSpPr>
          <p:nvPr>
            <p:ph type="subTitle" idx="1"/>
          </p:nvPr>
        </p:nvSpPr>
        <p:spPr>
          <a:xfrm>
            <a:off x="1524000" y="2229633"/>
            <a:ext cx="9144000" cy="3028167"/>
          </a:xfrm>
        </p:spPr>
        <p:txBody>
          <a:bodyPr>
            <a:normAutofit/>
          </a:bodyPr>
          <a:lstStyle/>
          <a:p>
            <a:r>
              <a:rPr lang="en-US" sz="3200" b="1" u="sng" dirty="0"/>
              <a:t>Classic Ciphers </a:t>
            </a:r>
          </a:p>
          <a:p>
            <a:r>
              <a:rPr lang="en-US" dirty="0"/>
              <a:t>John York</a:t>
            </a:r>
          </a:p>
          <a:p>
            <a:r>
              <a:rPr lang="en-US" dirty="0"/>
              <a:t>Shenandoah Valley Governor’s School</a:t>
            </a:r>
          </a:p>
          <a:p>
            <a:r>
              <a:rPr lang="en-US" dirty="0"/>
              <a:t>Spring 2023</a:t>
            </a:r>
          </a:p>
          <a:p>
            <a:r>
              <a:rPr lang="en-US" dirty="0"/>
              <a:t>yorkj@svgs.k12.va.us</a:t>
            </a:r>
          </a:p>
          <a:p>
            <a:endParaRPr lang="en-US" dirty="0"/>
          </a:p>
          <a:p>
            <a:endParaRPr lang="en-US" dirty="0"/>
          </a:p>
        </p:txBody>
      </p:sp>
    </p:spTree>
    <p:extLst>
      <p:ext uri="{BB962C8B-B14F-4D97-AF65-F5344CB8AC3E}">
        <p14:creationId xmlns:p14="http://schemas.microsoft.com/office/powerpoint/2010/main" val="26141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0CB2-A045-FCD7-786F-C01DB265072F}"/>
              </a:ext>
            </a:extLst>
          </p:cNvPr>
          <p:cNvSpPr>
            <a:spLocks noGrp="1"/>
          </p:cNvSpPr>
          <p:nvPr>
            <p:ph type="title"/>
          </p:nvPr>
        </p:nvSpPr>
        <p:spPr/>
        <p:txBody>
          <a:bodyPr/>
          <a:lstStyle/>
          <a:p>
            <a:r>
              <a:rPr lang="en-US" dirty="0"/>
              <a:t>Transposition Ciphers</a:t>
            </a:r>
          </a:p>
        </p:txBody>
      </p:sp>
      <p:sp>
        <p:nvSpPr>
          <p:cNvPr id="3" name="Content Placeholder 2">
            <a:extLst>
              <a:ext uri="{FF2B5EF4-FFF2-40B4-BE49-F238E27FC236}">
                <a16:creationId xmlns:a16="http://schemas.microsoft.com/office/drawing/2014/main" id="{332F692D-2A1D-8BC8-D490-E76639483C4D}"/>
              </a:ext>
            </a:extLst>
          </p:cNvPr>
          <p:cNvSpPr>
            <a:spLocks noGrp="1"/>
          </p:cNvSpPr>
          <p:nvPr>
            <p:ph idx="1"/>
          </p:nvPr>
        </p:nvSpPr>
        <p:spPr>
          <a:xfrm>
            <a:off x="838200" y="1825625"/>
            <a:ext cx="10515600" cy="1442010"/>
          </a:xfrm>
        </p:spPr>
        <p:txBody>
          <a:bodyPr>
            <a:normAutofit lnSpcReduction="10000"/>
          </a:bodyPr>
          <a:lstStyle/>
          <a:p>
            <a:r>
              <a:rPr lang="en-US" dirty="0"/>
              <a:t>Scramble the order of the characters</a:t>
            </a:r>
          </a:p>
          <a:p>
            <a:r>
              <a:rPr lang="en-US" dirty="0"/>
              <a:t>Susceptible to brute force attacks</a:t>
            </a:r>
          </a:p>
          <a:p>
            <a:r>
              <a:rPr lang="en-US" dirty="0"/>
              <a:t>Simple examples from </a:t>
            </a:r>
            <a:r>
              <a:rPr lang="en-US" sz="2200" dirty="0">
                <a:hlinkClick r:id="rId2"/>
              </a:rPr>
              <a:t>https://en.wikipedia.org/wiki/Transposition_cipher</a:t>
            </a:r>
            <a:r>
              <a:rPr lang="en-US" sz="2200" dirty="0"/>
              <a:t> </a:t>
            </a:r>
            <a:endParaRPr lang="en-US" dirty="0"/>
          </a:p>
        </p:txBody>
      </p:sp>
      <p:sp>
        <p:nvSpPr>
          <p:cNvPr id="4" name="TextBox 3">
            <a:extLst>
              <a:ext uri="{FF2B5EF4-FFF2-40B4-BE49-F238E27FC236}">
                <a16:creationId xmlns:a16="http://schemas.microsoft.com/office/drawing/2014/main" id="{7D9AD40A-FABF-2438-50BC-4ED89B551A4A}"/>
              </a:ext>
            </a:extLst>
          </p:cNvPr>
          <p:cNvSpPr txBox="1"/>
          <p:nvPr/>
        </p:nvSpPr>
        <p:spPr>
          <a:xfrm>
            <a:off x="838200" y="3267635"/>
            <a:ext cx="5257800"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err="1"/>
              <a:t>Railfence</a:t>
            </a:r>
            <a:r>
              <a:rPr lang="en-US" sz="2000" b="1" u="sng" dirty="0"/>
              <a:t> cipher or Zigzag cipher</a:t>
            </a:r>
          </a:p>
          <a:p>
            <a:pPr marL="285750" indent="-285750">
              <a:buFont typeface="Arial" panose="020B0604020202020204" pitchFamily="34" charset="0"/>
              <a:buChar char="•"/>
            </a:pPr>
            <a:r>
              <a:rPr lang="en-US" sz="2000" dirty="0"/>
              <a:t>Each horizontal line is a rail</a:t>
            </a:r>
          </a:p>
          <a:p>
            <a:pPr marL="285750" indent="-285750">
              <a:buFont typeface="Arial" panose="020B0604020202020204" pitchFamily="34" charset="0"/>
              <a:buChar char="•"/>
            </a:pPr>
            <a:r>
              <a:rPr lang="en-US" sz="2000" dirty="0"/>
              <a:t>Plaintext is written across the lines</a:t>
            </a:r>
          </a:p>
          <a:p>
            <a:pPr marL="285750" indent="-285750">
              <a:buFont typeface="Arial" panose="020B0604020202020204" pitchFamily="34" charset="0"/>
              <a:buChar char="•"/>
            </a:pPr>
            <a:r>
              <a:rPr lang="en-US" sz="2000" dirty="0"/>
              <a:t>Cipher text is read line by line.</a:t>
            </a:r>
          </a:p>
          <a:p>
            <a:pPr marL="285750" indent="-285750">
              <a:buFont typeface="Arial" panose="020B0604020202020204" pitchFamily="34" charset="0"/>
              <a:buChar char="•"/>
            </a:pPr>
            <a:r>
              <a:rPr lang="en-US" sz="2000" dirty="0"/>
              <a:t>3 rail cipher shown below.</a:t>
            </a:r>
          </a:p>
          <a:p>
            <a:pPr marL="285750" indent="-285750">
              <a:buFont typeface="Arial" panose="020B0604020202020204" pitchFamily="34" charset="0"/>
              <a:buChar char="•"/>
            </a:pPr>
            <a:r>
              <a:rPr lang="en-US" sz="2000" dirty="0"/>
              <a:t>WEAREDISCOVEREDFLEEATONCE encrypts to</a:t>
            </a:r>
          </a:p>
          <a:p>
            <a:pPr marL="285750" indent="-285750">
              <a:buFont typeface="Arial" panose="020B0604020202020204" pitchFamily="34" charset="0"/>
              <a:buChar char="•"/>
            </a:pPr>
            <a:r>
              <a:rPr lang="en-US" sz="2000"/>
              <a:t>WECRLTEERDSOEEFEAOCAIVDEN</a:t>
            </a:r>
            <a:endParaRPr lang="en-US" sz="2000" dirty="0"/>
          </a:p>
        </p:txBody>
      </p:sp>
      <p:pic>
        <p:nvPicPr>
          <p:cNvPr id="7" name="Picture 6">
            <a:extLst>
              <a:ext uri="{FF2B5EF4-FFF2-40B4-BE49-F238E27FC236}">
                <a16:creationId xmlns:a16="http://schemas.microsoft.com/office/drawing/2014/main" id="{C57F33BA-514E-FBD6-2EF7-46BD2FB622B4}"/>
              </a:ext>
            </a:extLst>
          </p:cNvPr>
          <p:cNvPicPr>
            <a:picLocks noChangeAspect="1"/>
          </p:cNvPicPr>
          <p:nvPr/>
        </p:nvPicPr>
        <p:blipFill>
          <a:blip r:embed="rId3"/>
          <a:stretch>
            <a:fillRect/>
          </a:stretch>
        </p:blipFill>
        <p:spPr>
          <a:xfrm>
            <a:off x="838200" y="5508723"/>
            <a:ext cx="5257800" cy="984152"/>
          </a:xfrm>
          <a:prstGeom prst="rect">
            <a:avLst/>
          </a:prstGeom>
        </p:spPr>
      </p:pic>
      <p:sp>
        <p:nvSpPr>
          <p:cNvPr id="10" name="TextBox 9">
            <a:extLst>
              <a:ext uri="{FF2B5EF4-FFF2-40B4-BE49-F238E27FC236}">
                <a16:creationId xmlns:a16="http://schemas.microsoft.com/office/drawing/2014/main" id="{25979BF1-0BFE-2E21-078B-E7556F869D15}"/>
              </a:ext>
            </a:extLst>
          </p:cNvPr>
          <p:cNvSpPr txBox="1"/>
          <p:nvPr/>
        </p:nvSpPr>
        <p:spPr>
          <a:xfrm>
            <a:off x="6333565" y="3267635"/>
            <a:ext cx="52578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Columnar Cipher</a:t>
            </a:r>
          </a:p>
          <a:p>
            <a:pPr marL="285750" indent="-285750">
              <a:buFont typeface="Arial" panose="020B0604020202020204" pitchFamily="34" charset="0"/>
              <a:buChar char="•"/>
            </a:pPr>
            <a:r>
              <a:rPr lang="en-US" sz="2000" dirty="0"/>
              <a:t>Plaintext is written across rows</a:t>
            </a:r>
          </a:p>
          <a:p>
            <a:pPr marL="285750" indent="-285750">
              <a:buFont typeface="Arial" panose="020B0604020202020204" pitchFamily="34" charset="0"/>
              <a:buChar char="•"/>
            </a:pPr>
            <a:r>
              <a:rPr lang="en-US" sz="2000" dirty="0"/>
              <a:t>Ciphertext is read by column</a:t>
            </a:r>
          </a:p>
          <a:p>
            <a:pPr marL="285750" indent="-285750">
              <a:buFont typeface="Arial" panose="020B0604020202020204" pitchFamily="34" charset="0"/>
              <a:buChar char="•"/>
            </a:pPr>
            <a:r>
              <a:rPr lang="en-US" sz="2000" dirty="0"/>
              <a:t>Column order may be modified, and becomes the key</a:t>
            </a:r>
          </a:p>
          <a:p>
            <a:pPr marL="285750" indent="-285750">
              <a:buFont typeface="Arial" panose="020B0604020202020204" pitchFamily="34" charset="0"/>
              <a:buChar char="•"/>
            </a:pPr>
            <a:r>
              <a:rPr lang="en-US" sz="2000" dirty="0"/>
              <a:t>Ciphertext:</a:t>
            </a:r>
            <a:br>
              <a:rPr lang="en-US" sz="2000" dirty="0"/>
            </a:br>
            <a:r>
              <a:rPr lang="en-US" sz="2000" dirty="0"/>
              <a:t>EVLNA CDTES EAROF ODEEC WIREE</a:t>
            </a:r>
          </a:p>
        </p:txBody>
      </p:sp>
      <p:pic>
        <p:nvPicPr>
          <p:cNvPr id="12" name="Picture 11">
            <a:extLst>
              <a:ext uri="{FF2B5EF4-FFF2-40B4-BE49-F238E27FC236}">
                <a16:creationId xmlns:a16="http://schemas.microsoft.com/office/drawing/2014/main" id="{08A5DC2E-0B59-D24D-E1BB-A9706FAF5A98}"/>
              </a:ext>
            </a:extLst>
          </p:cNvPr>
          <p:cNvPicPr>
            <a:picLocks noChangeAspect="1"/>
          </p:cNvPicPr>
          <p:nvPr/>
        </p:nvPicPr>
        <p:blipFill>
          <a:blip r:embed="rId4"/>
          <a:stretch>
            <a:fillRect/>
          </a:stretch>
        </p:blipFill>
        <p:spPr>
          <a:xfrm>
            <a:off x="10379496" y="4709645"/>
            <a:ext cx="1300971" cy="1615942"/>
          </a:xfrm>
          <a:prstGeom prst="rect">
            <a:avLst/>
          </a:prstGeom>
        </p:spPr>
      </p:pic>
    </p:spTree>
    <p:extLst>
      <p:ext uri="{BB962C8B-B14F-4D97-AF65-F5344CB8AC3E}">
        <p14:creationId xmlns:p14="http://schemas.microsoft.com/office/powerpoint/2010/main" val="30029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0DA7-57D0-5414-88AF-D8F3216A4134}"/>
              </a:ext>
            </a:extLst>
          </p:cNvPr>
          <p:cNvSpPr>
            <a:spLocks noGrp="1"/>
          </p:cNvSpPr>
          <p:nvPr>
            <p:ph type="title"/>
          </p:nvPr>
        </p:nvSpPr>
        <p:spPr/>
        <p:txBody>
          <a:bodyPr/>
          <a:lstStyle/>
          <a:p>
            <a:r>
              <a:rPr lang="en-US" dirty="0"/>
              <a:t>Some links for decoding classic ciphers</a:t>
            </a:r>
            <a:br>
              <a:rPr lang="en-US" dirty="0"/>
            </a:br>
            <a:r>
              <a:rPr lang="en-US" dirty="0"/>
              <a:t>(Handy for CTFs)</a:t>
            </a:r>
          </a:p>
        </p:txBody>
      </p:sp>
      <p:sp>
        <p:nvSpPr>
          <p:cNvPr id="3" name="Content Placeholder 2">
            <a:extLst>
              <a:ext uri="{FF2B5EF4-FFF2-40B4-BE49-F238E27FC236}">
                <a16:creationId xmlns:a16="http://schemas.microsoft.com/office/drawing/2014/main" id="{B59DE717-2519-32CD-D720-017CCEB42186}"/>
              </a:ext>
            </a:extLst>
          </p:cNvPr>
          <p:cNvSpPr>
            <a:spLocks noGrp="1"/>
          </p:cNvSpPr>
          <p:nvPr>
            <p:ph idx="1"/>
          </p:nvPr>
        </p:nvSpPr>
        <p:spPr/>
        <p:txBody>
          <a:bodyPr/>
          <a:lstStyle/>
          <a:p>
            <a:r>
              <a:rPr lang="en-US" dirty="0"/>
              <a:t>CyberChef </a:t>
            </a:r>
            <a:r>
              <a:rPr lang="en-US" dirty="0">
                <a:hlinkClick r:id="rId2"/>
              </a:rPr>
              <a:t>https://gchq.github.io/CyberChef/</a:t>
            </a:r>
            <a:endParaRPr lang="en-US" dirty="0"/>
          </a:p>
          <a:p>
            <a:r>
              <a:rPr lang="en-US" dirty="0"/>
              <a:t>dCode.fr </a:t>
            </a:r>
            <a:r>
              <a:rPr lang="en-US" dirty="0">
                <a:hlinkClick r:id="rId3"/>
              </a:rPr>
              <a:t>https://www.dcode.fr/en</a:t>
            </a:r>
            <a:endParaRPr lang="en-US" dirty="0"/>
          </a:p>
          <a:p>
            <a:r>
              <a:rPr lang="en-US" dirty="0" err="1"/>
              <a:t>Boxentriq</a:t>
            </a:r>
            <a:r>
              <a:rPr lang="en-US" dirty="0"/>
              <a:t>	</a:t>
            </a:r>
            <a:r>
              <a:rPr lang="en-US" dirty="0">
                <a:hlinkClick r:id="rId4"/>
              </a:rPr>
              <a:t>https://www.boxentriq.com/</a:t>
            </a:r>
            <a:endParaRPr lang="en-US" dirty="0"/>
          </a:p>
          <a:p>
            <a:r>
              <a:rPr lang="en-US" dirty="0" err="1"/>
              <a:t>CrypTool</a:t>
            </a:r>
            <a:r>
              <a:rPr lang="en-US" dirty="0"/>
              <a:t> </a:t>
            </a:r>
            <a:r>
              <a:rPr lang="en-US" dirty="0">
                <a:hlinkClick r:id="rId5"/>
              </a:rPr>
              <a:t>https://www.cryptool.org/en/cto/</a:t>
            </a:r>
            <a:endParaRPr lang="en-US" dirty="0"/>
          </a:p>
          <a:p>
            <a:r>
              <a:rPr lang="en-US" dirty="0"/>
              <a:t>Steganography </a:t>
            </a:r>
            <a:r>
              <a:rPr lang="en-US" dirty="0">
                <a:hlinkClick r:id="rId6"/>
              </a:rPr>
              <a:t>https://infosecwriteups.com/some-common-steganography-tools-for-ctfs-92e3de93f141</a:t>
            </a:r>
            <a:endParaRPr lang="en-US" dirty="0"/>
          </a:p>
          <a:p>
            <a:r>
              <a:rPr lang="en-US"/>
              <a:t>Steganography </a:t>
            </a:r>
            <a:r>
              <a:rPr lang="en-US" dirty="0">
                <a:hlinkClick r:id="rId7"/>
              </a:rPr>
              <a:t>https://blackarch.org/stego.html</a:t>
            </a:r>
            <a:r>
              <a:rPr lang="en-US" dirty="0"/>
              <a:t> </a:t>
            </a:r>
          </a:p>
          <a:p>
            <a:endParaRPr lang="en-US" dirty="0"/>
          </a:p>
        </p:txBody>
      </p:sp>
    </p:spTree>
    <p:extLst>
      <p:ext uri="{BB962C8B-B14F-4D97-AF65-F5344CB8AC3E}">
        <p14:creationId xmlns:p14="http://schemas.microsoft.com/office/powerpoint/2010/main" val="286970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5B7-EBD1-49B9-8D12-3B29ABDDDF21}"/>
              </a:ext>
            </a:extLst>
          </p:cNvPr>
          <p:cNvSpPr>
            <a:spLocks noGrp="1"/>
          </p:cNvSpPr>
          <p:nvPr>
            <p:ph type="title"/>
          </p:nvPr>
        </p:nvSpPr>
        <p:spPr/>
        <p:txBody>
          <a:bodyPr/>
          <a:lstStyle/>
          <a:p>
            <a:r>
              <a:rPr lang="en-US" dirty="0"/>
              <a:t>Classic Ciphers</a:t>
            </a:r>
          </a:p>
        </p:txBody>
      </p:sp>
      <p:sp>
        <p:nvSpPr>
          <p:cNvPr id="3" name="Content Placeholder 2">
            <a:extLst>
              <a:ext uri="{FF2B5EF4-FFF2-40B4-BE49-F238E27FC236}">
                <a16:creationId xmlns:a16="http://schemas.microsoft.com/office/drawing/2014/main" id="{E5FC6E2D-E619-43AC-A192-B1D66C58F7D1}"/>
              </a:ext>
            </a:extLst>
          </p:cNvPr>
          <p:cNvSpPr>
            <a:spLocks noGrp="1"/>
          </p:cNvSpPr>
          <p:nvPr>
            <p:ph idx="1"/>
          </p:nvPr>
        </p:nvSpPr>
        <p:spPr/>
        <p:txBody>
          <a:bodyPr>
            <a:normAutofit lnSpcReduction="10000"/>
          </a:bodyPr>
          <a:lstStyle/>
          <a:p>
            <a:r>
              <a:rPr lang="en-US" dirty="0"/>
              <a:t>Not in common use, except as Capture The Flag (CTF) problems</a:t>
            </a:r>
          </a:p>
          <a:p>
            <a:pPr lvl="1"/>
            <a:r>
              <a:rPr lang="en-US" dirty="0"/>
              <a:t>Good for teaching modular arithmetic</a:t>
            </a:r>
          </a:p>
          <a:p>
            <a:r>
              <a:rPr lang="en-US" dirty="0"/>
              <a:t>Substitution (or Replacement) Cipher</a:t>
            </a:r>
          </a:p>
          <a:p>
            <a:pPr lvl="1"/>
            <a:r>
              <a:rPr lang="en-US" dirty="0"/>
              <a:t>Each letter of the alphabet is replaced by another</a:t>
            </a:r>
          </a:p>
          <a:p>
            <a:pPr lvl="1"/>
            <a:r>
              <a:rPr lang="en-US" dirty="0"/>
              <a:t>A -&gt; M, B -&gt; Q, etc.</a:t>
            </a:r>
          </a:p>
          <a:p>
            <a:pPr lvl="1"/>
            <a:r>
              <a:rPr lang="en-US" dirty="0"/>
              <a:t>Caesar cipher, or shift cipher, is a simple example</a:t>
            </a:r>
          </a:p>
          <a:p>
            <a:pPr lvl="1"/>
            <a:r>
              <a:rPr lang="en-US" dirty="0"/>
              <a:t>Susceptible to frequency analysis</a:t>
            </a:r>
          </a:p>
          <a:p>
            <a:pPr lvl="2"/>
            <a:r>
              <a:rPr lang="en-US" dirty="0"/>
              <a:t>Most common letters in English are E, then T, then I, …</a:t>
            </a:r>
          </a:p>
          <a:p>
            <a:r>
              <a:rPr lang="en-US" dirty="0"/>
              <a:t>Transposition (or Permutation) Cipher</a:t>
            </a:r>
          </a:p>
          <a:p>
            <a:pPr lvl="1"/>
            <a:r>
              <a:rPr lang="en-US" dirty="0"/>
              <a:t>Jumble the order of the plaintext letters</a:t>
            </a:r>
          </a:p>
          <a:p>
            <a:pPr lvl="1"/>
            <a:r>
              <a:rPr lang="en-US" dirty="0"/>
              <a:t>Susceptible to brute force attacks</a:t>
            </a:r>
          </a:p>
          <a:p>
            <a:endParaRPr lang="en-US" dirty="0"/>
          </a:p>
        </p:txBody>
      </p:sp>
    </p:spTree>
    <p:extLst>
      <p:ext uri="{BB962C8B-B14F-4D97-AF65-F5344CB8AC3E}">
        <p14:creationId xmlns:p14="http://schemas.microsoft.com/office/powerpoint/2010/main" val="19679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453B-A7B5-47A4-1733-D71C2BC41F18}"/>
              </a:ext>
            </a:extLst>
          </p:cNvPr>
          <p:cNvSpPr>
            <a:spLocks noGrp="1"/>
          </p:cNvSpPr>
          <p:nvPr>
            <p:ph type="title"/>
          </p:nvPr>
        </p:nvSpPr>
        <p:spPr/>
        <p:txBody>
          <a:bodyPr>
            <a:normAutofit/>
          </a:bodyPr>
          <a:lstStyle/>
          <a:p>
            <a:r>
              <a:rPr lang="en-US" sz="4000" dirty="0"/>
              <a:t>‘Secret Decoder Ring’ is just a Shift (Caesar) cipher</a:t>
            </a:r>
          </a:p>
        </p:txBody>
      </p:sp>
      <p:sp>
        <p:nvSpPr>
          <p:cNvPr id="9" name="Content Placeholder 8">
            <a:extLst>
              <a:ext uri="{FF2B5EF4-FFF2-40B4-BE49-F238E27FC236}">
                <a16:creationId xmlns:a16="http://schemas.microsoft.com/office/drawing/2014/main" id="{AB90065D-F422-5DBD-3300-E808BDC849F7}"/>
              </a:ext>
            </a:extLst>
          </p:cNvPr>
          <p:cNvSpPr>
            <a:spLocks noGrp="1"/>
          </p:cNvSpPr>
          <p:nvPr>
            <p:ph idx="1"/>
          </p:nvPr>
        </p:nvSpPr>
        <p:spPr>
          <a:xfrm>
            <a:off x="623835" y="6127038"/>
            <a:ext cx="9052009" cy="572342"/>
          </a:xfrm>
        </p:spPr>
        <p:txBody>
          <a:bodyPr>
            <a:normAutofit/>
          </a:bodyPr>
          <a:lstStyle/>
          <a:p>
            <a:pPr marL="0" indent="0">
              <a:buNone/>
            </a:pPr>
            <a:r>
              <a:rPr lang="en-US" sz="2000" dirty="0"/>
              <a:t>Image from </a:t>
            </a:r>
            <a:r>
              <a:rPr lang="en-US" sz="2000" dirty="0">
                <a:hlinkClick r:id="rId2"/>
              </a:rPr>
              <a:t>http://www-math.ucdenver.edu/~wcherowi/clockar5.html</a:t>
            </a:r>
            <a:r>
              <a:rPr lang="en-US" sz="2000" dirty="0"/>
              <a:t> </a:t>
            </a:r>
          </a:p>
        </p:txBody>
      </p:sp>
      <p:pic>
        <p:nvPicPr>
          <p:cNvPr id="11" name="Picture 10">
            <a:extLst>
              <a:ext uri="{FF2B5EF4-FFF2-40B4-BE49-F238E27FC236}">
                <a16:creationId xmlns:a16="http://schemas.microsoft.com/office/drawing/2014/main" id="{524E23FF-C6D4-F120-1446-A2813921D1F3}"/>
              </a:ext>
            </a:extLst>
          </p:cNvPr>
          <p:cNvPicPr>
            <a:picLocks noChangeAspect="1"/>
          </p:cNvPicPr>
          <p:nvPr/>
        </p:nvPicPr>
        <p:blipFill>
          <a:blip r:embed="rId3"/>
          <a:stretch>
            <a:fillRect/>
          </a:stretch>
        </p:blipFill>
        <p:spPr>
          <a:xfrm>
            <a:off x="3071074" y="1356949"/>
            <a:ext cx="5767754" cy="4770089"/>
          </a:xfrm>
          <a:prstGeom prst="rect">
            <a:avLst/>
          </a:prstGeom>
        </p:spPr>
      </p:pic>
    </p:spTree>
    <p:extLst>
      <p:ext uri="{BB962C8B-B14F-4D97-AF65-F5344CB8AC3E}">
        <p14:creationId xmlns:p14="http://schemas.microsoft.com/office/powerpoint/2010/main" val="205727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B37-D78B-4B6F-89DD-7ABA29A114E3}"/>
              </a:ext>
            </a:extLst>
          </p:cNvPr>
          <p:cNvSpPr>
            <a:spLocks noGrp="1"/>
          </p:cNvSpPr>
          <p:nvPr>
            <p:ph type="title"/>
          </p:nvPr>
        </p:nvSpPr>
        <p:spPr/>
        <p:txBody>
          <a:bodyPr/>
          <a:lstStyle/>
          <a:p>
            <a:r>
              <a:rPr lang="en-US" dirty="0"/>
              <a:t>Caesar (or Shift) Cipher</a:t>
            </a:r>
          </a:p>
        </p:txBody>
      </p:sp>
      <p:sp>
        <p:nvSpPr>
          <p:cNvPr id="3" name="Content Placeholder 2">
            <a:extLst>
              <a:ext uri="{FF2B5EF4-FFF2-40B4-BE49-F238E27FC236}">
                <a16:creationId xmlns:a16="http://schemas.microsoft.com/office/drawing/2014/main" id="{01CD42D2-8DD8-44A0-BEA6-4FEFDCD35CED}"/>
              </a:ext>
            </a:extLst>
          </p:cNvPr>
          <p:cNvSpPr>
            <a:spLocks noGrp="1"/>
          </p:cNvSpPr>
          <p:nvPr>
            <p:ph idx="1"/>
          </p:nvPr>
        </p:nvSpPr>
        <p:spPr>
          <a:xfrm>
            <a:off x="838200" y="1825625"/>
            <a:ext cx="10515600" cy="532564"/>
          </a:xfrm>
        </p:spPr>
        <p:txBody>
          <a:bodyPr/>
          <a:lstStyle/>
          <a:p>
            <a:r>
              <a:rPr lang="en-US" dirty="0"/>
              <a:t>Symbols shifted by a fixed number (three in the example below)</a:t>
            </a:r>
          </a:p>
          <a:p>
            <a:pPr lvl="1"/>
            <a:endParaRPr lang="en-US" dirty="0"/>
          </a:p>
        </p:txBody>
      </p:sp>
      <p:sp>
        <p:nvSpPr>
          <p:cNvPr id="6" name="Content Placeholder 2">
            <a:extLst>
              <a:ext uri="{FF2B5EF4-FFF2-40B4-BE49-F238E27FC236}">
                <a16:creationId xmlns:a16="http://schemas.microsoft.com/office/drawing/2014/main" id="{AA1C8A02-CEFC-4585-9F70-3E26C27E80DC}"/>
              </a:ext>
            </a:extLst>
          </p:cNvPr>
          <p:cNvSpPr txBox="1">
            <a:spLocks/>
          </p:cNvSpPr>
          <p:nvPr/>
        </p:nvSpPr>
        <p:spPr>
          <a:xfrm>
            <a:off x="838199" y="3924883"/>
            <a:ext cx="10515600" cy="2050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Caesar in Python</a:t>
            </a:r>
          </a:p>
          <a:p>
            <a:pPr marL="0" indent="0">
              <a:buNone/>
            </a:pPr>
            <a:r>
              <a:rPr lang="en-US" sz="1600" dirty="0"/>
              <a:t>(From Cracking Codes with Python</a:t>
            </a:r>
            <a:br>
              <a:rPr lang="en-US" sz="1600" dirty="0"/>
            </a:br>
            <a:r>
              <a:rPr lang="en-US" sz="1600" dirty="0"/>
              <a:t>by Sweigart)</a:t>
            </a:r>
          </a:p>
          <a:p>
            <a:pPr lvl="1"/>
            <a:endParaRPr lang="en-US" dirty="0"/>
          </a:p>
        </p:txBody>
      </p:sp>
      <p:pic>
        <p:nvPicPr>
          <p:cNvPr id="8" name="Picture 7">
            <a:extLst>
              <a:ext uri="{FF2B5EF4-FFF2-40B4-BE49-F238E27FC236}">
                <a16:creationId xmlns:a16="http://schemas.microsoft.com/office/drawing/2014/main" id="{ACE255DD-6609-44DA-92DC-0B4B18DE9720}"/>
              </a:ext>
            </a:extLst>
          </p:cNvPr>
          <p:cNvPicPr>
            <a:picLocks noChangeAspect="1"/>
          </p:cNvPicPr>
          <p:nvPr/>
        </p:nvPicPr>
        <p:blipFill>
          <a:blip r:embed="rId3"/>
          <a:stretch>
            <a:fillRect/>
          </a:stretch>
        </p:blipFill>
        <p:spPr>
          <a:xfrm>
            <a:off x="3990472" y="4033169"/>
            <a:ext cx="7036961" cy="2567991"/>
          </a:xfrm>
          <a:prstGeom prst="rect">
            <a:avLst/>
          </a:prstGeom>
        </p:spPr>
      </p:pic>
      <p:pic>
        <p:nvPicPr>
          <p:cNvPr id="9" name="Picture 8">
            <a:extLst>
              <a:ext uri="{FF2B5EF4-FFF2-40B4-BE49-F238E27FC236}">
                <a16:creationId xmlns:a16="http://schemas.microsoft.com/office/drawing/2014/main" id="{792B5F76-301A-46D0-ACAC-5578E7865D26}"/>
              </a:ext>
            </a:extLst>
          </p:cNvPr>
          <p:cNvPicPr>
            <a:picLocks noChangeAspect="1"/>
          </p:cNvPicPr>
          <p:nvPr/>
        </p:nvPicPr>
        <p:blipFill>
          <a:blip r:embed="rId4"/>
          <a:stretch>
            <a:fillRect/>
          </a:stretch>
        </p:blipFill>
        <p:spPr>
          <a:xfrm>
            <a:off x="418011" y="2350669"/>
            <a:ext cx="10724606" cy="1113485"/>
          </a:xfrm>
          <a:prstGeom prst="rect">
            <a:avLst/>
          </a:prstGeom>
        </p:spPr>
      </p:pic>
    </p:spTree>
    <p:extLst>
      <p:ext uri="{BB962C8B-B14F-4D97-AF65-F5344CB8AC3E}">
        <p14:creationId xmlns:p14="http://schemas.microsoft.com/office/powerpoint/2010/main" val="248179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A11-4127-45DD-BC80-9F3860E6FA77}"/>
              </a:ext>
            </a:extLst>
          </p:cNvPr>
          <p:cNvSpPr>
            <a:spLocks noGrp="1"/>
          </p:cNvSpPr>
          <p:nvPr>
            <p:ph type="title"/>
          </p:nvPr>
        </p:nvSpPr>
        <p:spPr/>
        <p:txBody>
          <a:bodyPr/>
          <a:lstStyle/>
          <a:p>
            <a:r>
              <a:rPr lang="en-US" dirty="0"/>
              <a:t>Decrypt Caesar Cipher</a:t>
            </a:r>
          </a:p>
        </p:txBody>
      </p:sp>
      <p:sp>
        <p:nvSpPr>
          <p:cNvPr id="3" name="Content Placeholder 2">
            <a:extLst>
              <a:ext uri="{FF2B5EF4-FFF2-40B4-BE49-F238E27FC236}">
                <a16:creationId xmlns:a16="http://schemas.microsoft.com/office/drawing/2014/main" id="{801ACC2D-F4CD-47AD-8E7B-E00F54A54CDF}"/>
              </a:ext>
            </a:extLst>
          </p:cNvPr>
          <p:cNvSpPr>
            <a:spLocks noGrp="1"/>
          </p:cNvSpPr>
          <p:nvPr>
            <p:ph idx="1"/>
          </p:nvPr>
        </p:nvSpPr>
        <p:spPr/>
        <p:txBody>
          <a:bodyPr/>
          <a:lstStyle/>
          <a:p>
            <a:r>
              <a:rPr lang="en-US" dirty="0"/>
              <a:t>Encrypt:  </a:t>
            </a:r>
            <a:r>
              <a:rPr lang="en-US" dirty="0" err="1"/>
              <a:t>cipherIndex</a:t>
            </a:r>
            <a:r>
              <a:rPr lang="en-US" dirty="0"/>
              <a:t> = (index + shift) mod length</a:t>
            </a:r>
          </a:p>
          <a:p>
            <a:r>
              <a:rPr lang="en-US" dirty="0"/>
              <a:t>Decrypt:  </a:t>
            </a:r>
            <a:r>
              <a:rPr lang="en-US" dirty="0">
                <a:highlight>
                  <a:srgbClr val="FFFF00"/>
                </a:highlight>
              </a:rPr>
              <a:t>index = (</a:t>
            </a:r>
            <a:r>
              <a:rPr lang="en-US" dirty="0" err="1">
                <a:highlight>
                  <a:srgbClr val="FFFF00"/>
                </a:highlight>
              </a:rPr>
              <a:t>cipherIndex</a:t>
            </a:r>
            <a:r>
              <a:rPr lang="en-US" dirty="0">
                <a:highlight>
                  <a:srgbClr val="FFFF00"/>
                </a:highlight>
              </a:rPr>
              <a:t> – shift) mod length</a:t>
            </a:r>
          </a:p>
          <a:p>
            <a:r>
              <a:rPr lang="en-US" dirty="0"/>
              <a:t>In our example shift = 3 and length = 26</a:t>
            </a:r>
          </a:p>
          <a:p>
            <a:pPr lvl="1"/>
            <a:r>
              <a:rPr lang="en-US" dirty="0"/>
              <a:t>Encrypt:  </a:t>
            </a:r>
            <a:r>
              <a:rPr lang="en-US" dirty="0" err="1"/>
              <a:t>cipherIndex</a:t>
            </a:r>
            <a:r>
              <a:rPr lang="en-US" dirty="0"/>
              <a:t> = (index + 3) mod26</a:t>
            </a:r>
          </a:p>
          <a:p>
            <a:pPr lvl="1"/>
            <a:r>
              <a:rPr lang="en-US" dirty="0"/>
              <a:t>Decrypt: index = (</a:t>
            </a:r>
            <a:r>
              <a:rPr lang="en-US" dirty="0" err="1"/>
              <a:t>cipherIndex</a:t>
            </a:r>
            <a:r>
              <a:rPr lang="en-US" dirty="0"/>
              <a:t> – 3) mod26</a:t>
            </a:r>
          </a:p>
          <a:p>
            <a:r>
              <a:rPr lang="en-US" dirty="0"/>
              <a:t>Decrypt code same as encrypt, just change shift</a:t>
            </a:r>
          </a:p>
          <a:p>
            <a:r>
              <a:rPr lang="en-US" dirty="0"/>
              <a:t>If shift is 13, encrypt and decrypt are the same</a:t>
            </a:r>
          </a:p>
          <a:p>
            <a:r>
              <a:rPr lang="en-US" dirty="0"/>
              <a:t>Multiple encryptions add no security</a:t>
            </a:r>
          </a:p>
          <a:p>
            <a:pPr lvl="1"/>
            <a:r>
              <a:rPr lang="en-US" dirty="0"/>
              <a:t>Caesar shift 3 followed by Caesar shift 4 is just Caesar shift 7</a:t>
            </a:r>
          </a:p>
        </p:txBody>
      </p:sp>
    </p:spTree>
    <p:extLst>
      <p:ext uri="{BB962C8B-B14F-4D97-AF65-F5344CB8AC3E}">
        <p14:creationId xmlns:p14="http://schemas.microsoft.com/office/powerpoint/2010/main" val="247033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408-46A0-44CD-95F5-FBD60E4E7592}"/>
              </a:ext>
            </a:extLst>
          </p:cNvPr>
          <p:cNvSpPr>
            <a:spLocks noGrp="1"/>
          </p:cNvSpPr>
          <p:nvPr>
            <p:ph type="title"/>
          </p:nvPr>
        </p:nvSpPr>
        <p:spPr/>
        <p:txBody>
          <a:bodyPr/>
          <a:lstStyle/>
          <a:p>
            <a:r>
              <a:rPr lang="en-US" dirty="0"/>
              <a:t>Affine Cipher, a more general case</a:t>
            </a:r>
          </a:p>
        </p:txBody>
      </p:sp>
      <p:sp>
        <p:nvSpPr>
          <p:cNvPr id="3" name="Content Placeholder 2">
            <a:extLst>
              <a:ext uri="{FF2B5EF4-FFF2-40B4-BE49-F238E27FC236}">
                <a16:creationId xmlns:a16="http://schemas.microsoft.com/office/drawing/2014/main" id="{0FB30855-7526-4B02-9575-19F6FC6F675B}"/>
              </a:ext>
            </a:extLst>
          </p:cNvPr>
          <p:cNvSpPr>
            <a:spLocks noGrp="1"/>
          </p:cNvSpPr>
          <p:nvPr>
            <p:ph idx="1"/>
          </p:nvPr>
        </p:nvSpPr>
        <p:spPr/>
        <p:txBody>
          <a:bodyPr>
            <a:normAutofit lnSpcReduction="10000"/>
          </a:bodyPr>
          <a:lstStyle/>
          <a:p>
            <a:r>
              <a:rPr lang="en-US" dirty="0"/>
              <a:t>Instead of simple shift (add to index), Affine cipher also multiplies</a:t>
            </a:r>
          </a:p>
          <a:p>
            <a:pPr lvl="1"/>
            <a:r>
              <a:rPr lang="en-US" dirty="0" err="1">
                <a:highlight>
                  <a:srgbClr val="FFFF00"/>
                </a:highlight>
              </a:rPr>
              <a:t>cipherIndex</a:t>
            </a:r>
            <a:r>
              <a:rPr lang="en-US" dirty="0">
                <a:highlight>
                  <a:srgbClr val="FFFF00"/>
                </a:highlight>
              </a:rPr>
              <a:t> = A * index + B</a:t>
            </a:r>
          </a:p>
          <a:p>
            <a:r>
              <a:rPr lang="en-US" dirty="0"/>
              <a:t>Jumbles symbols rather than shifting</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Symbols[3 * index]	</a:t>
            </a:r>
            <a:r>
              <a:rPr lang="en-US" dirty="0">
                <a:latin typeface="Courier New" panose="02070309020205020404" pitchFamily="49" charset="0"/>
                <a:cs typeface="Courier New" panose="02070309020205020404" pitchFamily="49" charset="0"/>
              </a:rPr>
              <a:t>ADGJMPSVYBEHKNQTWZCFILORUX</a:t>
            </a:r>
          </a:p>
          <a:p>
            <a:pPr lvl="1"/>
            <a:r>
              <a:rPr lang="en-US" dirty="0"/>
              <a:t>length = </a:t>
            </a:r>
            <a:r>
              <a:rPr lang="en-US" dirty="0" err="1"/>
              <a:t>len</a:t>
            </a:r>
            <a:r>
              <a:rPr lang="en-US" dirty="0"/>
              <a:t>(SYMBOLS) = 26	 shift B = 0 in this case</a:t>
            </a:r>
          </a:p>
          <a:p>
            <a:r>
              <a:rPr lang="en-US" dirty="0"/>
              <a:t>Problem:  A and length cannot have a common factor (A and length must be relatively prime)</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highlight>
                  <a:srgbClr val="FFFF00"/>
                </a:highlight>
              </a:rPr>
              <a:t>This is one reason why prime numbers are common in encryption</a:t>
            </a:r>
          </a:p>
        </p:txBody>
      </p:sp>
    </p:spTree>
    <p:extLst>
      <p:ext uri="{BB962C8B-B14F-4D97-AF65-F5344CB8AC3E}">
        <p14:creationId xmlns:p14="http://schemas.microsoft.com/office/powerpoint/2010/main" val="35598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EB2-0E93-4CD8-89CE-E9858B3A60D9}"/>
              </a:ext>
            </a:extLst>
          </p:cNvPr>
          <p:cNvSpPr>
            <a:spLocks noGrp="1"/>
          </p:cNvSpPr>
          <p:nvPr>
            <p:ph type="title"/>
          </p:nvPr>
        </p:nvSpPr>
        <p:spPr/>
        <p:txBody>
          <a:bodyPr/>
          <a:lstStyle/>
          <a:p>
            <a:r>
              <a:rPr lang="en-US" dirty="0"/>
              <a:t>Affine Decryption and the Modular Inverse</a:t>
            </a:r>
          </a:p>
        </p:txBody>
      </p:sp>
      <p:sp>
        <p:nvSpPr>
          <p:cNvPr id="3" name="Content Placeholder 2">
            <a:extLst>
              <a:ext uri="{FF2B5EF4-FFF2-40B4-BE49-F238E27FC236}">
                <a16:creationId xmlns:a16="http://schemas.microsoft.com/office/drawing/2014/main" id="{41AA5DDE-0692-4840-A920-F0B39D4E041A}"/>
              </a:ext>
            </a:extLst>
          </p:cNvPr>
          <p:cNvSpPr>
            <a:spLocks noGrp="1"/>
          </p:cNvSpPr>
          <p:nvPr>
            <p:ph idx="1"/>
          </p:nvPr>
        </p:nvSpPr>
        <p:spPr/>
        <p:txBody>
          <a:bodyPr/>
          <a:lstStyle/>
          <a:p>
            <a:r>
              <a:rPr lang="en-US" dirty="0"/>
              <a:t>Affine Encrypt:  </a:t>
            </a:r>
            <a:r>
              <a:rPr lang="en-US" dirty="0" err="1"/>
              <a:t>cipherIndex</a:t>
            </a:r>
            <a:r>
              <a:rPr lang="en-US" dirty="0"/>
              <a:t> = (A * index + B) mod length</a:t>
            </a:r>
          </a:p>
          <a:p>
            <a:r>
              <a:rPr lang="en-US" dirty="0"/>
              <a:t>Affine Decrypt:  index = (</a:t>
            </a:r>
            <a:r>
              <a:rPr lang="en-US" dirty="0" err="1"/>
              <a:t>cipherIndex</a:t>
            </a:r>
            <a:r>
              <a:rPr lang="en-US" dirty="0"/>
              <a:t> – B) / A </a:t>
            </a:r>
            <a:r>
              <a:rPr lang="en-US" dirty="0">
                <a:highlight>
                  <a:srgbClr val="FFFF00"/>
                </a:highlight>
              </a:rPr>
              <a:t>????</a:t>
            </a:r>
          </a:p>
          <a:p>
            <a:pPr lvl="1"/>
            <a:r>
              <a:rPr lang="en-US" dirty="0"/>
              <a:t>Division does not work in modular arithmetic</a:t>
            </a:r>
          </a:p>
          <a:p>
            <a:pPr lvl="1"/>
            <a:r>
              <a:rPr lang="en-US" dirty="0"/>
              <a:t>In modular arithmetic, we multiply by the inverse</a:t>
            </a:r>
          </a:p>
          <a:p>
            <a:pPr lvl="1"/>
            <a:r>
              <a:rPr lang="en-US" dirty="0"/>
              <a:t>A</a:t>
            </a:r>
            <a:r>
              <a:rPr lang="en-US" baseline="30000" dirty="0"/>
              <a:t>-1</a:t>
            </a:r>
            <a:r>
              <a:rPr lang="en-US" dirty="0"/>
              <a:t> * A = 1 mod length</a:t>
            </a:r>
          </a:p>
          <a:p>
            <a:pPr lvl="1"/>
            <a:r>
              <a:rPr lang="en-US" dirty="0"/>
              <a:t>If A is 3 and length is 26, 9 * 3 mod 26 = 27 mod 26 = 1</a:t>
            </a:r>
          </a:p>
          <a:p>
            <a:pPr lvl="1"/>
            <a:r>
              <a:rPr lang="en-US" dirty="0"/>
              <a:t>3 and 9 are multiplicative inverses in modulo 26</a:t>
            </a:r>
          </a:p>
          <a:p>
            <a:pPr lvl="1"/>
            <a:r>
              <a:rPr lang="en-US" dirty="0">
                <a:highlight>
                  <a:srgbClr val="FFFF00"/>
                </a:highlight>
              </a:rPr>
              <a:t>Index = (</a:t>
            </a:r>
            <a:r>
              <a:rPr lang="en-US" dirty="0" err="1">
                <a:highlight>
                  <a:srgbClr val="FFFF00"/>
                </a:highlight>
              </a:rPr>
              <a:t>cipherIndex</a:t>
            </a:r>
            <a:r>
              <a:rPr lang="en-US" dirty="0">
                <a:highlight>
                  <a:srgbClr val="FFFF00"/>
                </a:highlight>
              </a:rPr>
              <a:t> – B) * A</a:t>
            </a:r>
            <a:r>
              <a:rPr lang="en-US" baseline="30000" dirty="0">
                <a:highlight>
                  <a:srgbClr val="FFFF00"/>
                </a:highlight>
              </a:rPr>
              <a:t>-1 </a:t>
            </a:r>
            <a:r>
              <a:rPr lang="en-US" dirty="0">
                <a:highlight>
                  <a:srgbClr val="FFFF00"/>
                </a:highlight>
              </a:rPr>
              <a:t>mod length</a:t>
            </a:r>
          </a:p>
          <a:p>
            <a:r>
              <a:rPr lang="en-US" dirty="0"/>
              <a:t>For A</a:t>
            </a:r>
            <a:r>
              <a:rPr lang="en-US" baseline="30000" dirty="0"/>
              <a:t>-1</a:t>
            </a:r>
            <a:r>
              <a:rPr lang="en-US" dirty="0"/>
              <a:t> mod length to exist, A and length must be relatively prime</a:t>
            </a:r>
          </a:p>
        </p:txBody>
      </p:sp>
    </p:spTree>
    <p:extLst>
      <p:ext uri="{BB962C8B-B14F-4D97-AF65-F5344CB8AC3E}">
        <p14:creationId xmlns:p14="http://schemas.microsoft.com/office/powerpoint/2010/main" val="342490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4EF2-19B2-4BFC-836B-1FDB1EADD572}"/>
              </a:ext>
            </a:extLst>
          </p:cNvPr>
          <p:cNvSpPr>
            <a:spLocks noGrp="1"/>
          </p:cNvSpPr>
          <p:nvPr>
            <p:ph type="title"/>
          </p:nvPr>
        </p:nvSpPr>
        <p:spPr/>
        <p:txBody>
          <a:bodyPr/>
          <a:lstStyle/>
          <a:p>
            <a:r>
              <a:rPr lang="en-US" dirty="0"/>
              <a:t>Review—Multiplicative Inverse</a:t>
            </a:r>
          </a:p>
        </p:txBody>
      </p:sp>
      <p:sp>
        <p:nvSpPr>
          <p:cNvPr id="3" name="Content Placeholder 2">
            <a:extLst>
              <a:ext uri="{FF2B5EF4-FFF2-40B4-BE49-F238E27FC236}">
                <a16:creationId xmlns:a16="http://schemas.microsoft.com/office/drawing/2014/main" id="{355FF732-4B65-47AC-8DAD-7C66AF1E90F5}"/>
              </a:ext>
            </a:extLst>
          </p:cNvPr>
          <p:cNvSpPr>
            <a:spLocks noGrp="1"/>
          </p:cNvSpPr>
          <p:nvPr>
            <p:ph idx="1"/>
          </p:nvPr>
        </p:nvSpPr>
        <p:spPr/>
        <p:txBody>
          <a:bodyPr/>
          <a:lstStyle/>
          <a:p>
            <a:r>
              <a:rPr lang="en-US" dirty="0"/>
              <a:t>When Multiplicative Inverse does not exist, multiplication does not give a unique answer—remember Affine cipher, mod 26</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t>Some encryption develops ways to work around this</a:t>
            </a:r>
          </a:p>
          <a:p>
            <a:pPr lvl="1"/>
            <a:r>
              <a:rPr lang="en-US" dirty="0"/>
              <a:t>AES defines new operations to replace multiplication and addition</a:t>
            </a:r>
          </a:p>
          <a:p>
            <a:pPr lvl="1"/>
            <a:r>
              <a:rPr lang="en-US" dirty="0"/>
              <a:t>Diffie-Hellman excludes numbers that do not have an inverse</a:t>
            </a:r>
          </a:p>
          <a:p>
            <a:r>
              <a:rPr lang="en-US" dirty="0"/>
              <a:t>Some encryption makes use of this property</a:t>
            </a:r>
          </a:p>
          <a:p>
            <a:pPr lvl="1"/>
            <a:r>
              <a:rPr lang="en-US" dirty="0"/>
              <a:t>RSA is based on a modulus that is not prime</a:t>
            </a:r>
          </a:p>
        </p:txBody>
      </p:sp>
    </p:spTree>
    <p:extLst>
      <p:ext uri="{BB962C8B-B14F-4D97-AF65-F5344CB8AC3E}">
        <p14:creationId xmlns:p14="http://schemas.microsoft.com/office/powerpoint/2010/main" val="416696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F83-71CB-4300-84AE-0227CC600C89}"/>
              </a:ext>
            </a:extLst>
          </p:cNvPr>
          <p:cNvSpPr>
            <a:spLocks noGrp="1"/>
          </p:cNvSpPr>
          <p:nvPr>
            <p:ph type="title"/>
          </p:nvPr>
        </p:nvSpPr>
        <p:spPr/>
        <p:txBody>
          <a:bodyPr/>
          <a:lstStyle/>
          <a:p>
            <a:r>
              <a:rPr lang="en-US" dirty="0"/>
              <a:t>Review—Modulo and Python operators</a:t>
            </a:r>
          </a:p>
        </p:txBody>
      </p:sp>
      <p:sp>
        <p:nvSpPr>
          <p:cNvPr id="3" name="Content Placeholder 2">
            <a:extLst>
              <a:ext uri="{FF2B5EF4-FFF2-40B4-BE49-F238E27FC236}">
                <a16:creationId xmlns:a16="http://schemas.microsoft.com/office/drawing/2014/main" id="{8C178ABF-E203-43BA-939B-7B0855D3F797}"/>
              </a:ext>
            </a:extLst>
          </p:cNvPr>
          <p:cNvSpPr>
            <a:spLocks noGrp="1"/>
          </p:cNvSpPr>
          <p:nvPr>
            <p:ph idx="1"/>
          </p:nvPr>
        </p:nvSpPr>
        <p:spPr/>
        <p:txBody>
          <a:bodyPr>
            <a:normAutofit fontScale="85000" lnSpcReduction="20000"/>
          </a:bodyPr>
          <a:lstStyle/>
          <a:p>
            <a:r>
              <a:rPr lang="en-US" dirty="0"/>
              <a:t>Math Definition of the modulo operation</a:t>
            </a:r>
          </a:p>
          <a:p>
            <a:pPr lvl="1"/>
            <a:r>
              <a:rPr lang="en-US" dirty="0"/>
              <a:t>Let a, r, and m be Integers, and m &gt; 0</a:t>
            </a:r>
          </a:p>
          <a:p>
            <a:pPr lvl="1"/>
            <a:r>
              <a:rPr lang="en-US" dirty="0"/>
              <a:t>a ≡ r mod m, if m divides a – r</a:t>
            </a:r>
          </a:p>
          <a:p>
            <a:r>
              <a:rPr lang="en-US" dirty="0"/>
              <a:t>Other Definition</a:t>
            </a:r>
          </a:p>
          <a:p>
            <a:pPr lvl="1"/>
            <a:r>
              <a:rPr lang="en-US" dirty="0"/>
              <a:t>a = r mod m</a:t>
            </a:r>
          </a:p>
          <a:p>
            <a:pPr lvl="1"/>
            <a:r>
              <a:rPr lang="en-US" dirty="0"/>
              <a:t>a is the remainder when you divide r by m</a:t>
            </a:r>
          </a:p>
          <a:p>
            <a:pPr lvl="1"/>
            <a:r>
              <a:rPr lang="en-US" dirty="0"/>
              <a:t>m mod m is always 0, so n * m mod m (n is an integer) is always 0</a:t>
            </a:r>
          </a:p>
          <a:p>
            <a:pPr lvl="1"/>
            <a:r>
              <a:rPr lang="en-US" dirty="0"/>
              <a:t>a is not unique</a:t>
            </a:r>
          </a:p>
          <a:p>
            <a:pPr lvl="2"/>
            <a:r>
              <a:rPr lang="en-US" dirty="0"/>
              <a:t>for 9 mod 5:  …, -6, -1, 4, 9, 14, … are all valid</a:t>
            </a:r>
          </a:p>
          <a:p>
            <a:pPr lvl="2"/>
            <a:r>
              <a:rPr lang="en-US" dirty="0"/>
              <a:t>usually choose the value between 0 and m, 4 in this case</a:t>
            </a:r>
          </a:p>
          <a:p>
            <a:r>
              <a:rPr lang="en-US" dirty="0"/>
              <a:t>Python operators</a:t>
            </a:r>
          </a:p>
          <a:p>
            <a:pPr lvl="1"/>
            <a:r>
              <a:rPr lang="en-US" dirty="0"/>
              <a:t>% is the modulo operator,  97 % 6 will return 1</a:t>
            </a:r>
          </a:p>
          <a:p>
            <a:pPr lvl="1"/>
            <a:r>
              <a:rPr lang="en-US" dirty="0"/>
              <a:t>// is the integer division operator, 97 // 6 will return 16</a:t>
            </a:r>
          </a:p>
          <a:p>
            <a:pPr lvl="1"/>
            <a:r>
              <a:rPr lang="en-US" dirty="0"/>
              <a:t>16 * 6 + 1 = 97  (quotient * modulus + remainder gives us the initial number)</a:t>
            </a:r>
          </a:p>
          <a:p>
            <a:pPr marL="0" indent="0">
              <a:buNone/>
            </a:pPr>
            <a:endParaRPr lang="en-US" dirty="0"/>
          </a:p>
        </p:txBody>
      </p:sp>
    </p:spTree>
    <p:extLst>
      <p:ext uri="{BB962C8B-B14F-4D97-AF65-F5344CB8AC3E}">
        <p14:creationId xmlns:p14="http://schemas.microsoft.com/office/powerpoint/2010/main" val="4106551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6667</TotalTime>
  <Words>1933</Words>
  <Application>Microsoft Office PowerPoint</Application>
  <PresentationFormat>Widescreen</PresentationFormat>
  <Paragraphs>173</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Cryptology (2)</vt:lpstr>
      <vt:lpstr>Classic Ciphers</vt:lpstr>
      <vt:lpstr>‘Secret Decoder Ring’ is just a Shift (Caesar) cipher</vt:lpstr>
      <vt:lpstr>Caesar (or Shift) Cipher</vt:lpstr>
      <vt:lpstr>Decrypt Caesar Cipher</vt:lpstr>
      <vt:lpstr>Affine Cipher, a more general case</vt:lpstr>
      <vt:lpstr>Affine Decryption and the Modular Inverse</vt:lpstr>
      <vt:lpstr>Review—Multiplicative Inverse</vt:lpstr>
      <vt:lpstr>Review—Modulo and Python operators</vt:lpstr>
      <vt:lpstr>Transposition Ciphers</vt:lpstr>
      <vt:lpstr>Some links for decoding classic ciphers (Handy for CTFs)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(2)</dc:title>
  <dc:creator>John York</dc:creator>
  <cp:lastModifiedBy>John York</cp:lastModifiedBy>
  <cp:revision>126</cp:revision>
  <dcterms:created xsi:type="dcterms:W3CDTF">2018-03-07T18:42:13Z</dcterms:created>
  <dcterms:modified xsi:type="dcterms:W3CDTF">2024-02-07T16:56:55Z</dcterms:modified>
</cp:coreProperties>
</file>