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1" r:id="rId5"/>
    <p:sldId id="259" r:id="rId6"/>
    <p:sldId id="263" r:id="rId7"/>
    <p:sldId id="260" r:id="rId8"/>
    <p:sldId id="276" r:id="rId9"/>
    <p:sldId id="264" r:id="rId10"/>
    <p:sldId id="269" r:id="rId11"/>
    <p:sldId id="270" r:id="rId12"/>
    <p:sldId id="271" r:id="rId13"/>
    <p:sldId id="266" r:id="rId14"/>
    <p:sldId id="272"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6" d="100"/>
          <a:sy n="76" d="100"/>
        </p:scale>
        <p:origin x="82" y="120"/>
      </p:cViewPr>
      <p:guideLst/>
    </p:cSldViewPr>
  </p:slideViewPr>
  <p:notesTextViewPr>
    <p:cViewPr>
      <p:scale>
        <a:sx n="1" d="1"/>
        <a:sy n="1" d="1"/>
      </p:scale>
      <p:origin x="0" y="0"/>
    </p:cViewPr>
  </p:notesTextViewPr>
  <p:notesViewPr>
    <p:cSldViewPr snapToGrid="0">
      <p:cViewPr varScale="1">
        <p:scale>
          <a:sx n="56" d="100"/>
          <a:sy n="56" d="100"/>
        </p:scale>
        <p:origin x="25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and simply 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size of at least </a:t>
            </a:r>
            <a:r>
              <a:rPr lang="en-US"/>
              <a:t>224 bits </a:t>
            </a:r>
            <a:r>
              <a:rPr lang="en-US" dirty="0"/>
              <a:t>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2/26/2024</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2/26/2024</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a:t>
            </a:r>
          </a:p>
          <a:p>
            <a:r>
              <a:rPr lang="en-US" dirty="0"/>
              <a:t>Shenandoah Valley Governor’s School</a:t>
            </a:r>
          </a:p>
          <a:p>
            <a:r>
              <a:rPr lang="en-US" dirty="0"/>
              <a:t>yorkj@svgs.k12.va.us</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9F7FBDB-D948-448B-A4BE-BFBFFC3B8B32}"/>
              </a:ext>
            </a:extLst>
          </p:cNvPr>
          <p:cNvSpPr>
            <a:spLocks noGrp="1"/>
          </p:cNvSpPr>
          <p:nvPr>
            <p:ph type="title"/>
          </p:nvPr>
        </p:nvSpPr>
        <p:spPr>
          <a:xfrm>
            <a:off x="838200" y="365125"/>
            <a:ext cx="10515600" cy="1325563"/>
          </a:xfrm>
        </p:spPr>
        <p:txBody>
          <a:bodyPr/>
          <a:lstStyle/>
          <a:p>
            <a:r>
              <a:rPr lang="en-US" dirty="0"/>
              <a:t>Python Example, p = 17, </a:t>
            </a:r>
            <a:r>
              <a:rPr lang="el-GR" dirty="0"/>
              <a:t>α</a:t>
            </a:r>
            <a:r>
              <a:rPr lang="en-US" dirty="0"/>
              <a:t> = 3, 2, 4, and 16</a:t>
            </a:r>
          </a:p>
        </p:txBody>
      </p:sp>
      <p:sp>
        <p:nvSpPr>
          <p:cNvPr id="19" name="Content Placeholder 2">
            <a:extLst>
              <a:ext uri="{FF2B5EF4-FFF2-40B4-BE49-F238E27FC236}">
                <a16:creationId xmlns:a16="http://schemas.microsoft.com/office/drawing/2014/main" id="{104F9BD5-CEC1-46CB-AD33-04105AED405F}"/>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Bad		           Awful</a:t>
            </a:r>
          </a:p>
          <a:p>
            <a:pPr lvl="1"/>
            <a:endParaRPr lang="en-US" dirty="0"/>
          </a:p>
        </p:txBody>
      </p:sp>
      <p:pic>
        <p:nvPicPr>
          <p:cNvPr id="5" name="Picture 4">
            <a:extLst>
              <a:ext uri="{FF2B5EF4-FFF2-40B4-BE49-F238E27FC236}">
                <a16:creationId xmlns:a16="http://schemas.microsoft.com/office/drawing/2014/main" id="{5342DD64-64AF-2C7E-C795-E984D69EA5BB}"/>
              </a:ext>
            </a:extLst>
          </p:cNvPr>
          <p:cNvPicPr>
            <a:picLocks noChangeAspect="1"/>
          </p:cNvPicPr>
          <p:nvPr/>
        </p:nvPicPr>
        <p:blipFill rotWithShape="1">
          <a:blip r:embed="rId3"/>
          <a:srcRect t="7431" b="3161"/>
          <a:stretch/>
        </p:blipFill>
        <p:spPr>
          <a:xfrm>
            <a:off x="642865" y="2418541"/>
            <a:ext cx="2662281" cy="3779563"/>
          </a:xfrm>
          <a:prstGeom prst="rect">
            <a:avLst/>
          </a:prstGeom>
        </p:spPr>
      </p:pic>
      <p:pic>
        <p:nvPicPr>
          <p:cNvPr id="7" name="Picture 6">
            <a:extLst>
              <a:ext uri="{FF2B5EF4-FFF2-40B4-BE49-F238E27FC236}">
                <a16:creationId xmlns:a16="http://schemas.microsoft.com/office/drawing/2014/main" id="{B778EF1F-90AF-7531-67FA-FFE7C13D592F}"/>
              </a:ext>
            </a:extLst>
          </p:cNvPr>
          <p:cNvPicPr>
            <a:picLocks noChangeAspect="1"/>
          </p:cNvPicPr>
          <p:nvPr/>
        </p:nvPicPr>
        <p:blipFill rotWithShape="1">
          <a:blip r:embed="rId4"/>
          <a:srcRect b="1557"/>
          <a:stretch/>
        </p:blipFill>
        <p:spPr>
          <a:xfrm>
            <a:off x="3143206" y="2410638"/>
            <a:ext cx="2520867" cy="3855571"/>
          </a:xfrm>
          <a:prstGeom prst="rect">
            <a:avLst/>
          </a:prstGeom>
        </p:spPr>
      </p:pic>
      <p:pic>
        <p:nvPicPr>
          <p:cNvPr id="9" name="Picture 8">
            <a:extLst>
              <a:ext uri="{FF2B5EF4-FFF2-40B4-BE49-F238E27FC236}">
                <a16:creationId xmlns:a16="http://schemas.microsoft.com/office/drawing/2014/main" id="{FED965B7-912E-4AF7-1437-D91BF1889E39}"/>
              </a:ext>
            </a:extLst>
          </p:cNvPr>
          <p:cNvPicPr>
            <a:picLocks noChangeAspect="1"/>
          </p:cNvPicPr>
          <p:nvPr/>
        </p:nvPicPr>
        <p:blipFill>
          <a:blip r:embed="rId5"/>
          <a:stretch>
            <a:fillRect/>
          </a:stretch>
        </p:blipFill>
        <p:spPr>
          <a:xfrm>
            <a:off x="5405463" y="2410638"/>
            <a:ext cx="2758951" cy="3855570"/>
          </a:xfrm>
          <a:prstGeom prst="rect">
            <a:avLst/>
          </a:prstGeom>
        </p:spPr>
      </p:pic>
      <p:pic>
        <p:nvPicPr>
          <p:cNvPr id="11" name="Picture 10">
            <a:extLst>
              <a:ext uri="{FF2B5EF4-FFF2-40B4-BE49-F238E27FC236}">
                <a16:creationId xmlns:a16="http://schemas.microsoft.com/office/drawing/2014/main" id="{4CAB0D0C-63D6-C021-7D90-F2651BAEA36F}"/>
              </a:ext>
            </a:extLst>
          </p:cNvPr>
          <p:cNvPicPr>
            <a:picLocks noChangeAspect="1"/>
          </p:cNvPicPr>
          <p:nvPr/>
        </p:nvPicPr>
        <p:blipFill>
          <a:blip r:embed="rId6"/>
          <a:stretch>
            <a:fillRect/>
          </a:stretch>
        </p:blipFill>
        <p:spPr>
          <a:xfrm>
            <a:off x="8164414" y="2410638"/>
            <a:ext cx="2799250" cy="3855570"/>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size of at least 224 bits</a:t>
            </a:r>
          </a:p>
        </p:txBody>
      </p:sp>
    </p:spTree>
    <p:extLst>
      <p:ext uri="{BB962C8B-B14F-4D97-AF65-F5344CB8AC3E}">
        <p14:creationId xmlns:p14="http://schemas.microsoft.com/office/powerpoint/2010/main" val="39239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a:t>
            </a:r>
            <a:r>
              <a:rPr lang="en-US"/>
              <a:t>of 224 bits </a:t>
            </a:r>
            <a:r>
              <a:rPr lang="en-US" dirty="0"/>
              <a:t>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015B-3F55-DA32-3D9C-27290FF81885}"/>
              </a:ext>
            </a:extLst>
          </p:cNvPr>
          <p:cNvSpPr>
            <a:spLocks noGrp="1"/>
          </p:cNvSpPr>
          <p:nvPr>
            <p:ph type="title"/>
          </p:nvPr>
        </p:nvSpPr>
        <p:spPr/>
        <p:txBody>
          <a:bodyPr/>
          <a:lstStyle/>
          <a:p>
            <a:r>
              <a:rPr lang="en-US" dirty="0"/>
              <a:t>It is always more complicated</a:t>
            </a:r>
          </a:p>
        </p:txBody>
      </p:sp>
      <p:sp>
        <p:nvSpPr>
          <p:cNvPr id="3" name="Content Placeholder 2">
            <a:extLst>
              <a:ext uri="{FF2B5EF4-FFF2-40B4-BE49-F238E27FC236}">
                <a16:creationId xmlns:a16="http://schemas.microsoft.com/office/drawing/2014/main" id="{B9DCB242-6BDC-9835-D4D3-CF0628C91D30}"/>
              </a:ext>
            </a:extLst>
          </p:cNvPr>
          <p:cNvSpPr>
            <a:spLocks noGrp="1"/>
          </p:cNvSpPr>
          <p:nvPr>
            <p:ph idx="1"/>
          </p:nvPr>
        </p:nvSpPr>
        <p:spPr/>
        <p:txBody>
          <a:bodyPr>
            <a:normAutofit fontScale="92500" lnSpcReduction="10000"/>
          </a:bodyPr>
          <a:lstStyle/>
          <a:p>
            <a:r>
              <a:rPr lang="en-US" sz="3600" dirty="0"/>
              <a:t>By itself, DHKE does not provide authentication or protect against Man in the Middle (MITM) attacks</a:t>
            </a:r>
          </a:p>
          <a:p>
            <a:pPr lvl="1"/>
            <a:r>
              <a:rPr lang="en-US" sz="3200" dirty="0"/>
              <a:t>DHKE is often put inside a certificate authentication, and DHKE messages are signed with certificate private key</a:t>
            </a:r>
          </a:p>
          <a:p>
            <a:r>
              <a:rPr lang="en-US" sz="3600" dirty="0"/>
              <a:t>Shared value, α</a:t>
            </a:r>
            <a:r>
              <a:rPr lang="en-US" sz="3600" baseline="30000" dirty="0"/>
              <a:t>ab</a:t>
            </a:r>
            <a:r>
              <a:rPr lang="en-US" sz="3600" dirty="0"/>
              <a:t> mod p, is not usually used as the key</a:t>
            </a:r>
          </a:p>
          <a:p>
            <a:pPr lvl="1"/>
            <a:r>
              <a:rPr lang="en-US" sz="3200" dirty="0"/>
              <a:t>Both sides put the shared value into a Key Derivation Function (KDF)</a:t>
            </a:r>
          </a:p>
          <a:p>
            <a:pPr lvl="1"/>
            <a:r>
              <a:rPr lang="en-US" sz="3200" dirty="0"/>
              <a:t>KDF involves hashing, padding, and a nonce or salt</a:t>
            </a:r>
          </a:p>
          <a:p>
            <a:pPr lvl="1"/>
            <a:r>
              <a:rPr lang="en-US" sz="3200" dirty="0"/>
              <a:t>Both sides get same output from KDF with same shared value</a:t>
            </a:r>
          </a:p>
          <a:p>
            <a:pPr lvl="1"/>
            <a:r>
              <a:rPr lang="en-US" sz="3200" dirty="0"/>
              <a:t>KDF protects α</a:t>
            </a:r>
            <a:r>
              <a:rPr lang="en-US" sz="3200" baseline="30000" dirty="0"/>
              <a:t>ab</a:t>
            </a:r>
            <a:r>
              <a:rPr lang="en-US" sz="3200" dirty="0"/>
              <a:t> mod p, makes it look even more random</a:t>
            </a:r>
          </a:p>
        </p:txBody>
      </p:sp>
    </p:spTree>
    <p:extLst>
      <p:ext uri="{BB962C8B-B14F-4D97-AF65-F5344CB8AC3E}">
        <p14:creationId xmlns:p14="http://schemas.microsoft.com/office/powerpoint/2010/main" val="411898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10A75-534F-F2BB-6CCF-1FA801609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01F76-B01C-21F1-CC52-24A6E3347497}"/>
              </a:ext>
            </a:extLst>
          </p:cNvPr>
          <p:cNvSpPr>
            <a:spLocks noGrp="1"/>
          </p:cNvSpPr>
          <p:nvPr>
            <p:ph type="title"/>
          </p:nvPr>
        </p:nvSpPr>
        <p:spPr/>
        <p:txBody>
          <a:bodyPr/>
          <a:lstStyle/>
          <a:p>
            <a:r>
              <a:rPr lang="en-US" dirty="0"/>
              <a:t>Ephemeral Diffie-Hellman</a:t>
            </a:r>
          </a:p>
        </p:txBody>
      </p:sp>
      <p:sp>
        <p:nvSpPr>
          <p:cNvPr id="3" name="Content Placeholder 2">
            <a:extLst>
              <a:ext uri="{FF2B5EF4-FFF2-40B4-BE49-F238E27FC236}">
                <a16:creationId xmlns:a16="http://schemas.microsoft.com/office/drawing/2014/main" id="{2578494F-29F0-26B6-199E-101F391CB972}"/>
              </a:ext>
            </a:extLst>
          </p:cNvPr>
          <p:cNvSpPr>
            <a:spLocks noGrp="1"/>
          </p:cNvSpPr>
          <p:nvPr>
            <p:ph idx="1"/>
          </p:nvPr>
        </p:nvSpPr>
        <p:spPr/>
        <p:txBody>
          <a:bodyPr/>
          <a:lstStyle/>
          <a:p>
            <a:r>
              <a:rPr lang="en-US" dirty="0"/>
              <a:t>The common type of </a:t>
            </a:r>
            <a:r>
              <a:rPr lang="en-US"/>
              <a:t>DHKE is </a:t>
            </a:r>
            <a:r>
              <a:rPr lang="en-US" dirty="0"/>
              <a:t>called “ephemeral” because the key changes every session</a:t>
            </a:r>
          </a:p>
          <a:p>
            <a:r>
              <a:rPr lang="en-US" dirty="0"/>
              <a:t>Ephemeral DHKE is used inside an authentication method (often digital certificates), and the DHKE is signed with the certificate private key to protect against MITM attacks</a:t>
            </a:r>
          </a:p>
          <a:p>
            <a:r>
              <a:rPr lang="en-US" dirty="0"/>
              <a:t>Static DHKE keeps the same key all the time—not used</a:t>
            </a:r>
          </a:p>
          <a:p>
            <a:r>
              <a:rPr lang="en-US" dirty="0"/>
              <a:t>Anonymous DHKE changes the key but does not have a method to authenticate or prevent MITM—bad idea.</a:t>
            </a:r>
          </a:p>
        </p:txBody>
      </p:sp>
    </p:spTree>
    <p:extLst>
      <p:ext uri="{BB962C8B-B14F-4D97-AF65-F5344CB8AC3E}">
        <p14:creationId xmlns:p14="http://schemas.microsoft.com/office/powerpoint/2010/main" val="427029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199" y="1825625"/>
            <a:ext cx="5816715" cy="4351338"/>
          </a:xfrm>
        </p:spPr>
        <p:txBody>
          <a:bodyPr>
            <a:normAutofit/>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a:p>
            <a:pPr marL="0" indent="0">
              <a:buNone/>
            </a:pPr>
            <a:r>
              <a:rPr lang="en-US" sz="2400" dirty="0"/>
              <a:t>*If you liked pre-calc</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1"/>
            <a:ext cx="4132534" cy="4981999"/>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p and α must be carefully selected</a:t>
            </a:r>
          </a:p>
          <a:p>
            <a:pPr marL="0" indent="0">
              <a:buNone/>
            </a:pPr>
            <a:r>
              <a:rPr lang="en-US" sz="2400" dirty="0"/>
              <a:t>*Selection of p and α is not simple, so many implementations use the same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p, α</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α</a:t>
            </a:r>
            <a:r>
              <a:rPr lang="en-US" sz="2000" baseline="30000" dirty="0">
                <a:solidFill>
                  <a:schemeClr val="tx1"/>
                </a:solidFill>
              </a:rPr>
              <a:t>a</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α</a:t>
            </a:r>
            <a:r>
              <a:rPr lang="en-US" sz="2000" baseline="30000" dirty="0">
                <a:solidFill>
                  <a:schemeClr val="tx1"/>
                </a:solidFill>
              </a:rPr>
              <a:t>b</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B</a:t>
            </a:r>
            <a:r>
              <a:rPr lang="en-US" sz="2000" baseline="30000" dirty="0">
                <a:solidFill>
                  <a:schemeClr val="tx1"/>
                </a:solidFill>
              </a:rPr>
              <a:t>a</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b</a:t>
            </a:r>
            <a:r>
              <a:rPr lang="en-US" sz="2000" dirty="0">
                <a:solidFill>
                  <a:schemeClr val="tx1"/>
                </a:solidFill>
              </a:rPr>
              <a:t> )</a:t>
            </a:r>
            <a:r>
              <a:rPr lang="en-US" sz="2000" baseline="30000" dirty="0">
                <a:solidFill>
                  <a:schemeClr val="tx1"/>
                </a:solidFill>
              </a:rPr>
              <a:t>a</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a:t>
            </a:r>
            <a:r>
              <a:rPr lang="en-US" sz="2000" baseline="30000" dirty="0">
                <a:solidFill>
                  <a:schemeClr val="tx1"/>
                </a:solidFill>
              </a:rPr>
              <a:t>b</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a</a:t>
            </a:r>
            <a:r>
              <a:rPr lang="en-US" sz="2000" dirty="0">
                <a:solidFill>
                  <a:schemeClr val="tx1"/>
                </a:solidFill>
              </a:rPr>
              <a:t> )</a:t>
            </a:r>
            <a:r>
              <a:rPr lang="en-US" sz="2000" baseline="30000" dirty="0">
                <a:solidFill>
                  <a:schemeClr val="tx1"/>
                </a:solidFill>
              </a:rPr>
              <a:t>b</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 (2)</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DE2-2C33-FE1B-9C71-807ADFC02CD2}"/>
              </a:ext>
            </a:extLst>
          </p:cNvPr>
          <p:cNvSpPr>
            <a:spLocks noGrp="1"/>
          </p:cNvSpPr>
          <p:nvPr>
            <p:ph type="title"/>
          </p:nvPr>
        </p:nvSpPr>
        <p:spPr/>
        <p:txBody>
          <a:bodyPr/>
          <a:lstStyle/>
          <a:p>
            <a:r>
              <a:rPr lang="en-US" dirty="0"/>
              <a:t>RSA vs. DHKE</a:t>
            </a:r>
          </a:p>
        </p:txBody>
      </p:sp>
      <p:sp>
        <p:nvSpPr>
          <p:cNvPr id="3" name="Content Placeholder 2">
            <a:extLst>
              <a:ext uri="{FF2B5EF4-FFF2-40B4-BE49-F238E27FC236}">
                <a16:creationId xmlns:a16="http://schemas.microsoft.com/office/drawing/2014/main" id="{61B0543B-09BD-6E8B-DD0A-89ED5750C595}"/>
              </a:ext>
            </a:extLst>
          </p:cNvPr>
          <p:cNvSpPr>
            <a:spLocks noGrp="1"/>
          </p:cNvSpPr>
          <p:nvPr>
            <p:ph idx="1"/>
          </p:nvPr>
        </p:nvSpPr>
        <p:spPr/>
        <p:txBody>
          <a:bodyPr>
            <a:normAutofit lnSpcReduction="10000"/>
          </a:bodyPr>
          <a:lstStyle/>
          <a:p>
            <a:r>
              <a:rPr lang="en-US" sz="3200" dirty="0"/>
              <a:t>RSA</a:t>
            </a:r>
          </a:p>
          <a:p>
            <a:pPr lvl="1"/>
            <a:r>
              <a:rPr lang="en-US" sz="2800" dirty="0"/>
              <a:t>Private and public keys are computed once, used over and over</a:t>
            </a:r>
          </a:p>
          <a:p>
            <a:pPr lvl="1"/>
            <a:r>
              <a:rPr lang="en-US" sz="2800" dirty="0"/>
              <a:t>If private key is known, present and all past encryptions can be decrypted</a:t>
            </a:r>
          </a:p>
          <a:p>
            <a:pPr lvl="1"/>
            <a:r>
              <a:rPr lang="en-US" sz="2800" dirty="0"/>
              <a:t>People have not done a good job selecting p and q</a:t>
            </a:r>
          </a:p>
          <a:p>
            <a:pPr lvl="1"/>
            <a:r>
              <a:rPr lang="en-US" sz="2800" dirty="0"/>
              <a:t>Digital certificates need to keep key the same, mostly use RSA</a:t>
            </a:r>
          </a:p>
          <a:p>
            <a:r>
              <a:rPr lang="en-US" sz="3200" dirty="0"/>
              <a:t>DHKE</a:t>
            </a:r>
          </a:p>
          <a:p>
            <a:pPr lvl="1"/>
            <a:r>
              <a:rPr lang="en-US" sz="2800" dirty="0"/>
              <a:t>A new private (secret) number is selected every session</a:t>
            </a:r>
          </a:p>
          <a:p>
            <a:pPr lvl="1"/>
            <a:r>
              <a:rPr lang="en-US" sz="2800" dirty="0"/>
              <a:t>If private key </a:t>
            </a:r>
            <a:r>
              <a:rPr lang="en-US" sz="2800"/>
              <a:t>is exposed, </a:t>
            </a:r>
            <a:r>
              <a:rPr lang="en-US" sz="2800" dirty="0"/>
              <a:t>only that session is affected</a:t>
            </a:r>
          </a:p>
          <a:p>
            <a:pPr lvl="1"/>
            <a:r>
              <a:rPr lang="en-US" sz="2800" dirty="0"/>
              <a:t>Most web (TLS) transactions now use DHKE or a variant (elliptical)</a:t>
            </a:r>
          </a:p>
        </p:txBody>
      </p:sp>
    </p:spTree>
    <p:extLst>
      <p:ext uri="{BB962C8B-B14F-4D97-AF65-F5344CB8AC3E}">
        <p14:creationId xmlns:p14="http://schemas.microsoft.com/office/powerpoint/2010/main" val="113534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3068</Words>
  <Application>Microsoft Office PowerPoint</Application>
  <PresentationFormat>Widescreen</PresentationFormat>
  <Paragraphs>209</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 (1)</vt:lpstr>
      <vt:lpstr>Key Exchange (2)</vt:lpstr>
      <vt:lpstr>RSA vs. DHKE</vt:lpstr>
      <vt:lpstr>Cryptography in Practice</vt:lpstr>
      <vt:lpstr>Exponents and Subgroups</vt:lpstr>
      <vt:lpstr>Python Example, p = 17, α = 3, 2, 4, and 16</vt:lpstr>
      <vt:lpstr>Subgroups in our example for p = 17</vt:lpstr>
      <vt:lpstr>Ramifications of Subgroups</vt:lpstr>
      <vt:lpstr>Minimum subgroup size (NIST)</vt:lpstr>
      <vt:lpstr>It is always more complicated</vt:lpstr>
      <vt:lpstr>Ephemeral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109</cp:revision>
  <dcterms:created xsi:type="dcterms:W3CDTF">2018-04-11T13:50:02Z</dcterms:created>
  <dcterms:modified xsi:type="dcterms:W3CDTF">2024-02-26T15:15:42Z</dcterms:modified>
</cp:coreProperties>
</file>