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71" r:id="rId4"/>
    <p:sldId id="272" r:id="rId5"/>
    <p:sldId id="273" r:id="rId6"/>
    <p:sldId id="275" r:id="rId7"/>
    <p:sldId id="274" r:id="rId8"/>
    <p:sldId id="276" r:id="rId9"/>
    <p:sldId id="277" r:id="rId10"/>
    <p:sldId id="282" r:id="rId11"/>
    <p:sldId id="278" r:id="rId12"/>
    <p:sldId id="283" r:id="rId13"/>
    <p:sldId id="279"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1" autoAdjust="0"/>
    <p:restoredTop sz="94660"/>
  </p:normalViewPr>
  <p:slideViewPr>
    <p:cSldViewPr snapToGrid="0">
      <p:cViewPr varScale="1">
        <p:scale>
          <a:sx n="114" d="100"/>
          <a:sy n="114" d="100"/>
        </p:scale>
        <p:origin x="492"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4/15/2019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edflagsecurity.net/2019/03/10/decrypting-tls-wireshar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mparison_of_TLS_implementa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sslstore.com/blog/tls-1-3-handshake-tls-1-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285927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sample cipher suite that the client and server may choose.</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328599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portion of the handshake is unencrypted in TLS 1.2, and provides useful information for network analysts.  Unfortunately it is encrypted in TLS 1.3 and we won’t be seeing it much longer.</a:t>
            </a:r>
          </a:p>
        </p:txBody>
      </p:sp>
      <p:sp>
        <p:nvSpPr>
          <p:cNvPr id="4" name="Slide Number Placeholder 3"/>
          <p:cNvSpPr>
            <a:spLocks noGrp="1"/>
          </p:cNvSpPr>
          <p:nvPr>
            <p:ph type="sldNum" sz="quarter" idx="5"/>
          </p:nvPr>
        </p:nvSpPr>
        <p:spPr/>
        <p:txBody>
          <a:bodyPr/>
          <a:lstStyle/>
          <a:p>
            <a:fld id="{147646EF-9E77-4FEE-85B4-A24720C0DD53}" type="slidenum">
              <a:rPr lang="en-US" smtClean="0"/>
              <a:t>11</a:t>
            </a:fld>
            <a:endParaRPr lang="en-US"/>
          </a:p>
        </p:txBody>
      </p:sp>
    </p:spTree>
    <p:extLst>
      <p:ext uri="{BB962C8B-B14F-4D97-AF65-F5344CB8AC3E}">
        <p14:creationId xmlns:p14="http://schemas.microsoft.com/office/powerpoint/2010/main" val="135805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 has become harder to monitor server certificates in TLS 1.3 since the certificate is now in the encrypted portion of the message.</a:t>
            </a:r>
          </a:p>
          <a:p>
            <a:endParaRPr lang="en-US" dirty="0"/>
          </a:p>
          <a:p>
            <a:r>
              <a:rPr lang="en-US" dirty="0"/>
              <a:t>While TLS 1.2 is still in use, monitoring the server certificates is still a good method for gaining general information about the traffic.</a:t>
            </a:r>
          </a:p>
          <a:p>
            <a:endParaRPr lang="en-US" dirty="0"/>
          </a:p>
          <a:p>
            <a:r>
              <a:rPr lang="en-US" dirty="0"/>
              <a:t>The most effective method for an organization to monitor its traffic is to require all web traffic to go through a proxy server, and to require all hosts in the organization to trust the certificate assigned to the proxy server.  Then the proxy server can decrypt the outbound traffic, examine it for malware, and then establish a new encrypted session with the destination.  This is essentially performing a Man in the Middle (MITM)  attack against your users, but is often necessary since so much malware uses encrypted communications.</a:t>
            </a:r>
          </a:p>
          <a:p>
            <a:endParaRPr lang="en-US" dirty="0"/>
          </a:p>
          <a:p>
            <a:r>
              <a:rPr lang="en-US" dirty="0"/>
              <a:t>Using a proxy server or Next Generation Firewall (NGFW) can be expensive, however.  It takes powerful hardware to do all this decryption and encryption for a high bandwidth link.</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spTree>
    <p:extLst>
      <p:ext uri="{BB962C8B-B14F-4D97-AF65-F5344CB8AC3E}">
        <p14:creationId xmlns:p14="http://schemas.microsoft.com/office/powerpoint/2010/main" val="3434665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from a TLS 1.2 handshake.  The TLS 1.3 handshake has been shortened, and I find the TLS 1.2 handshake easier to understand.  The essential components are present in both versions:</a:t>
            </a:r>
          </a:p>
          <a:p>
            <a:pPr marL="228600" indent="-228600">
              <a:buFont typeface="+mj-lt"/>
              <a:buAutoNum type="arabicPeriod"/>
            </a:pPr>
            <a:r>
              <a:rPr lang="en-US" dirty="0"/>
              <a:t>Agree on a cipher suite (in TLS 1.3, the client tries to guess what suite the server will prefer to shorten the process.)</a:t>
            </a:r>
          </a:p>
          <a:p>
            <a:pPr marL="228600" indent="-228600">
              <a:buFont typeface="+mj-lt"/>
              <a:buAutoNum type="arabicPeriod"/>
            </a:pPr>
            <a:r>
              <a:rPr lang="en-US" dirty="0"/>
              <a:t>Authenticate--verify that the server certificate is correct.  In some implementations the client also authenticates with its own certificate.  Certificates are often RSA, but versions of DSA and Diffie-Hellman are also used.</a:t>
            </a:r>
          </a:p>
          <a:p>
            <a:pPr marL="228600" indent="-228600">
              <a:buFont typeface="+mj-lt"/>
              <a:buAutoNum type="arabicPeriod"/>
            </a:pPr>
            <a:r>
              <a:rPr lang="en-US" dirty="0"/>
              <a:t>Exchange a key for symmetric encryption.  In TLS 1.3, this is usually done with a version of Diffie-Hellman.  In TLS 1.2, RSA is often used. </a:t>
            </a:r>
          </a:p>
          <a:p>
            <a:pPr marL="228600" indent="-228600">
              <a:buFont typeface="+mj-lt"/>
              <a:buAutoNum type="arabicPeriod"/>
            </a:pPr>
            <a:r>
              <a:rPr lang="en-US" dirty="0"/>
              <a:t>Switch to symmetric encryption.</a:t>
            </a:r>
          </a:p>
          <a:p>
            <a:r>
              <a:rPr lang="en-US" dirty="0"/>
              <a:t>Note that every packet in symmetric encryption is authenticated and integrity checked with a MAC, either GCM or by a separate computation like HMAC.  This detects corrupted packets and prevents adversaries from inserting packets in an attempt to break the encryption.  MACs use symmetric keys, which means we can no longer prove which side sent the packet (non-repudiation), but it is no longer necessary.  Non-repudiation was established at the beginning of the connection with digital certificates.  MAC is much faster, so is use the authenticate individual packets once the connection is established.</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2895959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browser performs several checks that we discussed in the last lesson.  Here is a partial list:</a:t>
            </a:r>
          </a:p>
          <a:p>
            <a:pPr marL="228600" indent="-228600">
              <a:buFont typeface="+mj-lt"/>
              <a:buAutoNum type="arabicPeriod"/>
            </a:pPr>
            <a:r>
              <a:rPr lang="en-US" dirty="0"/>
              <a:t>The DNS name in the browser’s navigation bar must match the name in either the Subject (Common Name, or CN) or in one of the Subject Alternative Names (SANs)</a:t>
            </a:r>
          </a:p>
          <a:p>
            <a:pPr marL="228600" indent="-228600">
              <a:buFont typeface="+mj-lt"/>
              <a:buAutoNum type="arabicPeriod"/>
            </a:pPr>
            <a:r>
              <a:rPr lang="en-US" dirty="0"/>
              <a:t>The certificate must be issued by a Certificate Authority (CA) that the browser or OS trusts.</a:t>
            </a:r>
          </a:p>
          <a:p>
            <a:pPr marL="228600" indent="-228600">
              <a:buFont typeface="+mj-lt"/>
              <a:buAutoNum type="arabicPeriod"/>
            </a:pPr>
            <a:r>
              <a:rPr lang="en-US" dirty="0"/>
              <a:t>The certificate must not be expired (the current date is within the validity dates on the certificate)</a:t>
            </a:r>
          </a:p>
          <a:p>
            <a:pPr marL="228600" indent="-228600">
              <a:buFont typeface="+mj-lt"/>
              <a:buAutoNum type="arabicPeriod"/>
            </a:pPr>
            <a:r>
              <a:rPr lang="en-US" dirty="0"/>
              <a:t>The certificate must use current protocols and hashes (certificates with SHA-1 hashes are disallowed, for example.)</a:t>
            </a:r>
          </a:p>
          <a:p>
            <a:pPr marL="228600" indent="-228600">
              <a:buFont typeface="+mj-lt"/>
              <a:buAutoNum type="arabicPeriod"/>
            </a:pPr>
            <a:endParaRPr lang="en-US" dirty="0"/>
          </a:p>
          <a:p>
            <a:r>
              <a:rPr lang="en-US" dirty="0"/>
              <a:t>HTTP Strict Transport Security (HSTS) is designed to prevent a MITM attacker from intercepting your communications before your browser switches from HTTP to HTTPS (SSL-strip attack.)  If your browser has seen the desired site previously and the site uses the HSTS header, the browser has cached that information.  In later connections, the browser knows it is supposed to use HTTPS  and the valid certificate for that site.  It will not allow the user to click through warnings if the attacker tries to keep the connection or HTTP, or uses a forged certificate.</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2520748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RSA, the server’s private key is used to create the session key that will be used for the rest of the connection (asymmetric, AES for example.)  If the network traffic is recorded, anyone who has the server’s private key can recreate the session key and decrypt both sides of the traffic.</a:t>
            </a:r>
          </a:p>
          <a:p>
            <a:endParaRPr lang="en-US" dirty="0"/>
          </a:p>
          <a:p>
            <a:r>
              <a:rPr lang="en-US" dirty="0"/>
              <a:t>In Diffie-Hellman each side contributes to the key exchange with their private keys.  Additionally, new private keys are selected for each new connection.  The result is that you cannot recreate the session key by examining the traffic, even if you know one side’s private key.  Thus DH has Forward Secrecy because recorded sessions cannot be decrypted.</a:t>
            </a:r>
          </a:p>
          <a:p>
            <a:endParaRPr lang="en-US" dirty="0"/>
          </a:p>
          <a:p>
            <a:r>
              <a:rPr lang="en-US" dirty="0"/>
              <a:t>There are two ways to decrypt DH key exchange traffic.  One is to configure your browser to record the session keys it uses (SSL session key logging.)  Then you can decrypt traffic to and from your browser.  It does not help you decrypt other people’s traffic, however.  The second method is to require your users to browse through a proxy server, and you require them to trust the proxy server’s certificate.  The is the MITM attack we discussed before. </a:t>
            </a:r>
            <a:r>
              <a:rPr lang="en-US" dirty="0">
                <a:hlinkClick r:id="rId3"/>
              </a:rPr>
              <a:t>https://redflagsecurity.net/2019/03/10/decrypting-tls-wireshark/</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63978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Off-topic, but very important…</a:t>
            </a:r>
          </a:p>
          <a:p>
            <a:endParaRPr lang="en-US" dirty="0"/>
          </a:p>
          <a:p>
            <a:r>
              <a:rPr lang="en-US" dirty="0"/>
              <a:t>Password reuse is a bad thing.  When a major site it breached, its password hashes are often released on the web.  People crack those hashes and then publish the usernames and passwords.  Then people try the username/password combinations on any site that has monetary value (think Amazon, eBay, banking sites.)</a:t>
            </a:r>
          </a:p>
          <a:p>
            <a:endParaRPr lang="en-US" dirty="0"/>
          </a:p>
          <a:p>
            <a:r>
              <a:rPr lang="en-US" dirty="0"/>
              <a:t>So if you use the same username and password at both your chat site and your bank, if your chat site is compromised it is possible that your bank account will be compromised as well.</a:t>
            </a:r>
          </a:p>
          <a:p>
            <a:endParaRPr lang="en-US" dirty="0"/>
          </a:p>
          <a:p>
            <a:r>
              <a:rPr lang="en-US" dirty="0"/>
              <a:t>This happens so often that the reuse of stolen/cracked passwords has been mistaken for a breach.  If site A is compromised, the attackers will try all the stolen credentials on site B.  It will appear that site B has also been breached because so many people reuse their passwords.</a:t>
            </a:r>
          </a:p>
          <a:p>
            <a:endParaRPr lang="en-US" dirty="0"/>
          </a:p>
          <a:p>
            <a:r>
              <a:rPr lang="en-US" dirty="0"/>
              <a:t>Don’t reuse passwords!</a:t>
            </a:r>
          </a:p>
          <a:p>
            <a:endParaRPr lang="en-US" dirty="0"/>
          </a:p>
          <a:p>
            <a:r>
              <a:rPr lang="en-US" dirty="0"/>
              <a:t>Use a password manager to keep unique, random passwords for all 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276829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144614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SSL protocol has been out of use for a few years, but the term is still used to refer to encrypted web traffic.</a:t>
            </a:r>
          </a:p>
          <a:p>
            <a:endParaRPr lang="en-US" dirty="0"/>
          </a:p>
          <a:p>
            <a:r>
              <a:rPr lang="en-US" dirty="0"/>
              <a:t>TLS 1.2 is the most common protocol, but it has been replaced by TLS 1.3.  TLS 1.3 includes improvements for both security and speed, so it should soon be the dominant protocol.</a:t>
            </a:r>
          </a:p>
          <a:p>
            <a:endParaRPr lang="en-US" dirty="0"/>
          </a:p>
          <a:p>
            <a:r>
              <a:rPr lang="en-US" dirty="0"/>
              <a:t>It is important to note that TLS only provides encryption while the data is on the network.  Once it reaches your computer, your computer decrypts the data and could well store the data unencrypted.  You would have to use something else to store the data in an encrypted format.</a:t>
            </a:r>
          </a:p>
          <a:p>
            <a:endParaRPr lang="en-US" dirty="0"/>
          </a:p>
          <a:p>
            <a:r>
              <a:rPr lang="en-US" dirty="0"/>
              <a:t>Data in transit:  data being sent over the network</a:t>
            </a:r>
          </a:p>
          <a:p>
            <a:r>
              <a:rPr lang="en-US" dirty="0"/>
              <a:t>Data at rest:  data sitting on your computer</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91795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98157" y="4400550"/>
            <a:ext cx="5486400" cy="3600450"/>
          </a:xfrm>
        </p:spPr>
        <p:txBody>
          <a:bodyPr/>
          <a:lstStyle/>
          <a:p>
            <a:r>
              <a:rPr lang="en-US" dirty="0"/>
              <a:t>Since TLS libraries are available commercially and open source, TLS has been incorporated into many protocols.</a:t>
            </a:r>
          </a:p>
          <a:p>
            <a:endParaRPr lang="en-US" dirty="0"/>
          </a:p>
          <a:p>
            <a:r>
              <a:rPr lang="en-US" dirty="0"/>
              <a:t>Here is a listing of TLS libraries.</a:t>
            </a:r>
          </a:p>
          <a:p>
            <a:r>
              <a:rPr lang="en-US" dirty="0">
                <a:hlinkClick r:id="rId3"/>
              </a:rPr>
              <a:t>https://en.wikipedia.org/wiki/Comparison_of_TLS_implementations</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298202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TLS handshake must accomplish four things:</a:t>
            </a:r>
          </a:p>
          <a:p>
            <a:pPr marL="228600" indent="-228600">
              <a:buFont typeface="+mj-lt"/>
              <a:buAutoNum type="arabicParenR"/>
            </a:pPr>
            <a:r>
              <a:rPr lang="en-US" dirty="0"/>
              <a:t>Client and server must agree on a suite of protocols that they will use for key exchange, hashing, message authentication codes, and the symmetric encryption they will use (see next slide.)</a:t>
            </a:r>
          </a:p>
          <a:p>
            <a:pPr marL="228600" indent="-228600">
              <a:buFont typeface="+mj-lt"/>
              <a:buAutoNum type="arabicParenR"/>
            </a:pPr>
            <a:r>
              <a:rPr lang="en-US" dirty="0"/>
              <a:t>Server (and sometimes client) authenticate with a digital certificate</a:t>
            </a:r>
          </a:p>
          <a:p>
            <a:pPr marL="228600" indent="-228600">
              <a:buFont typeface="+mj-lt"/>
              <a:buAutoNum type="arabicParenR"/>
            </a:pPr>
            <a:r>
              <a:rPr lang="en-US" dirty="0"/>
              <a:t>Client and server establish a session key that will be used for symmetric encryption</a:t>
            </a:r>
          </a:p>
          <a:p>
            <a:pPr marL="228600" indent="-228600">
              <a:buFont typeface="+mj-lt"/>
              <a:buAutoNum type="arabicParenR"/>
            </a:pPr>
            <a:r>
              <a:rPr lang="en-US" dirty="0"/>
              <a:t>Client and server switch to symmetric encryption</a:t>
            </a:r>
          </a:p>
          <a:p>
            <a:pPr marL="228600" indent="-228600">
              <a:buFont typeface="+mj-lt"/>
              <a:buAutoNum type="arabicParenR"/>
            </a:pPr>
            <a:endParaRPr lang="en-US" dirty="0"/>
          </a:p>
          <a:p>
            <a:r>
              <a:rPr lang="en-US" dirty="0"/>
              <a:t>The messages shown in the slide are versions used in TLS 1.2.  TLS 1.3 accomplishes the same essential steps </a:t>
            </a:r>
            <a:r>
              <a:rPr lang="en-US" dirty="0">
                <a:hlinkClick r:id="rId3"/>
              </a:rPr>
              <a:t>https://www.thesslstore.com/blog/tls-1-3-handshake-tls-1-2/</a:t>
            </a:r>
            <a:r>
              <a:rPr lang="en-US" dirty="0"/>
              <a:t> but compresses them into three messages so the handshake is much quicker.</a:t>
            </a:r>
          </a:p>
          <a:p>
            <a:endParaRPr lang="en-US" dirty="0"/>
          </a:p>
          <a:p>
            <a:r>
              <a:rPr lang="en-US" dirty="0"/>
              <a:t>It is very useful for network analysts to be able to view the server certificates during the TLS handshake.  That way they can determine who the traffic is bound for, even if they cannot decrypt it.  The certificate is now encrypted in TLS 1.3.  Additionally, TLS 1.3 allows clients and servers to bypass the handshake if they have communicated recently and still have copies of the keys from the previous session.  Both of these changes make life harder for network analysts, although they do improve security.</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228216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endParaRPr lang="en-US" dirty="0"/>
          </a:p>
          <a:p>
            <a:r>
              <a:rPr lang="en-US" dirty="0"/>
              <a:t>TLS uses many encryption protocols, and they are grouped together in suites.  The protocols are used for different portions of the connection, and the purposes are shown in the slide.  When your browser negotiates a cipher suite with a server, it just gives the server the number of the suite; it doesn’t specify the individual components. </a:t>
            </a:r>
          </a:p>
          <a:p>
            <a:endParaRPr lang="en-US" dirty="0"/>
          </a:p>
          <a:p>
            <a:r>
              <a:rPr lang="en-US" dirty="0"/>
              <a:t>TLS 1.3 made major changes to the cipher suites to improve security.  RSA is no longer allowed for key exchange, although it is still allowed for digital certificates/authentication.  Also, many methods for computing MACs are no longer allowed.  Some of the methods in TLS 1.2 were subject to padding, or oracle attacks.</a:t>
            </a:r>
          </a:p>
          <a:p>
            <a:endParaRPr lang="en-US" dirty="0"/>
          </a:p>
          <a:p>
            <a:r>
              <a:rPr lang="en-US" dirty="0"/>
              <a:t>Generally the browser, web server, or operating system should disallow older TLS versions and cipher suites as new ones become available and older ones become vulnerable.  They are sometimes slow to update, so administrators may have to do this manually.</a:t>
            </a:r>
          </a:p>
          <a:p>
            <a:r>
              <a:rPr lang="en-US" dirty="0"/>
              <a:t>https://www.cloudinsidr.com/content/tls-1-3-and-tls-1-2-cipher-suites-demystified-how-to-pick-your-ciphers-wisely/</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28588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973138"/>
            <a:ext cx="5486400" cy="3086100"/>
          </a:xfrm>
        </p:spPr>
      </p:sp>
      <p:sp>
        <p:nvSpPr>
          <p:cNvPr id="3" name="Notes Placeholder 2"/>
          <p:cNvSpPr>
            <a:spLocks noGrp="1"/>
          </p:cNvSpPr>
          <p:nvPr>
            <p:ph type="body" idx="1"/>
          </p:nvPr>
        </p:nvSpPr>
        <p:spPr/>
        <p:txBody>
          <a:bodyPr/>
          <a:lstStyle/>
          <a:p>
            <a:r>
              <a:rPr lang="en-US" dirty="0"/>
              <a:t>In the client hello, the client lists the cipher suites it can use.  Each suite has a number (0xc02f for the one highlighted in the packet capture.)  That suite uses:</a:t>
            </a:r>
          </a:p>
          <a:p>
            <a:pPr marL="228600" indent="-228600">
              <a:buFont typeface="+mj-lt"/>
              <a:buAutoNum type="arabicPeriod"/>
            </a:pPr>
            <a:r>
              <a:rPr lang="en-US" dirty="0"/>
              <a:t>TLS as the overall protocol</a:t>
            </a:r>
          </a:p>
          <a:p>
            <a:pPr marL="228600" indent="-228600">
              <a:buFont typeface="+mj-lt"/>
              <a:buAutoNum type="arabicPeriod"/>
            </a:pPr>
            <a:r>
              <a:rPr lang="en-US" dirty="0"/>
              <a:t>Elliptic Curve Diffie-Hellman (ECDHE) for key exchange</a:t>
            </a:r>
          </a:p>
          <a:p>
            <a:pPr marL="228600" indent="-228600">
              <a:buFont typeface="+mj-lt"/>
              <a:buAutoNum type="arabicPeriod"/>
            </a:pPr>
            <a:r>
              <a:rPr lang="en-US" dirty="0"/>
              <a:t>RSA for certificates/authentication</a:t>
            </a:r>
          </a:p>
          <a:p>
            <a:pPr marL="228600" indent="-228600">
              <a:buFont typeface="+mj-lt"/>
              <a:buAutoNum type="arabicPeriod"/>
            </a:pPr>
            <a:r>
              <a:rPr lang="en-US" dirty="0"/>
              <a:t>AES 128 with Galois Counter Mode (AES128_GCM) for both symmetric encryption and message authentication codes (MAC).  When GCM is added to AES, both the encryption and MAC are computed simultaneously</a:t>
            </a:r>
          </a:p>
          <a:p>
            <a:pPr marL="228600" indent="-228600">
              <a:buFont typeface="+mj-lt"/>
              <a:buAutoNum type="arabicPeriod"/>
            </a:pPr>
            <a:r>
              <a:rPr lang="en-US" dirty="0"/>
              <a:t>SHA256 for hashes.</a:t>
            </a:r>
          </a:p>
          <a:p>
            <a:endParaRPr lang="en-US" dirty="0"/>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86199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23080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4/15/2019</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4/15/2019</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xkcd.com/79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(10)</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Secure Browsing, HTTPS and TLS</a:t>
            </a:r>
          </a:p>
          <a:p>
            <a:r>
              <a:rPr lang="en-US" dirty="0"/>
              <a:t>John York, Blue Ridge Community College</a:t>
            </a:r>
          </a:p>
          <a:p>
            <a:r>
              <a:rPr lang="en-US" dirty="0"/>
              <a:t>Weyers Cave, VA</a:t>
            </a:r>
          </a:p>
          <a:p>
            <a:r>
              <a:rPr lang="en-US" dirty="0"/>
              <a:t>http://www.brcc.edu</a:t>
            </a:r>
          </a:p>
          <a:p>
            <a:endParaRPr lang="en-US" dirty="0"/>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2D22-15EE-4B67-96AD-9F56C7559635}"/>
              </a:ext>
            </a:extLst>
          </p:cNvPr>
          <p:cNvSpPr>
            <a:spLocks noGrp="1"/>
          </p:cNvSpPr>
          <p:nvPr>
            <p:ph type="title"/>
          </p:nvPr>
        </p:nvSpPr>
        <p:spPr/>
        <p:txBody>
          <a:bodyPr/>
          <a:lstStyle/>
          <a:p>
            <a:r>
              <a:rPr lang="en-US" dirty="0"/>
              <a:t>TLS Example—Cipher Suite </a:t>
            </a:r>
          </a:p>
        </p:txBody>
      </p:sp>
      <p:sp>
        <p:nvSpPr>
          <p:cNvPr id="3" name="Content Placeholder 2">
            <a:extLst>
              <a:ext uri="{FF2B5EF4-FFF2-40B4-BE49-F238E27FC236}">
                <a16:creationId xmlns:a16="http://schemas.microsoft.com/office/drawing/2014/main" id="{DC1DF063-FFE0-4802-8CEC-783342E6E058}"/>
              </a:ext>
            </a:extLst>
          </p:cNvPr>
          <p:cNvSpPr>
            <a:spLocks noGrp="1"/>
          </p:cNvSpPr>
          <p:nvPr>
            <p:ph idx="1"/>
          </p:nvPr>
        </p:nvSpPr>
        <p:spPr>
          <a:xfrm>
            <a:off x="838200" y="3025032"/>
            <a:ext cx="10515600" cy="3363893"/>
          </a:xfrm>
        </p:spPr>
        <p:txBody>
          <a:bodyPr>
            <a:normAutofit lnSpcReduction="10000"/>
          </a:bodyPr>
          <a:lstStyle/>
          <a:p>
            <a:r>
              <a:rPr lang="en-US" dirty="0"/>
              <a:t>Overall—TLS 1.2</a:t>
            </a:r>
          </a:p>
          <a:p>
            <a:r>
              <a:rPr lang="en-US" dirty="0"/>
              <a:t>Key exchange—ECDHE, Elliptic Curve Diffie-Hellman Exchange</a:t>
            </a:r>
          </a:p>
          <a:p>
            <a:r>
              <a:rPr lang="en-US" dirty="0"/>
              <a:t>Certificate—RSA</a:t>
            </a:r>
          </a:p>
          <a:p>
            <a:r>
              <a:rPr lang="en-US" dirty="0"/>
              <a:t>Symmetric encryption—AES256 with Galois Counter Mode</a:t>
            </a:r>
          </a:p>
          <a:p>
            <a:pPr lvl="1"/>
            <a:r>
              <a:rPr lang="en-US" dirty="0"/>
              <a:t>GCM includes authenticity checking</a:t>
            </a:r>
          </a:p>
          <a:p>
            <a:r>
              <a:rPr lang="en-US" dirty="0"/>
              <a:t>Hash--SHA-384</a:t>
            </a:r>
          </a:p>
          <a:p>
            <a:r>
              <a:rPr lang="en-US" dirty="0"/>
              <a:t>Note:  the random number is used for Diffie-Hellman key generation</a:t>
            </a:r>
          </a:p>
        </p:txBody>
      </p:sp>
      <p:pic>
        <p:nvPicPr>
          <p:cNvPr id="5" name="Picture 4">
            <a:extLst>
              <a:ext uri="{FF2B5EF4-FFF2-40B4-BE49-F238E27FC236}">
                <a16:creationId xmlns:a16="http://schemas.microsoft.com/office/drawing/2014/main" id="{613D1ECF-0239-4F91-801D-03FB98241B0F}"/>
              </a:ext>
            </a:extLst>
          </p:cNvPr>
          <p:cNvPicPr>
            <a:picLocks noChangeAspect="1"/>
          </p:cNvPicPr>
          <p:nvPr/>
        </p:nvPicPr>
        <p:blipFill rotWithShape="1">
          <a:blip r:embed="rId3"/>
          <a:srcRect t="67277" r="41907" b="16645"/>
          <a:stretch/>
        </p:blipFill>
        <p:spPr>
          <a:xfrm>
            <a:off x="0" y="1540700"/>
            <a:ext cx="10185877" cy="1325563"/>
          </a:xfrm>
          <a:prstGeom prst="rect">
            <a:avLst/>
          </a:prstGeom>
        </p:spPr>
      </p:pic>
    </p:spTree>
    <p:extLst>
      <p:ext uri="{BB962C8B-B14F-4D97-AF65-F5344CB8AC3E}">
        <p14:creationId xmlns:p14="http://schemas.microsoft.com/office/powerpoint/2010/main" val="379903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C3EF-1652-4BCF-B06B-7D8D9376DC2C}"/>
              </a:ext>
            </a:extLst>
          </p:cNvPr>
          <p:cNvSpPr>
            <a:spLocks noGrp="1"/>
          </p:cNvSpPr>
          <p:nvPr>
            <p:ph type="title"/>
          </p:nvPr>
        </p:nvSpPr>
        <p:spPr/>
        <p:txBody>
          <a:bodyPr/>
          <a:lstStyle/>
          <a:p>
            <a:r>
              <a:rPr lang="en-US" dirty="0"/>
              <a:t>TLS example—Server Certificate</a:t>
            </a:r>
          </a:p>
        </p:txBody>
      </p:sp>
      <p:pic>
        <p:nvPicPr>
          <p:cNvPr id="5" name="Picture 4">
            <a:extLst>
              <a:ext uri="{FF2B5EF4-FFF2-40B4-BE49-F238E27FC236}">
                <a16:creationId xmlns:a16="http://schemas.microsoft.com/office/drawing/2014/main" id="{DB120E4D-93CB-4D3A-A94D-709291F37D41}"/>
              </a:ext>
            </a:extLst>
          </p:cNvPr>
          <p:cNvPicPr>
            <a:picLocks noChangeAspect="1"/>
          </p:cNvPicPr>
          <p:nvPr/>
        </p:nvPicPr>
        <p:blipFill>
          <a:blip r:embed="rId3"/>
          <a:stretch>
            <a:fillRect/>
          </a:stretch>
        </p:blipFill>
        <p:spPr>
          <a:xfrm>
            <a:off x="838200" y="1500188"/>
            <a:ext cx="9972675" cy="4676775"/>
          </a:xfrm>
          <a:prstGeom prst="rect">
            <a:avLst/>
          </a:prstGeom>
        </p:spPr>
      </p:pic>
      <p:sp>
        <p:nvSpPr>
          <p:cNvPr id="3" name="Content Placeholder 2">
            <a:extLst>
              <a:ext uri="{FF2B5EF4-FFF2-40B4-BE49-F238E27FC236}">
                <a16:creationId xmlns:a16="http://schemas.microsoft.com/office/drawing/2014/main" id="{66DB09ED-B8AD-4525-ABB5-21443B8B85B0}"/>
              </a:ext>
            </a:extLst>
          </p:cNvPr>
          <p:cNvSpPr>
            <a:spLocks noGrp="1"/>
          </p:cNvSpPr>
          <p:nvPr>
            <p:ph idx="1"/>
          </p:nvPr>
        </p:nvSpPr>
        <p:spPr>
          <a:xfrm>
            <a:off x="7517080" y="3429000"/>
            <a:ext cx="3979223" cy="2507488"/>
          </a:xfrm>
        </p:spPr>
        <p:txBody>
          <a:bodyPr/>
          <a:lstStyle/>
          <a:p>
            <a:r>
              <a:rPr lang="en-US" dirty="0"/>
              <a:t>Server presents its cert </a:t>
            </a:r>
            <a:r>
              <a:rPr lang="en-US" sz="2000" dirty="0"/>
              <a:t>(this one is from openssl.org) </a:t>
            </a:r>
            <a:r>
              <a:rPr lang="en-US" dirty="0"/>
              <a:t>(Key Exchange and Done messages also included)</a:t>
            </a:r>
          </a:p>
        </p:txBody>
      </p:sp>
    </p:spTree>
    <p:extLst>
      <p:ext uri="{BB962C8B-B14F-4D97-AF65-F5344CB8AC3E}">
        <p14:creationId xmlns:p14="http://schemas.microsoft.com/office/powerpoint/2010/main" val="329473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53B5-E54D-42F7-8CC5-649AAA732BB8}"/>
              </a:ext>
            </a:extLst>
          </p:cNvPr>
          <p:cNvSpPr>
            <a:spLocks noGrp="1"/>
          </p:cNvSpPr>
          <p:nvPr>
            <p:ph type="title"/>
          </p:nvPr>
        </p:nvSpPr>
        <p:spPr/>
        <p:txBody>
          <a:bodyPr/>
          <a:lstStyle/>
          <a:p>
            <a:r>
              <a:rPr lang="en-US" dirty="0"/>
              <a:t>Server certificate is important</a:t>
            </a:r>
          </a:p>
        </p:txBody>
      </p:sp>
      <p:sp>
        <p:nvSpPr>
          <p:cNvPr id="3" name="Content Placeholder 2">
            <a:extLst>
              <a:ext uri="{FF2B5EF4-FFF2-40B4-BE49-F238E27FC236}">
                <a16:creationId xmlns:a16="http://schemas.microsoft.com/office/drawing/2014/main" id="{FC9E8F07-8053-4515-A8E4-4D872333885B}"/>
              </a:ext>
            </a:extLst>
          </p:cNvPr>
          <p:cNvSpPr>
            <a:spLocks noGrp="1"/>
          </p:cNvSpPr>
          <p:nvPr>
            <p:ph idx="1"/>
          </p:nvPr>
        </p:nvSpPr>
        <p:spPr/>
        <p:txBody>
          <a:bodyPr/>
          <a:lstStyle/>
          <a:p>
            <a:r>
              <a:rPr lang="en-US" dirty="0"/>
              <a:t>Most traffic is now encrypted and cannot normally be examined by Intrusion Prevention System</a:t>
            </a:r>
          </a:p>
          <a:p>
            <a:pPr lvl="1"/>
            <a:r>
              <a:rPr lang="en-US" dirty="0"/>
              <a:t>Traffic with RSA encryption may be examined if server private key is known</a:t>
            </a:r>
          </a:p>
          <a:p>
            <a:pPr lvl="1"/>
            <a:r>
              <a:rPr lang="en-US" dirty="0"/>
              <a:t>Diffie Hellman Encryption monitoring requires proxy and Man in the Middle attack (MITM), or for the browser to save the keys as it goes</a:t>
            </a:r>
          </a:p>
          <a:p>
            <a:r>
              <a:rPr lang="en-US" dirty="0"/>
              <a:t>Server certificate is a good indication of use</a:t>
            </a:r>
          </a:p>
          <a:p>
            <a:r>
              <a:rPr lang="en-US" dirty="0"/>
              <a:t>Examining server certificates may be very useful in detecting malicious traffic</a:t>
            </a:r>
          </a:p>
        </p:txBody>
      </p:sp>
    </p:spTree>
    <p:extLst>
      <p:ext uri="{BB962C8B-B14F-4D97-AF65-F5344CB8AC3E}">
        <p14:creationId xmlns:p14="http://schemas.microsoft.com/office/powerpoint/2010/main" val="2889804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0BEC-308B-41B1-AF36-1267D959CA00}"/>
              </a:ext>
            </a:extLst>
          </p:cNvPr>
          <p:cNvSpPr>
            <a:spLocks noGrp="1"/>
          </p:cNvSpPr>
          <p:nvPr>
            <p:ph type="title"/>
          </p:nvPr>
        </p:nvSpPr>
        <p:spPr/>
        <p:txBody>
          <a:bodyPr/>
          <a:lstStyle/>
          <a:p>
            <a:r>
              <a:rPr lang="en-US" dirty="0"/>
              <a:t>TLS example—Client Key Exchange, Done</a:t>
            </a:r>
          </a:p>
        </p:txBody>
      </p:sp>
      <p:pic>
        <p:nvPicPr>
          <p:cNvPr id="4" name="Picture 3">
            <a:extLst>
              <a:ext uri="{FF2B5EF4-FFF2-40B4-BE49-F238E27FC236}">
                <a16:creationId xmlns:a16="http://schemas.microsoft.com/office/drawing/2014/main" id="{4F0D8976-1B82-4460-BE31-7B6195F54CC2}"/>
              </a:ext>
            </a:extLst>
          </p:cNvPr>
          <p:cNvPicPr>
            <a:picLocks noChangeAspect="1"/>
          </p:cNvPicPr>
          <p:nvPr/>
        </p:nvPicPr>
        <p:blipFill>
          <a:blip r:embed="rId3"/>
          <a:stretch>
            <a:fillRect/>
          </a:stretch>
        </p:blipFill>
        <p:spPr>
          <a:xfrm>
            <a:off x="838200" y="1528763"/>
            <a:ext cx="9686925" cy="4648200"/>
          </a:xfrm>
          <a:prstGeom prst="rect">
            <a:avLst/>
          </a:prstGeom>
        </p:spPr>
      </p:pic>
      <p:sp>
        <p:nvSpPr>
          <p:cNvPr id="3" name="Content Placeholder 2">
            <a:extLst>
              <a:ext uri="{FF2B5EF4-FFF2-40B4-BE49-F238E27FC236}">
                <a16:creationId xmlns:a16="http://schemas.microsoft.com/office/drawing/2014/main" id="{C1BA8F5B-68F6-4DB4-B7CC-D987455F9114}"/>
              </a:ext>
            </a:extLst>
          </p:cNvPr>
          <p:cNvSpPr>
            <a:spLocks noGrp="1"/>
          </p:cNvSpPr>
          <p:nvPr>
            <p:ph idx="1"/>
          </p:nvPr>
        </p:nvSpPr>
        <p:spPr>
          <a:xfrm>
            <a:off x="6745184" y="3741943"/>
            <a:ext cx="4608616" cy="2747963"/>
          </a:xfrm>
          <a:solidFill>
            <a:schemeClr val="bg1"/>
          </a:solidFill>
        </p:spPr>
        <p:txBody>
          <a:bodyPr/>
          <a:lstStyle/>
          <a:p>
            <a:r>
              <a:rPr lang="en-US" dirty="0"/>
              <a:t>Client finishes Key Exchange, adds Done message</a:t>
            </a:r>
          </a:p>
          <a:p>
            <a:r>
              <a:rPr lang="en-US" dirty="0"/>
              <a:t>Note that both sides now turn on symmetric encryption (Change Cipher Spec)</a:t>
            </a:r>
          </a:p>
        </p:txBody>
      </p:sp>
    </p:spTree>
    <p:extLst>
      <p:ext uri="{BB962C8B-B14F-4D97-AF65-F5344CB8AC3E}">
        <p14:creationId xmlns:p14="http://schemas.microsoft.com/office/powerpoint/2010/main" val="51566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F1AA-733C-426D-BF2C-D86188AAEEC7}"/>
              </a:ext>
            </a:extLst>
          </p:cNvPr>
          <p:cNvSpPr>
            <a:spLocks noGrp="1"/>
          </p:cNvSpPr>
          <p:nvPr>
            <p:ph type="title"/>
          </p:nvPr>
        </p:nvSpPr>
        <p:spPr/>
        <p:txBody>
          <a:bodyPr/>
          <a:lstStyle/>
          <a:p>
            <a:r>
              <a:rPr lang="en-US" dirty="0"/>
              <a:t>Browser checks server certificate</a:t>
            </a:r>
          </a:p>
        </p:txBody>
      </p:sp>
      <p:sp>
        <p:nvSpPr>
          <p:cNvPr id="3" name="Content Placeholder 2">
            <a:extLst>
              <a:ext uri="{FF2B5EF4-FFF2-40B4-BE49-F238E27FC236}">
                <a16:creationId xmlns:a16="http://schemas.microsoft.com/office/drawing/2014/main" id="{604F231C-F554-46D6-844F-185BBA612669}"/>
              </a:ext>
            </a:extLst>
          </p:cNvPr>
          <p:cNvSpPr>
            <a:spLocks noGrp="1"/>
          </p:cNvSpPr>
          <p:nvPr>
            <p:ph idx="1"/>
          </p:nvPr>
        </p:nvSpPr>
        <p:spPr>
          <a:xfrm>
            <a:off x="838200" y="1825625"/>
            <a:ext cx="5170714" cy="4351338"/>
          </a:xfrm>
        </p:spPr>
        <p:txBody>
          <a:bodyPr>
            <a:normAutofit lnSpcReduction="10000"/>
          </a:bodyPr>
          <a:lstStyle/>
          <a:p>
            <a:r>
              <a:rPr lang="en-US" dirty="0"/>
              <a:t>Common Name (CN) or Subject Alternate Name (SAN) on cert must match the DNS name in browser navigation bar.  </a:t>
            </a:r>
            <a:r>
              <a:rPr lang="en-US" sz="2400" dirty="0"/>
              <a:t>Note: “*” is a wild card</a:t>
            </a:r>
            <a:endParaRPr lang="en-US" dirty="0"/>
          </a:p>
          <a:p>
            <a:r>
              <a:rPr lang="en-US" dirty="0"/>
              <a:t>If they do not match, the browser generates an error</a:t>
            </a:r>
          </a:p>
          <a:p>
            <a:r>
              <a:rPr lang="en-US" dirty="0"/>
              <a:t>If HTTP Strict Transport Security (HSTS) is set on the server, user cannot click through the warning</a:t>
            </a:r>
          </a:p>
          <a:p>
            <a:pPr lvl="1"/>
            <a:r>
              <a:rPr lang="en-US" dirty="0"/>
              <a:t>Makes MITM attacks more difficult</a:t>
            </a:r>
          </a:p>
        </p:txBody>
      </p:sp>
      <p:pic>
        <p:nvPicPr>
          <p:cNvPr id="4" name="Picture 3">
            <a:extLst>
              <a:ext uri="{FF2B5EF4-FFF2-40B4-BE49-F238E27FC236}">
                <a16:creationId xmlns:a16="http://schemas.microsoft.com/office/drawing/2014/main" id="{6A3C3FF7-9D1C-4E79-BEC6-2476A0C95346}"/>
              </a:ext>
            </a:extLst>
          </p:cNvPr>
          <p:cNvPicPr>
            <a:picLocks noChangeAspect="1"/>
          </p:cNvPicPr>
          <p:nvPr/>
        </p:nvPicPr>
        <p:blipFill>
          <a:blip r:embed="rId3"/>
          <a:stretch>
            <a:fillRect/>
          </a:stretch>
        </p:blipFill>
        <p:spPr>
          <a:xfrm>
            <a:off x="6274191" y="1494249"/>
            <a:ext cx="5438775" cy="4772025"/>
          </a:xfrm>
          <a:prstGeom prst="rect">
            <a:avLst/>
          </a:prstGeom>
        </p:spPr>
      </p:pic>
    </p:spTree>
    <p:extLst>
      <p:ext uri="{BB962C8B-B14F-4D97-AF65-F5344CB8AC3E}">
        <p14:creationId xmlns:p14="http://schemas.microsoft.com/office/powerpoint/2010/main" val="191052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8104-8C1C-4BF4-9424-7C07D304F36E}"/>
              </a:ext>
            </a:extLst>
          </p:cNvPr>
          <p:cNvSpPr>
            <a:spLocks noGrp="1"/>
          </p:cNvSpPr>
          <p:nvPr>
            <p:ph type="title"/>
          </p:nvPr>
        </p:nvSpPr>
        <p:spPr/>
        <p:txBody>
          <a:bodyPr/>
          <a:lstStyle/>
          <a:p>
            <a:r>
              <a:rPr lang="en-US" dirty="0"/>
              <a:t>Forward Secrecy, RSA vs Diffie-Hellman</a:t>
            </a:r>
          </a:p>
        </p:txBody>
      </p:sp>
      <p:sp>
        <p:nvSpPr>
          <p:cNvPr id="3" name="Content Placeholder 2">
            <a:extLst>
              <a:ext uri="{FF2B5EF4-FFF2-40B4-BE49-F238E27FC236}">
                <a16:creationId xmlns:a16="http://schemas.microsoft.com/office/drawing/2014/main" id="{6A138666-16DD-46B5-B399-E639D61188EE}"/>
              </a:ext>
            </a:extLst>
          </p:cNvPr>
          <p:cNvSpPr>
            <a:spLocks noGrp="1"/>
          </p:cNvSpPr>
          <p:nvPr>
            <p:ph idx="1"/>
          </p:nvPr>
        </p:nvSpPr>
        <p:spPr/>
        <p:txBody>
          <a:bodyPr>
            <a:normAutofit lnSpcReduction="10000"/>
          </a:bodyPr>
          <a:lstStyle/>
          <a:p>
            <a:r>
              <a:rPr lang="en-US" dirty="0"/>
              <a:t>RSA uses public and private keys to create secure channel</a:t>
            </a:r>
          </a:p>
          <a:p>
            <a:pPr lvl="1"/>
            <a:r>
              <a:rPr lang="en-US" dirty="0"/>
              <a:t>After channel is created, symmetric key is chosen</a:t>
            </a:r>
          </a:p>
          <a:p>
            <a:r>
              <a:rPr lang="en-US" dirty="0"/>
              <a:t>If the server’s private RSA key is known, the channel can be decrypted on any stored packets and any packets in the future (forward)</a:t>
            </a:r>
          </a:p>
          <a:p>
            <a:r>
              <a:rPr lang="en-US" dirty="0"/>
              <a:t>In Diffie-Hellman, each side contributes a piece to the key exchange</a:t>
            </a:r>
          </a:p>
          <a:p>
            <a:pPr lvl="1"/>
            <a:r>
              <a:rPr lang="en-US" dirty="0"/>
              <a:t>The key (α</a:t>
            </a:r>
            <a:r>
              <a:rPr lang="en-US" baseline="30000" dirty="0"/>
              <a:t>b</a:t>
            </a:r>
            <a:r>
              <a:rPr lang="en-US" dirty="0"/>
              <a:t>)</a:t>
            </a:r>
            <a:r>
              <a:rPr lang="en-US" baseline="30000" dirty="0"/>
              <a:t>a</a:t>
            </a:r>
            <a:r>
              <a:rPr lang="en-US" dirty="0"/>
              <a:t> = α</a:t>
            </a:r>
            <a:r>
              <a:rPr lang="en-US" baseline="30000" dirty="0"/>
              <a:t>ab</a:t>
            </a:r>
            <a:r>
              <a:rPr lang="en-US" dirty="0"/>
              <a:t> mod p is different every session</a:t>
            </a:r>
          </a:p>
          <a:p>
            <a:r>
              <a:rPr lang="en-US" dirty="0"/>
              <a:t>With DH, the entire key is not in the traffic, so </a:t>
            </a:r>
            <a:r>
              <a:rPr lang="en-US"/>
              <a:t>stored traffic cannot </a:t>
            </a:r>
            <a:r>
              <a:rPr lang="en-US" dirty="0"/>
              <a:t>be decrypted</a:t>
            </a:r>
          </a:p>
          <a:p>
            <a:r>
              <a:rPr lang="en-US" dirty="0"/>
              <a:t>Sometimes called “Perfect” Forward Secrecy (PFS)</a:t>
            </a:r>
          </a:p>
          <a:p>
            <a:r>
              <a:rPr lang="en-US" dirty="0"/>
              <a:t>TLS v. 1.3 requires PFS, </a:t>
            </a:r>
            <a:r>
              <a:rPr lang="en-US" dirty="0" err="1"/>
              <a:t>ie</a:t>
            </a:r>
            <a:r>
              <a:rPr lang="en-US" dirty="0"/>
              <a:t>. no RSA key exchange, only DH and ECDH</a:t>
            </a:r>
          </a:p>
        </p:txBody>
      </p:sp>
    </p:spTree>
    <p:extLst>
      <p:ext uri="{BB962C8B-B14F-4D97-AF65-F5344CB8AC3E}">
        <p14:creationId xmlns:p14="http://schemas.microsoft.com/office/powerpoint/2010/main" val="64537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5" name="Picture 4">
            <a:extLst>
              <a:ext uri="{FF2B5EF4-FFF2-40B4-BE49-F238E27FC236}">
                <a16:creationId xmlns:a16="http://schemas.microsoft.com/office/drawing/2014/main" id="{25DE74ED-C6C0-4A70-A717-DAFB1B600E3F}"/>
              </a:ext>
            </a:extLst>
          </p:cNvPr>
          <p:cNvPicPr>
            <a:picLocks noChangeAspect="1"/>
          </p:cNvPicPr>
          <p:nvPr/>
        </p:nvPicPr>
        <p:blipFill>
          <a:blip r:embed="rId3"/>
          <a:stretch>
            <a:fillRect/>
          </a:stretch>
        </p:blipFill>
        <p:spPr>
          <a:xfrm>
            <a:off x="1147350" y="1431871"/>
            <a:ext cx="4948650" cy="4720470"/>
          </a:xfrm>
          <a:prstGeom prst="rect">
            <a:avLst/>
          </a:prstGeom>
        </p:spPr>
      </p:pic>
      <p:pic>
        <p:nvPicPr>
          <p:cNvPr id="6" name="Picture 5">
            <a:extLst>
              <a:ext uri="{FF2B5EF4-FFF2-40B4-BE49-F238E27FC236}">
                <a16:creationId xmlns:a16="http://schemas.microsoft.com/office/drawing/2014/main" id="{5CAD85AA-B860-4770-8816-C122873AA615}"/>
              </a:ext>
            </a:extLst>
          </p:cNvPr>
          <p:cNvPicPr>
            <a:picLocks noChangeAspect="1"/>
          </p:cNvPicPr>
          <p:nvPr/>
        </p:nvPicPr>
        <p:blipFill>
          <a:blip r:embed="rId4"/>
          <a:stretch>
            <a:fillRect/>
          </a:stretch>
        </p:blipFill>
        <p:spPr>
          <a:xfrm>
            <a:off x="6273073" y="1412447"/>
            <a:ext cx="4903653" cy="4720470"/>
          </a:xfrm>
          <a:prstGeom prst="rect">
            <a:avLst/>
          </a:prstGeom>
        </p:spPr>
      </p:pic>
    </p:spTree>
    <p:extLst>
      <p:ext uri="{BB962C8B-B14F-4D97-AF65-F5344CB8AC3E}">
        <p14:creationId xmlns:p14="http://schemas.microsoft.com/office/powerpoint/2010/main" val="10777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84A75-0702-4FD2-A176-A7CDBB28208E}"/>
              </a:ext>
            </a:extLst>
          </p:cNvPr>
          <p:cNvSpPr>
            <a:spLocks noGrp="1"/>
          </p:cNvSpPr>
          <p:nvPr>
            <p:ph idx="1"/>
          </p:nvPr>
        </p:nvSpPr>
        <p:spPr>
          <a:xfrm>
            <a:off x="7796939" y="1469164"/>
            <a:ext cx="3625312" cy="3102836"/>
          </a:xfrm>
        </p:spPr>
        <p:txBody>
          <a:bodyPr/>
          <a:lstStyle/>
          <a:p>
            <a:pPr marL="0" indent="0">
              <a:buNone/>
            </a:pPr>
            <a:r>
              <a:rPr lang="en-US" dirty="0"/>
              <a:t>Password reuse really is a bad thing.</a:t>
            </a:r>
          </a:p>
          <a:p>
            <a:pPr marL="0" indent="0">
              <a:buNone/>
            </a:pPr>
            <a:r>
              <a:rPr lang="en-US" sz="2000" dirty="0">
                <a:hlinkClick r:id="rId3"/>
              </a:rPr>
              <a:t>https://xkcd.com/792/</a:t>
            </a:r>
            <a:r>
              <a:rPr lang="en-US" sz="2000" dirty="0"/>
              <a:t> </a:t>
            </a:r>
          </a:p>
          <a:p>
            <a:pPr marL="0" indent="0">
              <a:buNone/>
            </a:pPr>
            <a:r>
              <a:rPr lang="en-US" sz="2000" dirty="0"/>
              <a:t>“It’ll be hilarious the first few times this happens.”</a:t>
            </a:r>
            <a:endParaRPr lang="en-US" sz="1400" dirty="0"/>
          </a:p>
        </p:txBody>
      </p:sp>
      <p:pic>
        <p:nvPicPr>
          <p:cNvPr id="6" name="Picture 5">
            <a:extLst>
              <a:ext uri="{FF2B5EF4-FFF2-40B4-BE49-F238E27FC236}">
                <a16:creationId xmlns:a16="http://schemas.microsoft.com/office/drawing/2014/main" id="{15110B84-917F-4B7D-AD81-24CCB3632621}"/>
              </a:ext>
            </a:extLst>
          </p:cNvPr>
          <p:cNvPicPr>
            <a:picLocks noChangeAspect="1"/>
          </p:cNvPicPr>
          <p:nvPr/>
        </p:nvPicPr>
        <p:blipFill>
          <a:blip r:embed="rId4"/>
          <a:stretch>
            <a:fillRect/>
          </a:stretch>
        </p:blipFill>
        <p:spPr>
          <a:xfrm>
            <a:off x="514350" y="735847"/>
            <a:ext cx="6632752" cy="4301102"/>
          </a:xfrm>
          <a:prstGeom prst="rect">
            <a:avLst/>
          </a:prstGeom>
        </p:spPr>
      </p:pic>
      <p:sp>
        <p:nvSpPr>
          <p:cNvPr id="7" name="TextBox 6">
            <a:extLst>
              <a:ext uri="{FF2B5EF4-FFF2-40B4-BE49-F238E27FC236}">
                <a16:creationId xmlns:a16="http://schemas.microsoft.com/office/drawing/2014/main" id="{7AF8ED38-5627-446E-B937-2530F2FC0DDD}"/>
              </a:ext>
            </a:extLst>
          </p:cNvPr>
          <p:cNvSpPr txBox="1"/>
          <p:nvPr/>
        </p:nvSpPr>
        <p:spPr>
          <a:xfrm>
            <a:off x="5841252" y="4143291"/>
            <a:ext cx="761429" cy="338554"/>
          </a:xfrm>
          <a:prstGeom prst="rect">
            <a:avLst/>
          </a:prstGeom>
          <a:solidFill>
            <a:schemeClr val="bg1"/>
          </a:solidFill>
        </p:spPr>
        <p:txBody>
          <a:bodyPr wrap="square" rtlCol="0">
            <a:spAutoFit/>
          </a:bodyPr>
          <a:lstStyle/>
          <a:p>
            <a:r>
              <a:rPr lang="en-US" sz="1600" dirty="0"/>
              <a:t>STINK</a:t>
            </a:r>
          </a:p>
        </p:txBody>
      </p:sp>
    </p:spTree>
    <p:extLst>
      <p:ext uri="{BB962C8B-B14F-4D97-AF65-F5344CB8AC3E}">
        <p14:creationId xmlns:p14="http://schemas.microsoft.com/office/powerpoint/2010/main" val="56572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0EDB-8315-4193-8269-D4A8D4AB0DBB}"/>
              </a:ext>
            </a:extLst>
          </p:cNvPr>
          <p:cNvSpPr>
            <a:spLocks noGrp="1"/>
          </p:cNvSpPr>
          <p:nvPr>
            <p:ph type="title"/>
          </p:nvPr>
        </p:nvSpPr>
        <p:spPr/>
        <p:txBody>
          <a:bodyPr/>
          <a:lstStyle/>
          <a:p>
            <a:r>
              <a:rPr lang="en-US" dirty="0"/>
              <a:t>Transport Layer Security (TLS)</a:t>
            </a:r>
          </a:p>
        </p:txBody>
      </p:sp>
      <p:sp>
        <p:nvSpPr>
          <p:cNvPr id="3" name="Content Placeholder 2">
            <a:extLst>
              <a:ext uri="{FF2B5EF4-FFF2-40B4-BE49-F238E27FC236}">
                <a16:creationId xmlns:a16="http://schemas.microsoft.com/office/drawing/2014/main" id="{DE5B9E75-3997-46CF-A1C5-F146CE4CC075}"/>
              </a:ext>
            </a:extLst>
          </p:cNvPr>
          <p:cNvSpPr>
            <a:spLocks noGrp="1"/>
          </p:cNvSpPr>
          <p:nvPr>
            <p:ph idx="1"/>
          </p:nvPr>
        </p:nvSpPr>
        <p:spPr/>
        <p:txBody>
          <a:bodyPr>
            <a:normAutofit lnSpcReduction="10000"/>
          </a:bodyPr>
          <a:lstStyle/>
          <a:p>
            <a:r>
              <a:rPr lang="en-US" dirty="0"/>
              <a:t>Secure Sockets Layer (SSL) was original encryption for browsers</a:t>
            </a:r>
          </a:p>
          <a:p>
            <a:pPr lvl="1"/>
            <a:r>
              <a:rPr lang="en-US" dirty="0"/>
              <a:t>SSL now deprecated</a:t>
            </a:r>
          </a:p>
          <a:p>
            <a:pPr lvl="1"/>
            <a:r>
              <a:rPr lang="en-US" dirty="0"/>
              <a:t>The term SSL is often used to mean both TLS and SSL</a:t>
            </a:r>
          </a:p>
          <a:p>
            <a:r>
              <a:rPr lang="en-US" dirty="0"/>
              <a:t>Current browsers use TLS 1.2, beginning to move to TLS 1.3</a:t>
            </a:r>
          </a:p>
          <a:p>
            <a:pPr lvl="1"/>
            <a:r>
              <a:rPr lang="en-US" dirty="0"/>
              <a:t>TLS 1.3 was approved March 2018</a:t>
            </a:r>
          </a:p>
          <a:p>
            <a:r>
              <a:rPr lang="en-US" dirty="0"/>
              <a:t>TLS is a suite of several protocols, used for different reasons</a:t>
            </a:r>
          </a:p>
          <a:p>
            <a:pPr lvl="1"/>
            <a:r>
              <a:rPr lang="en-US" dirty="0"/>
              <a:t>Browser and server negotiate which suite they will use</a:t>
            </a:r>
          </a:p>
          <a:p>
            <a:r>
              <a:rPr lang="en-US" dirty="0"/>
              <a:t>TLS provides encryption while the data is in transit</a:t>
            </a:r>
          </a:p>
          <a:p>
            <a:r>
              <a:rPr lang="en-US" dirty="0"/>
              <a:t>TLS does not provide encryption while the data is at rest (</a:t>
            </a:r>
            <a:r>
              <a:rPr lang="en-US" dirty="0" err="1"/>
              <a:t>ie</a:t>
            </a:r>
            <a:r>
              <a:rPr lang="en-US" dirty="0"/>
              <a:t>., on your computer or the server)</a:t>
            </a:r>
          </a:p>
        </p:txBody>
      </p:sp>
    </p:spTree>
    <p:extLst>
      <p:ext uri="{BB962C8B-B14F-4D97-AF65-F5344CB8AC3E}">
        <p14:creationId xmlns:p14="http://schemas.microsoft.com/office/powerpoint/2010/main" val="145129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BDAE-4D53-47B5-AF5D-A2CAC67E5369}"/>
              </a:ext>
            </a:extLst>
          </p:cNvPr>
          <p:cNvSpPr>
            <a:spLocks noGrp="1"/>
          </p:cNvSpPr>
          <p:nvPr>
            <p:ph type="title"/>
          </p:nvPr>
        </p:nvSpPr>
        <p:spPr/>
        <p:txBody>
          <a:bodyPr/>
          <a:lstStyle/>
          <a:p>
            <a:r>
              <a:rPr lang="en-US" dirty="0"/>
              <a:t>TLS is used by services other than web</a:t>
            </a:r>
          </a:p>
        </p:txBody>
      </p:sp>
      <p:sp>
        <p:nvSpPr>
          <p:cNvPr id="3" name="Content Placeholder 2">
            <a:extLst>
              <a:ext uri="{FF2B5EF4-FFF2-40B4-BE49-F238E27FC236}">
                <a16:creationId xmlns:a16="http://schemas.microsoft.com/office/drawing/2014/main" id="{56313D4F-F7E8-462F-B23B-38F8BDDF423B}"/>
              </a:ext>
            </a:extLst>
          </p:cNvPr>
          <p:cNvSpPr>
            <a:spLocks noGrp="1"/>
          </p:cNvSpPr>
          <p:nvPr>
            <p:ph idx="1"/>
          </p:nvPr>
        </p:nvSpPr>
        <p:spPr/>
        <p:txBody>
          <a:bodyPr/>
          <a:lstStyle/>
          <a:p>
            <a:r>
              <a:rPr lang="en-US" dirty="0"/>
              <a:t>Some Virtual Private Network (VPN) clients are built on TLS</a:t>
            </a:r>
          </a:p>
          <a:p>
            <a:r>
              <a:rPr lang="en-US" dirty="0"/>
              <a:t>FTPS is a secure version of FTP that runs over TLS/SSL</a:t>
            </a:r>
          </a:p>
          <a:p>
            <a:pPr lvl="1"/>
            <a:r>
              <a:rPr lang="en-US" dirty="0"/>
              <a:t>SFTP is FTP running over SSH</a:t>
            </a:r>
          </a:p>
          <a:p>
            <a:r>
              <a:rPr lang="en-US" dirty="0"/>
              <a:t>Messages </a:t>
            </a:r>
            <a:r>
              <a:rPr lang="en-US"/>
              <a:t>between email servers (SMTP) can use TLS (STARTTLS)</a:t>
            </a:r>
            <a:endParaRPr lang="en-US" dirty="0"/>
          </a:p>
          <a:p>
            <a:r>
              <a:rPr lang="en-US" dirty="0"/>
              <a:t>Since TLS libraries are freely available, many services use them</a:t>
            </a:r>
          </a:p>
        </p:txBody>
      </p:sp>
    </p:spTree>
    <p:extLst>
      <p:ext uri="{BB962C8B-B14F-4D97-AF65-F5344CB8AC3E}">
        <p14:creationId xmlns:p14="http://schemas.microsoft.com/office/powerpoint/2010/main" val="30687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D4F1-FFE4-46ED-8929-A52CB5ECF8EE}"/>
              </a:ext>
            </a:extLst>
          </p:cNvPr>
          <p:cNvSpPr>
            <a:spLocks noGrp="1"/>
          </p:cNvSpPr>
          <p:nvPr>
            <p:ph type="title"/>
          </p:nvPr>
        </p:nvSpPr>
        <p:spPr/>
        <p:txBody>
          <a:bodyPr/>
          <a:lstStyle/>
          <a:p>
            <a:r>
              <a:rPr lang="en-US" dirty="0"/>
              <a:t>TLS Handshakes and negotiation</a:t>
            </a:r>
          </a:p>
        </p:txBody>
      </p:sp>
      <p:sp>
        <p:nvSpPr>
          <p:cNvPr id="3" name="Content Placeholder 2">
            <a:extLst>
              <a:ext uri="{FF2B5EF4-FFF2-40B4-BE49-F238E27FC236}">
                <a16:creationId xmlns:a16="http://schemas.microsoft.com/office/drawing/2014/main" id="{353CF2A2-3F2B-429D-A393-A1347345A4EF}"/>
              </a:ext>
            </a:extLst>
          </p:cNvPr>
          <p:cNvSpPr>
            <a:spLocks noGrp="1"/>
          </p:cNvSpPr>
          <p:nvPr>
            <p:ph idx="1"/>
          </p:nvPr>
        </p:nvSpPr>
        <p:spPr/>
        <p:txBody>
          <a:bodyPr>
            <a:normAutofit lnSpcReduction="10000"/>
          </a:bodyPr>
          <a:lstStyle/>
          <a:p>
            <a:r>
              <a:rPr lang="en-US" dirty="0"/>
              <a:t>Normally, the server presents a digital certificate to authenticate (in some cases, clients also authenticate with a certificate)</a:t>
            </a:r>
          </a:p>
          <a:p>
            <a:r>
              <a:rPr lang="en-US" dirty="0"/>
              <a:t>TLS Handshake (simplified somewhat)</a:t>
            </a:r>
          </a:p>
          <a:p>
            <a:pPr lvl="1"/>
            <a:r>
              <a:rPr lang="en-US" dirty="0"/>
              <a:t>Client Hello.  </a:t>
            </a:r>
            <a:r>
              <a:rPr lang="en-US" dirty="0">
                <a:highlight>
                  <a:srgbClr val="FFFF00"/>
                </a:highlight>
              </a:rPr>
              <a:t>Client sends a list of cipher suites </a:t>
            </a:r>
            <a:r>
              <a:rPr lang="en-US" dirty="0"/>
              <a:t>it supports</a:t>
            </a:r>
          </a:p>
          <a:p>
            <a:pPr lvl="1"/>
            <a:r>
              <a:rPr lang="en-US" dirty="0"/>
              <a:t>Server Hello.  </a:t>
            </a:r>
            <a:r>
              <a:rPr lang="en-US" dirty="0">
                <a:highlight>
                  <a:srgbClr val="FFFF00"/>
                </a:highlight>
              </a:rPr>
              <a:t>Server selects a suite</a:t>
            </a:r>
            <a:r>
              <a:rPr lang="en-US" dirty="0"/>
              <a:t> from client list (or ends connection)</a:t>
            </a:r>
          </a:p>
          <a:p>
            <a:pPr lvl="1"/>
            <a:r>
              <a:rPr lang="en-US" dirty="0"/>
              <a:t>Server Certificate.  </a:t>
            </a:r>
            <a:r>
              <a:rPr lang="en-US" dirty="0">
                <a:highlight>
                  <a:srgbClr val="FFFF00"/>
                </a:highlight>
              </a:rPr>
              <a:t>Server presents its digital certificate </a:t>
            </a:r>
            <a:r>
              <a:rPr lang="en-US" dirty="0"/>
              <a:t>to the browser</a:t>
            </a:r>
          </a:p>
          <a:p>
            <a:pPr lvl="1"/>
            <a:r>
              <a:rPr lang="en-US" dirty="0"/>
              <a:t>Server Key Exchange.  Server’s info to create shared key, depends on cipher suite, may be omitted if not Diffie-Hellman</a:t>
            </a:r>
          </a:p>
          <a:p>
            <a:pPr lvl="1"/>
            <a:r>
              <a:rPr lang="en-US" dirty="0"/>
              <a:t>Server Hello Done.  (Certificate, Exchange, and Done may be in same packet)</a:t>
            </a:r>
          </a:p>
          <a:p>
            <a:pPr lvl="1"/>
            <a:r>
              <a:rPr lang="en-US" dirty="0"/>
              <a:t>Client Key Exchange.  Client’s info to create shared key</a:t>
            </a:r>
          </a:p>
          <a:p>
            <a:pPr lvl="1"/>
            <a:r>
              <a:rPr lang="en-US" dirty="0"/>
              <a:t>Change Cipher Spec.  Sent by both sides, says “We’re going encrypted now.”</a:t>
            </a:r>
          </a:p>
          <a:p>
            <a:pPr lvl="1"/>
            <a:endParaRPr lang="en-US" dirty="0"/>
          </a:p>
        </p:txBody>
      </p:sp>
    </p:spTree>
    <p:extLst>
      <p:ext uri="{BB962C8B-B14F-4D97-AF65-F5344CB8AC3E}">
        <p14:creationId xmlns:p14="http://schemas.microsoft.com/office/powerpoint/2010/main" val="245762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A4E6-F6E2-4F2D-8577-65ADAEB1F037}"/>
              </a:ext>
            </a:extLst>
          </p:cNvPr>
          <p:cNvSpPr>
            <a:spLocks noGrp="1"/>
          </p:cNvSpPr>
          <p:nvPr>
            <p:ph type="title"/>
          </p:nvPr>
        </p:nvSpPr>
        <p:spPr/>
        <p:txBody>
          <a:bodyPr/>
          <a:lstStyle/>
          <a:p>
            <a:r>
              <a:rPr lang="en-US" dirty="0"/>
              <a:t>TLS Cipher Suites</a:t>
            </a:r>
          </a:p>
        </p:txBody>
      </p:sp>
      <p:sp>
        <p:nvSpPr>
          <p:cNvPr id="3" name="Content Placeholder 2">
            <a:extLst>
              <a:ext uri="{FF2B5EF4-FFF2-40B4-BE49-F238E27FC236}">
                <a16:creationId xmlns:a16="http://schemas.microsoft.com/office/drawing/2014/main" id="{05B973A4-05D0-4DBA-8F0E-1AF46A435186}"/>
              </a:ext>
            </a:extLst>
          </p:cNvPr>
          <p:cNvSpPr>
            <a:spLocks noGrp="1"/>
          </p:cNvSpPr>
          <p:nvPr>
            <p:ph idx="1"/>
          </p:nvPr>
        </p:nvSpPr>
        <p:spPr/>
        <p:txBody>
          <a:bodyPr>
            <a:normAutofit fontScale="92500" lnSpcReduction="10000"/>
          </a:bodyPr>
          <a:lstStyle/>
          <a:p>
            <a:r>
              <a:rPr lang="en-US" dirty="0"/>
              <a:t>Different functions need different cipher protocols</a:t>
            </a:r>
          </a:p>
          <a:p>
            <a:r>
              <a:rPr lang="en-US" dirty="0"/>
              <a:t>Key Exchange</a:t>
            </a:r>
          </a:p>
          <a:p>
            <a:pPr lvl="1"/>
            <a:r>
              <a:rPr lang="en-US" dirty="0"/>
              <a:t>Usually Diffie-Hellman (DH), Elliptic Curve DH (ECDH), or RSA</a:t>
            </a:r>
          </a:p>
          <a:p>
            <a:r>
              <a:rPr lang="en-US" dirty="0"/>
              <a:t>Digital certificates</a:t>
            </a:r>
          </a:p>
          <a:p>
            <a:pPr lvl="1"/>
            <a:r>
              <a:rPr lang="en-US" dirty="0"/>
              <a:t>Most often RSA, also DSA and ECDSA, must use SHA-256 or better as hash</a:t>
            </a:r>
          </a:p>
          <a:p>
            <a:r>
              <a:rPr lang="en-US" dirty="0"/>
              <a:t>Symmetric Block Cipher (primary data exchange)</a:t>
            </a:r>
          </a:p>
          <a:p>
            <a:pPr lvl="1"/>
            <a:r>
              <a:rPr lang="en-US" dirty="0"/>
              <a:t>AES-GCM (AES in Galois Counter Mode) is common</a:t>
            </a:r>
          </a:p>
          <a:p>
            <a:r>
              <a:rPr lang="en-US" dirty="0"/>
              <a:t>Hash Method</a:t>
            </a:r>
          </a:p>
          <a:p>
            <a:pPr lvl="1"/>
            <a:r>
              <a:rPr lang="en-US" dirty="0"/>
              <a:t>often SHA-256 or better</a:t>
            </a:r>
          </a:p>
          <a:p>
            <a:r>
              <a:rPr lang="en-US" dirty="0"/>
              <a:t>Data Integrity (Message Authentication Code (MAC))</a:t>
            </a:r>
          </a:p>
          <a:p>
            <a:pPr lvl="1"/>
            <a:r>
              <a:rPr lang="en-US" dirty="0"/>
              <a:t>HMAC or AEAD</a:t>
            </a:r>
          </a:p>
        </p:txBody>
      </p:sp>
    </p:spTree>
    <p:extLst>
      <p:ext uri="{BB962C8B-B14F-4D97-AF65-F5344CB8AC3E}">
        <p14:creationId xmlns:p14="http://schemas.microsoft.com/office/powerpoint/2010/main" val="64806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E665-728B-4FB9-944C-D65338999C04}"/>
              </a:ext>
            </a:extLst>
          </p:cNvPr>
          <p:cNvSpPr>
            <a:spLocks noGrp="1"/>
          </p:cNvSpPr>
          <p:nvPr>
            <p:ph type="title"/>
          </p:nvPr>
        </p:nvSpPr>
        <p:spPr/>
        <p:txBody>
          <a:bodyPr/>
          <a:lstStyle/>
          <a:p>
            <a:r>
              <a:rPr lang="en-US" dirty="0"/>
              <a:t>TLS example—Client Hello</a:t>
            </a:r>
          </a:p>
        </p:txBody>
      </p:sp>
      <p:sp>
        <p:nvSpPr>
          <p:cNvPr id="3" name="Content Placeholder 2">
            <a:extLst>
              <a:ext uri="{FF2B5EF4-FFF2-40B4-BE49-F238E27FC236}">
                <a16:creationId xmlns:a16="http://schemas.microsoft.com/office/drawing/2014/main" id="{23C58555-4A3B-45C6-A352-89EAB1648DDE}"/>
              </a:ext>
            </a:extLst>
          </p:cNvPr>
          <p:cNvSpPr>
            <a:spLocks noGrp="1"/>
          </p:cNvSpPr>
          <p:nvPr>
            <p:ph idx="1"/>
          </p:nvPr>
        </p:nvSpPr>
        <p:spPr>
          <a:xfrm>
            <a:off x="838200" y="5167312"/>
            <a:ext cx="4323608" cy="605643"/>
          </a:xfrm>
        </p:spPr>
        <p:txBody>
          <a:bodyPr/>
          <a:lstStyle/>
          <a:p>
            <a:r>
              <a:rPr lang="en-US" dirty="0"/>
              <a:t>Client lists Cipher Suites</a:t>
            </a:r>
          </a:p>
        </p:txBody>
      </p:sp>
      <p:pic>
        <p:nvPicPr>
          <p:cNvPr id="6" name="Picture 5">
            <a:extLst>
              <a:ext uri="{FF2B5EF4-FFF2-40B4-BE49-F238E27FC236}">
                <a16:creationId xmlns:a16="http://schemas.microsoft.com/office/drawing/2014/main" id="{50AC3AD2-33F7-4AE7-AC9D-AFE6A0ECC0C7}"/>
              </a:ext>
            </a:extLst>
          </p:cNvPr>
          <p:cNvPicPr>
            <a:picLocks noChangeAspect="1"/>
          </p:cNvPicPr>
          <p:nvPr/>
        </p:nvPicPr>
        <p:blipFill>
          <a:blip r:embed="rId3"/>
          <a:stretch>
            <a:fillRect/>
          </a:stretch>
        </p:blipFill>
        <p:spPr>
          <a:xfrm>
            <a:off x="1178242" y="1690688"/>
            <a:ext cx="9629775" cy="3057525"/>
          </a:xfrm>
          <a:prstGeom prst="rect">
            <a:avLst/>
          </a:prstGeom>
        </p:spPr>
      </p:pic>
    </p:spTree>
    <p:extLst>
      <p:ext uri="{BB962C8B-B14F-4D97-AF65-F5344CB8AC3E}">
        <p14:creationId xmlns:p14="http://schemas.microsoft.com/office/powerpoint/2010/main" val="662210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0793-1FC4-4FB5-9C9C-8766CE03D148}"/>
              </a:ext>
            </a:extLst>
          </p:cNvPr>
          <p:cNvSpPr>
            <a:spLocks noGrp="1"/>
          </p:cNvSpPr>
          <p:nvPr>
            <p:ph type="title"/>
          </p:nvPr>
        </p:nvSpPr>
        <p:spPr/>
        <p:txBody>
          <a:bodyPr/>
          <a:lstStyle/>
          <a:p>
            <a:r>
              <a:rPr lang="en-US" dirty="0"/>
              <a:t>TLS example—Server Hello</a:t>
            </a:r>
          </a:p>
        </p:txBody>
      </p:sp>
      <p:pic>
        <p:nvPicPr>
          <p:cNvPr id="4" name="Picture 3">
            <a:extLst>
              <a:ext uri="{FF2B5EF4-FFF2-40B4-BE49-F238E27FC236}">
                <a16:creationId xmlns:a16="http://schemas.microsoft.com/office/drawing/2014/main" id="{2005AD58-CB67-4473-A0E2-2C49C7E38D92}"/>
              </a:ext>
            </a:extLst>
          </p:cNvPr>
          <p:cNvPicPr>
            <a:picLocks noChangeAspect="1"/>
          </p:cNvPicPr>
          <p:nvPr/>
        </p:nvPicPr>
        <p:blipFill>
          <a:blip r:embed="rId3"/>
          <a:stretch>
            <a:fillRect/>
          </a:stretch>
        </p:blipFill>
        <p:spPr>
          <a:xfrm>
            <a:off x="681099" y="1502105"/>
            <a:ext cx="8953500" cy="4210050"/>
          </a:xfrm>
          <a:prstGeom prst="rect">
            <a:avLst/>
          </a:prstGeom>
        </p:spPr>
      </p:pic>
      <p:sp>
        <p:nvSpPr>
          <p:cNvPr id="3" name="Content Placeholder 2">
            <a:extLst>
              <a:ext uri="{FF2B5EF4-FFF2-40B4-BE49-F238E27FC236}">
                <a16:creationId xmlns:a16="http://schemas.microsoft.com/office/drawing/2014/main" id="{27B328AF-6BB4-495A-B113-ABE22E3E41E6}"/>
              </a:ext>
            </a:extLst>
          </p:cNvPr>
          <p:cNvSpPr>
            <a:spLocks noGrp="1"/>
          </p:cNvSpPr>
          <p:nvPr>
            <p:ph idx="1"/>
          </p:nvPr>
        </p:nvSpPr>
        <p:spPr>
          <a:xfrm>
            <a:off x="7528955" y="3834059"/>
            <a:ext cx="3824845" cy="1521836"/>
          </a:xfrm>
        </p:spPr>
        <p:txBody>
          <a:bodyPr/>
          <a:lstStyle/>
          <a:p>
            <a:r>
              <a:rPr lang="en-US" dirty="0"/>
              <a:t>Server selects Cipher Suite</a:t>
            </a:r>
          </a:p>
        </p:txBody>
      </p:sp>
    </p:spTree>
    <p:extLst>
      <p:ext uri="{BB962C8B-B14F-4D97-AF65-F5344CB8AC3E}">
        <p14:creationId xmlns:p14="http://schemas.microsoft.com/office/powerpoint/2010/main" val="427926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6938</TotalTime>
  <Words>2588</Words>
  <Application>Microsoft Office PowerPoint</Application>
  <PresentationFormat>Widescreen</PresentationFormat>
  <Paragraphs>172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Cryptology (10)</vt:lpstr>
      <vt:lpstr>Obligatory XKCD Cartoon</vt:lpstr>
      <vt:lpstr>PowerPoint Presentation</vt:lpstr>
      <vt:lpstr>Transport Layer Security (TLS)</vt:lpstr>
      <vt:lpstr>TLS is used by services other than web</vt:lpstr>
      <vt:lpstr>TLS Handshakes and negotiation</vt:lpstr>
      <vt:lpstr>TLS Cipher Suites</vt:lpstr>
      <vt:lpstr>TLS example—Client Hello</vt:lpstr>
      <vt:lpstr>TLS example—Server Hello</vt:lpstr>
      <vt:lpstr>TLS Example—Cipher Suite </vt:lpstr>
      <vt:lpstr>TLS example—Server Certificate</vt:lpstr>
      <vt:lpstr>Server certificate is important</vt:lpstr>
      <vt:lpstr>TLS example—Client Key Exchange, Done</vt:lpstr>
      <vt:lpstr>Browser checks server certificate</vt:lpstr>
      <vt:lpstr>Forward Secrecy, RSA vs Diffie-Hellman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135</cp:revision>
  <dcterms:created xsi:type="dcterms:W3CDTF">2018-04-12T17:10:12Z</dcterms:created>
  <dcterms:modified xsi:type="dcterms:W3CDTF">2019-04-15T12:37:07Z</dcterms:modified>
</cp:coreProperties>
</file>