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59" r:id="rId6"/>
    <p:sldId id="260" r:id="rId7"/>
    <p:sldId id="262" r:id="rId8"/>
    <p:sldId id="263" r:id="rId9"/>
    <p:sldId id="264" r:id="rId10"/>
    <p:sldId id="269" r:id="rId11"/>
    <p:sldId id="270" r:id="rId12"/>
    <p:sldId id="271" r:id="rId13"/>
    <p:sldId id="26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1" d="100"/>
          <a:sy n="91" d="100"/>
        </p:scale>
        <p:origin x="90" y="288"/>
      </p:cViewPr>
      <p:guideLst/>
    </p:cSldViewPr>
  </p:slideViewPr>
  <p:notesTextViewPr>
    <p:cViewPr>
      <p:scale>
        <a:sx n="1" d="1"/>
        <a:sy n="1" d="1"/>
      </p:scale>
      <p:origin x="0" y="0"/>
    </p:cViewPr>
  </p:notesTextViewPr>
  <p:notesViewPr>
    <p:cSldViewPr snapToGrid="0">
      <p:cViewPr>
        <p:scale>
          <a:sx n="130" d="100"/>
          <a:sy n="130" d="100"/>
        </p:scale>
        <p:origin x="1596" y="-261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my Python script does not eliminate 0 from the range as it should.  The set Z</a:t>
            </a:r>
            <a:r>
              <a:rPr lang="en-US" baseline="-25000" dirty="0"/>
              <a:t>17</a:t>
            </a:r>
            <a:r>
              <a:rPr lang="en-US" dirty="0"/>
              <a:t> includes 0 but is not a group because 0 does not have a multiplicative inverse.  The set Z</a:t>
            </a:r>
            <a:r>
              <a:rPr lang="en-US" baseline="-25000" dirty="0"/>
              <a:t>17</a:t>
            </a:r>
            <a:r>
              <a:rPr lang="en-US" dirty="0"/>
              <a:t>* does not include 0 and is a cyclic group.  Just ignore the first line of output from my script.</a:t>
            </a:r>
          </a:p>
          <a:p>
            <a:endParaRPr lang="en-US" dirty="0"/>
          </a:p>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for me to see this was by using Z-17subgroups.xlsx.  Each of the factors of p-1 = 17-1 = 16, (1, 2, 4, 8), has a corresponding subgroup with that many elements.</a:t>
            </a:r>
          </a:p>
          <a:p>
            <a:endParaRPr lang="en-US" dirty="0"/>
          </a:p>
          <a:p>
            <a:r>
              <a:rPr lang="en-US" dirty="0"/>
              <a:t>I skipped the trivial subgroup with one element, {1} with the primitive element 1, to save space.</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3942758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can’t just choose a large random number for p, </a:t>
            </a:r>
            <a:r>
              <a:rPr lang="en-US"/>
              <a:t>and simply </a:t>
            </a:r>
            <a:r>
              <a:rPr lang="en-US" dirty="0"/>
              <a:t>choose another number for </a:t>
            </a:r>
            <a:r>
              <a:rPr lang="el-GR" dirty="0"/>
              <a:t>α</a:t>
            </a:r>
            <a:r>
              <a:rPr lang="en-US" dirty="0"/>
              <a:t>.  It is important to be sure that our choice of </a:t>
            </a:r>
            <a:r>
              <a:rPr lang="el-GR" dirty="0"/>
              <a:t>α</a:t>
            </a:r>
            <a:r>
              <a:rPr lang="en-US" dirty="0"/>
              <a:t> does not generate a very small subgroup.</a:t>
            </a:r>
          </a:p>
          <a:p>
            <a:endParaRPr lang="en-US" dirty="0"/>
          </a:p>
          <a:p>
            <a:r>
              <a:rPr lang="en-US" dirty="0"/>
              <a:t>“Safe” primes are discussed in </a:t>
            </a:r>
            <a:r>
              <a:rPr lang="en-US" dirty="0">
                <a:hlinkClick r:id="rId3"/>
              </a:rPr>
              <a:t>https://weakdh.org/imperfect-forward-secrecy-ccs15.pdf</a:t>
            </a:r>
            <a:endParaRPr lang="en-US" dirty="0"/>
          </a:p>
          <a:p>
            <a:endParaRPr lang="en-US" dirty="0"/>
          </a:p>
          <a:p>
            <a:r>
              <a:rPr lang="en-US" dirty="0"/>
              <a:t>The comment that p and </a:t>
            </a:r>
            <a:r>
              <a:rPr lang="el-GR" dirty="0"/>
              <a:t>α</a:t>
            </a:r>
            <a:r>
              <a:rPr lang="en-US" dirty="0"/>
              <a:t> should create a subgroup of at least 224 members comes from NIST.  See the chart in the next slide.</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96964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14</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is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19884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2/24/2020</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2/24/2020</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Exponents and Subgroups</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pPr lvl="1"/>
            <a:r>
              <a:rPr lang="en-US" dirty="0"/>
              <a:t>In practice, that depends on </a:t>
            </a:r>
            <a:r>
              <a:rPr lang="el-GR" dirty="0"/>
              <a:t>α</a:t>
            </a:r>
            <a:endParaRPr lang="en-US" dirty="0"/>
          </a:p>
          <a:p>
            <a:r>
              <a:rPr lang="en-US" dirty="0"/>
              <a:t>Example with p = 17</a:t>
            </a:r>
          </a:p>
          <a:p>
            <a:pPr lvl="1"/>
            <a:r>
              <a:rPr lang="en-US" dirty="0"/>
              <a:t>For </a:t>
            </a:r>
            <a:r>
              <a:rPr lang="el-GR" dirty="0"/>
              <a:t>α</a:t>
            </a:r>
            <a:r>
              <a:rPr lang="en-US" dirty="0"/>
              <a:t> = 3, 5, 6, 7, 10, 11, 12, 14: </a:t>
            </a:r>
            <a:r>
              <a:rPr lang="el-GR" dirty="0"/>
              <a:t>α</a:t>
            </a:r>
            <a:r>
              <a:rPr lang="en-US" baseline="30000" dirty="0"/>
              <a:t>x</a:t>
            </a:r>
            <a:r>
              <a:rPr lang="en-US" dirty="0"/>
              <a:t> gives results in 1, …, p-1 as x changes</a:t>
            </a:r>
          </a:p>
          <a:p>
            <a:pPr lvl="1"/>
            <a:r>
              <a:rPr lang="en-US" dirty="0"/>
              <a:t>For </a:t>
            </a:r>
            <a:r>
              <a:rPr lang="el-GR" dirty="0"/>
              <a:t>α</a:t>
            </a:r>
            <a:r>
              <a:rPr lang="en-US" dirty="0"/>
              <a:t> = 2, 8, 9, 15: </a:t>
            </a:r>
            <a:r>
              <a:rPr lang="el-GR" dirty="0"/>
              <a:t>α</a:t>
            </a:r>
            <a:r>
              <a:rPr lang="en-US" baseline="30000" dirty="0"/>
              <a:t>x</a:t>
            </a:r>
            <a:r>
              <a:rPr lang="en-US" dirty="0"/>
              <a:t> only gives results in 1, 2, 4, 8, 9, 13, 15, 16</a:t>
            </a:r>
          </a:p>
          <a:p>
            <a:pPr lvl="2"/>
            <a:r>
              <a:rPr lang="en-US" dirty="0"/>
              <a:t>No matter what we put in for x, we only get 8 of the elements before it repeats</a:t>
            </a:r>
          </a:p>
          <a:p>
            <a:pPr lvl="1"/>
            <a:r>
              <a:rPr lang="en-US" dirty="0"/>
              <a:t>For </a:t>
            </a:r>
            <a:r>
              <a:rPr lang="el-GR" dirty="0"/>
              <a:t>α</a:t>
            </a:r>
            <a:r>
              <a:rPr lang="en-US" dirty="0"/>
              <a:t> = 4, 13: </a:t>
            </a:r>
            <a:r>
              <a:rPr lang="el-GR" dirty="0"/>
              <a:t>α</a:t>
            </a:r>
            <a:r>
              <a:rPr lang="en-US" baseline="30000" dirty="0"/>
              <a:t>x</a:t>
            </a:r>
            <a:r>
              <a:rPr lang="en-US" dirty="0"/>
              <a:t> only gives results 1, 4, 13, 16.  It repeats after 4 elements</a:t>
            </a:r>
          </a:p>
          <a:p>
            <a:pPr lvl="1"/>
            <a:r>
              <a:rPr lang="en-US" dirty="0"/>
              <a:t>For </a:t>
            </a:r>
            <a:r>
              <a:rPr lang="el-GR" dirty="0"/>
              <a:t>α</a:t>
            </a:r>
            <a:r>
              <a:rPr lang="en-US" dirty="0"/>
              <a:t> = 16: </a:t>
            </a:r>
            <a:r>
              <a:rPr lang="el-GR" dirty="0"/>
              <a:t>α</a:t>
            </a:r>
            <a:r>
              <a:rPr lang="en-US" baseline="30000" dirty="0"/>
              <a:t>x</a:t>
            </a:r>
            <a:r>
              <a:rPr lang="en-US" dirty="0"/>
              <a:t> only gives results 1, 16.  It repeats after only 2 elements</a:t>
            </a:r>
          </a:p>
        </p:txBody>
      </p:sp>
    </p:spTree>
    <p:extLst>
      <p:ext uri="{BB962C8B-B14F-4D97-AF65-F5344CB8AC3E}">
        <p14:creationId xmlns:p14="http://schemas.microsoft.com/office/powerpoint/2010/main" val="297890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277B-F031-4A4D-8D4A-5EFAD8D21B53}"/>
              </a:ext>
            </a:extLst>
          </p:cNvPr>
          <p:cNvSpPr>
            <a:spLocks noGrp="1"/>
          </p:cNvSpPr>
          <p:nvPr>
            <p:ph type="title"/>
          </p:nvPr>
        </p:nvSpPr>
        <p:spPr/>
        <p:txBody>
          <a:bodyPr/>
          <a:lstStyle/>
          <a:p>
            <a:r>
              <a:rPr lang="en-US" dirty="0"/>
              <a:t>Python Example, p = 17, </a:t>
            </a:r>
            <a:r>
              <a:rPr lang="el-GR" dirty="0"/>
              <a:t>α</a:t>
            </a:r>
            <a:r>
              <a:rPr lang="en-US" dirty="0"/>
              <a:t> = 3, 2, and 16</a:t>
            </a:r>
          </a:p>
        </p:txBody>
      </p:sp>
      <p:sp>
        <p:nvSpPr>
          <p:cNvPr id="3" name="Content Placeholder 2">
            <a:extLst>
              <a:ext uri="{FF2B5EF4-FFF2-40B4-BE49-F238E27FC236}">
                <a16:creationId xmlns:a16="http://schemas.microsoft.com/office/drawing/2014/main" id="{9A776086-F5FC-4942-B434-0A59F0E51D12}"/>
              </a:ext>
            </a:extLst>
          </p:cNvPr>
          <p:cNvSpPr>
            <a:spLocks noGrp="1"/>
          </p:cNvSpPr>
          <p:nvPr>
            <p:ph idx="1"/>
          </p:nvPr>
        </p:nvSpPr>
        <p:spPr>
          <a:xfrm>
            <a:off x="838200" y="1572353"/>
            <a:ext cx="10515600" cy="723171"/>
          </a:xfrm>
        </p:spPr>
        <p:txBody>
          <a:bodyPr>
            <a:normAutofit fontScale="92500" lnSpcReduction="20000"/>
          </a:bodyPr>
          <a:lstStyle/>
          <a:p>
            <a:r>
              <a:rPr lang="en-US" dirty="0"/>
              <a:t>Try these simple examples that compute </a:t>
            </a:r>
            <a:r>
              <a:rPr lang="el-GR" dirty="0"/>
              <a:t>α</a:t>
            </a:r>
            <a:r>
              <a:rPr lang="en-US" baseline="30000" dirty="0"/>
              <a:t>x</a:t>
            </a:r>
            <a:r>
              <a:rPr lang="en-US" dirty="0"/>
              <a:t> mod 17</a:t>
            </a:r>
          </a:p>
          <a:p>
            <a:pPr lvl="1"/>
            <a:r>
              <a:rPr lang="en-US" dirty="0"/>
              <a:t>Note that </a:t>
            </a:r>
            <a:r>
              <a:rPr lang="el-GR" dirty="0"/>
              <a:t>α</a:t>
            </a:r>
            <a:r>
              <a:rPr lang="en-US" baseline="30000" dirty="0"/>
              <a:t>x</a:t>
            </a:r>
            <a:r>
              <a:rPr lang="en-US" dirty="0"/>
              <a:t> repeats as soon as the result hits 1</a:t>
            </a:r>
          </a:p>
        </p:txBody>
      </p:sp>
      <p:pic>
        <p:nvPicPr>
          <p:cNvPr id="4" name="Picture 3">
            <a:extLst>
              <a:ext uri="{FF2B5EF4-FFF2-40B4-BE49-F238E27FC236}">
                <a16:creationId xmlns:a16="http://schemas.microsoft.com/office/drawing/2014/main" id="{A40335DF-5F57-4AEC-89AE-F47747357EE2}"/>
              </a:ext>
            </a:extLst>
          </p:cNvPr>
          <p:cNvPicPr>
            <a:picLocks noChangeAspect="1"/>
          </p:cNvPicPr>
          <p:nvPr/>
        </p:nvPicPr>
        <p:blipFill>
          <a:blip r:embed="rId3"/>
          <a:stretch>
            <a:fillRect/>
          </a:stretch>
        </p:blipFill>
        <p:spPr>
          <a:xfrm>
            <a:off x="838200" y="2424112"/>
            <a:ext cx="2724150" cy="3705225"/>
          </a:xfrm>
          <a:prstGeom prst="rect">
            <a:avLst/>
          </a:prstGeom>
        </p:spPr>
      </p:pic>
      <p:pic>
        <p:nvPicPr>
          <p:cNvPr id="5" name="Picture 4">
            <a:extLst>
              <a:ext uri="{FF2B5EF4-FFF2-40B4-BE49-F238E27FC236}">
                <a16:creationId xmlns:a16="http://schemas.microsoft.com/office/drawing/2014/main" id="{B684D998-9790-4E91-82CE-2B810CAD0E47}"/>
              </a:ext>
            </a:extLst>
          </p:cNvPr>
          <p:cNvPicPr>
            <a:picLocks noChangeAspect="1"/>
          </p:cNvPicPr>
          <p:nvPr/>
        </p:nvPicPr>
        <p:blipFill>
          <a:blip r:embed="rId4"/>
          <a:stretch>
            <a:fillRect/>
          </a:stretch>
        </p:blipFill>
        <p:spPr>
          <a:xfrm>
            <a:off x="3419475" y="2424112"/>
            <a:ext cx="2676525" cy="3695700"/>
          </a:xfrm>
          <a:prstGeom prst="rect">
            <a:avLst/>
          </a:prstGeom>
        </p:spPr>
      </p:pic>
      <p:pic>
        <p:nvPicPr>
          <p:cNvPr id="6" name="Picture 5">
            <a:extLst>
              <a:ext uri="{FF2B5EF4-FFF2-40B4-BE49-F238E27FC236}">
                <a16:creationId xmlns:a16="http://schemas.microsoft.com/office/drawing/2014/main" id="{C898A6B4-E35A-4DC4-A712-1F7288711986}"/>
              </a:ext>
            </a:extLst>
          </p:cNvPr>
          <p:cNvPicPr>
            <a:picLocks noChangeAspect="1"/>
          </p:cNvPicPr>
          <p:nvPr/>
        </p:nvPicPr>
        <p:blipFill>
          <a:blip r:embed="rId5"/>
          <a:stretch>
            <a:fillRect/>
          </a:stretch>
        </p:blipFill>
        <p:spPr>
          <a:xfrm>
            <a:off x="6262687" y="2424112"/>
            <a:ext cx="3076575" cy="3676650"/>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8532-4BF6-472A-8713-C1B3073E32E2}"/>
              </a:ext>
            </a:extLst>
          </p:cNvPr>
          <p:cNvSpPr>
            <a:spLocks noGrp="1"/>
          </p:cNvSpPr>
          <p:nvPr>
            <p:ph type="title"/>
          </p:nvPr>
        </p:nvSpPr>
        <p:spPr/>
        <p:txBody>
          <a:bodyPr/>
          <a:lstStyle/>
          <a:p>
            <a:r>
              <a:rPr lang="en-US" dirty="0"/>
              <a:t>Subgroups in our example for p = 17</a:t>
            </a:r>
          </a:p>
        </p:txBody>
      </p:sp>
      <p:sp>
        <p:nvSpPr>
          <p:cNvPr id="3" name="Content Placeholder 2">
            <a:extLst>
              <a:ext uri="{FF2B5EF4-FFF2-40B4-BE49-F238E27FC236}">
                <a16:creationId xmlns:a16="http://schemas.microsoft.com/office/drawing/2014/main" id="{A5710A83-B022-485B-B2CD-7F2AD594C328}"/>
              </a:ext>
            </a:extLst>
          </p:cNvPr>
          <p:cNvSpPr>
            <a:spLocks noGrp="1"/>
          </p:cNvSpPr>
          <p:nvPr>
            <p:ph idx="1"/>
          </p:nvPr>
        </p:nvSpPr>
        <p:spPr/>
        <p:txBody>
          <a:bodyPr>
            <a:normAutofit/>
          </a:bodyPr>
          <a:lstStyle/>
          <a:p>
            <a:r>
              <a:rPr lang="en-US" dirty="0"/>
              <a:t>The main group is {1, 2, 3, …, 16}</a:t>
            </a:r>
          </a:p>
          <a:p>
            <a:pPr lvl="1"/>
            <a:r>
              <a:rPr lang="en-US" dirty="0"/>
              <a:t>If we use any of {3, 5, 6, 7, 10, 11, 12, 14} for </a:t>
            </a:r>
            <a:r>
              <a:rPr lang="el-GR" dirty="0"/>
              <a:t>α</a:t>
            </a:r>
            <a:r>
              <a:rPr lang="en-US" dirty="0"/>
              <a:t>, </a:t>
            </a:r>
            <a:r>
              <a:rPr lang="el-GR" dirty="0"/>
              <a:t>α</a:t>
            </a:r>
            <a:r>
              <a:rPr lang="en-US" baseline="30000" dirty="0"/>
              <a:t>x </a:t>
            </a:r>
            <a:r>
              <a:rPr lang="en-US" dirty="0"/>
              <a:t>gives us the main group</a:t>
            </a:r>
          </a:p>
          <a:p>
            <a:pPr lvl="1"/>
            <a:r>
              <a:rPr lang="en-US" dirty="0"/>
              <a:t>{3, 5, 6, 7, 10, 11, 12, 14} are called generators or primitive elements for the main group</a:t>
            </a:r>
          </a:p>
          <a:p>
            <a:r>
              <a:rPr lang="en-US" dirty="0"/>
              <a:t>The subgroup with 8 elements is { 1, 2, 4, 8, 9, 13,15, 16}</a:t>
            </a:r>
          </a:p>
          <a:p>
            <a:pPr lvl="1"/>
            <a:r>
              <a:rPr lang="en-US" dirty="0"/>
              <a:t>If </a:t>
            </a:r>
            <a:r>
              <a:rPr lang="el-GR" dirty="0"/>
              <a:t>α</a:t>
            </a:r>
            <a:r>
              <a:rPr lang="en-US" dirty="0"/>
              <a:t> is in {2, 8, 9, 15} </a:t>
            </a:r>
            <a:r>
              <a:rPr lang="el-GR" dirty="0"/>
              <a:t>α</a:t>
            </a:r>
            <a:r>
              <a:rPr lang="en-US" baseline="30000" dirty="0"/>
              <a:t>x</a:t>
            </a:r>
            <a:r>
              <a:rPr lang="en-US" dirty="0"/>
              <a:t> is in this subgroup. {2, 8, 9, 15} are primitive elements</a:t>
            </a:r>
          </a:p>
          <a:p>
            <a:r>
              <a:rPr lang="en-US" dirty="0"/>
              <a:t>The subgroup with 4 elements is {1, 4, 13, 16} </a:t>
            </a:r>
          </a:p>
          <a:p>
            <a:pPr lvl="1"/>
            <a:r>
              <a:rPr lang="en-US" dirty="0"/>
              <a:t>If </a:t>
            </a:r>
            <a:r>
              <a:rPr lang="el-GR" dirty="0"/>
              <a:t>α</a:t>
            </a:r>
            <a:r>
              <a:rPr lang="en-US" dirty="0"/>
              <a:t> is in {4, 13} </a:t>
            </a:r>
            <a:r>
              <a:rPr lang="el-GR" dirty="0"/>
              <a:t>α</a:t>
            </a:r>
            <a:r>
              <a:rPr lang="en-US" baseline="30000" dirty="0"/>
              <a:t>x</a:t>
            </a:r>
            <a:r>
              <a:rPr lang="en-US" dirty="0"/>
              <a:t> is in this subgroup. {4, 13} are primitive elements</a:t>
            </a:r>
          </a:p>
          <a:p>
            <a:r>
              <a:rPr lang="en-US" dirty="0"/>
              <a:t>The subgroup with 2 elements is {1, 16}</a:t>
            </a:r>
          </a:p>
          <a:p>
            <a:pPr lvl="1"/>
            <a:r>
              <a:rPr lang="en-US" dirty="0"/>
              <a:t>If </a:t>
            </a:r>
            <a:r>
              <a:rPr lang="el-GR" dirty="0"/>
              <a:t>α</a:t>
            </a:r>
            <a:r>
              <a:rPr lang="en-US" dirty="0"/>
              <a:t> is in {16} </a:t>
            </a:r>
            <a:r>
              <a:rPr lang="el-GR" dirty="0"/>
              <a:t>α</a:t>
            </a:r>
            <a:r>
              <a:rPr lang="en-US" baseline="30000" dirty="0"/>
              <a:t>x</a:t>
            </a:r>
            <a:r>
              <a:rPr lang="en-US" dirty="0"/>
              <a:t> is in this subgroup.  16 is the primitive element</a:t>
            </a:r>
          </a:p>
        </p:txBody>
      </p:sp>
    </p:spTree>
    <p:extLst>
      <p:ext uri="{BB962C8B-B14F-4D97-AF65-F5344CB8AC3E}">
        <p14:creationId xmlns:p14="http://schemas.microsoft.com/office/powerpoint/2010/main" val="144346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84EE-BC80-4306-B6C5-EFF37F76022B}"/>
              </a:ext>
            </a:extLst>
          </p:cNvPr>
          <p:cNvSpPr>
            <a:spLocks noGrp="1"/>
          </p:cNvSpPr>
          <p:nvPr>
            <p:ph type="title"/>
          </p:nvPr>
        </p:nvSpPr>
        <p:spPr/>
        <p:txBody>
          <a:bodyPr/>
          <a:lstStyle/>
          <a:p>
            <a:r>
              <a:rPr lang="en-US" dirty="0"/>
              <a:t>Ramifications of Subgroups</a:t>
            </a:r>
          </a:p>
        </p:txBody>
      </p:sp>
      <p:sp>
        <p:nvSpPr>
          <p:cNvPr id="3" name="Content Placeholder 2">
            <a:extLst>
              <a:ext uri="{FF2B5EF4-FFF2-40B4-BE49-F238E27FC236}">
                <a16:creationId xmlns:a16="http://schemas.microsoft.com/office/drawing/2014/main" id="{A3FFD39C-0C1D-4B8A-B2EC-7504F085D482}"/>
              </a:ext>
            </a:extLst>
          </p:cNvPr>
          <p:cNvSpPr>
            <a:spLocks noGrp="1"/>
          </p:cNvSpPr>
          <p:nvPr>
            <p:ph idx="1"/>
          </p:nvPr>
        </p:nvSpPr>
        <p:spPr/>
        <p:txBody>
          <a:bodyPr>
            <a:normAutofit lnSpcReduction="10000"/>
          </a:bodyPr>
          <a:lstStyle/>
          <a:p>
            <a:r>
              <a:rPr lang="en-US" dirty="0"/>
              <a:t>In Diffie-Hellman key exchange, if we pick an </a:t>
            </a:r>
            <a:r>
              <a:rPr lang="el-GR" dirty="0"/>
              <a:t>α</a:t>
            </a:r>
            <a:r>
              <a:rPr lang="en-US" dirty="0"/>
              <a:t> that is a primitive element of  a subgroup, </a:t>
            </a:r>
            <a:r>
              <a:rPr lang="el-GR" dirty="0"/>
              <a:t>α</a:t>
            </a:r>
            <a:r>
              <a:rPr lang="en-US" baseline="30000" dirty="0"/>
              <a:t>a</a:t>
            </a:r>
            <a:r>
              <a:rPr lang="en-US" dirty="0"/>
              <a:t> will always be an element of that subgroup.</a:t>
            </a:r>
          </a:p>
          <a:p>
            <a:r>
              <a:rPr lang="en-US" dirty="0"/>
              <a:t>Possible values of </a:t>
            </a:r>
            <a:r>
              <a:rPr lang="el-GR" dirty="0"/>
              <a:t>α</a:t>
            </a:r>
            <a:r>
              <a:rPr lang="en-US" baseline="30000" dirty="0"/>
              <a:t>a</a:t>
            </a:r>
            <a:r>
              <a:rPr lang="en-US" dirty="0"/>
              <a:t> will be reduced</a:t>
            </a:r>
          </a:p>
          <a:p>
            <a:pPr lvl="1"/>
            <a:r>
              <a:rPr lang="en-US" dirty="0"/>
              <a:t>Instead of p-1 possibilities, they are restricted to the size of the subgroup</a:t>
            </a:r>
          </a:p>
          <a:p>
            <a:pPr lvl="1"/>
            <a:r>
              <a:rPr lang="en-US" dirty="0"/>
              <a:t>Security is lessened</a:t>
            </a:r>
          </a:p>
          <a:p>
            <a:r>
              <a:rPr lang="en-US" dirty="0"/>
              <a:t>Two ways of dealing with this</a:t>
            </a:r>
          </a:p>
          <a:p>
            <a:pPr lvl="1"/>
            <a:r>
              <a:rPr lang="en-US" dirty="0"/>
              <a:t>Pick a “safe” number for p, where (p - 1)/2 is also prime</a:t>
            </a:r>
          </a:p>
          <a:p>
            <a:pPr lvl="2"/>
            <a:r>
              <a:rPr lang="en-US" dirty="0"/>
              <a:t>Smallest usable subgroup is large, size is (p - 1)/2 – 1</a:t>
            </a:r>
          </a:p>
          <a:p>
            <a:pPr lvl="2"/>
            <a:r>
              <a:rPr lang="en-US" dirty="0"/>
              <a:t>(we can easily avoid the subgroups with 1 or 2 elements)</a:t>
            </a:r>
          </a:p>
          <a:p>
            <a:pPr lvl="1"/>
            <a:r>
              <a:rPr lang="en-US" dirty="0"/>
              <a:t>Pick p and </a:t>
            </a:r>
            <a:r>
              <a:rPr lang="el-GR" dirty="0"/>
              <a:t>α</a:t>
            </a:r>
            <a:r>
              <a:rPr lang="en-US" dirty="0"/>
              <a:t> so that </a:t>
            </a:r>
            <a:r>
              <a:rPr lang="el-GR" dirty="0"/>
              <a:t>α</a:t>
            </a:r>
            <a:r>
              <a:rPr lang="en-US" dirty="0"/>
              <a:t> generates a subgroup of at least 224 members</a:t>
            </a:r>
          </a:p>
        </p:txBody>
      </p:sp>
    </p:spTree>
    <p:extLst>
      <p:ext uri="{BB962C8B-B14F-4D97-AF65-F5344CB8AC3E}">
        <p14:creationId xmlns:p14="http://schemas.microsoft.com/office/powerpoint/2010/main" val="39239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of 224 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 = α</a:t>
            </a:r>
            <a:r>
              <a:rPr lang="en-US" baseline="30000" dirty="0"/>
              <a:t>a </a:t>
            </a:r>
            <a:r>
              <a:rPr lang="en-US" dirty="0"/>
              <a:t>mod p</a:t>
            </a:r>
            <a:endParaRPr lang="en-US" baseline="30000" dirty="0"/>
          </a:p>
          <a:p>
            <a:r>
              <a:rPr lang="en-US" dirty="0"/>
              <a:t>Bob chooses secret b, gives Alice (public) B = α</a:t>
            </a:r>
            <a:r>
              <a:rPr lang="en-US" baseline="30000" dirty="0"/>
              <a:t>b </a:t>
            </a:r>
            <a:r>
              <a:rPr lang="en-US" dirty="0"/>
              <a:t>mod p</a:t>
            </a:r>
            <a:endParaRPr lang="en-US" baseline="30000" dirty="0"/>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u="sng" dirty="0"/>
              <a:t>α</a:t>
            </a:r>
            <a:r>
              <a:rPr lang="en-US" u="sng" baseline="30000" dirty="0"/>
              <a:t>ab</a:t>
            </a:r>
            <a:r>
              <a:rPr lang="en-US" u="sng" dirty="0"/>
              <a:t> mod p </a:t>
            </a:r>
            <a:r>
              <a:rPr lang="en-US" dirty="0"/>
              <a:t>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3154</Words>
  <Application>Microsoft Office PowerPoint</Application>
  <PresentationFormat>Widescreen</PresentationFormat>
  <Paragraphs>246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Cryptography in Practice</vt:lpstr>
      <vt:lpstr>Exponents and Subgroups</vt:lpstr>
      <vt:lpstr>Python Example, p = 17, α = 3, 2, and 16</vt:lpstr>
      <vt:lpstr>Subgroups in our example for p = 17</vt:lpstr>
      <vt:lpstr>Ramifications of Subgroups</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88</cp:revision>
  <dcterms:created xsi:type="dcterms:W3CDTF">2018-04-11T13:50:02Z</dcterms:created>
  <dcterms:modified xsi:type="dcterms:W3CDTF">2020-02-24T23:13:29Z</dcterms:modified>
</cp:coreProperties>
</file>