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59" r:id="rId6"/>
    <p:sldId id="260" r:id="rId7"/>
    <p:sldId id="262" r:id="rId8"/>
    <p:sldId id="263" r:id="rId9"/>
    <p:sldId id="274" r:id="rId10"/>
    <p:sldId id="264" r:id="rId11"/>
    <p:sldId id="269" r:id="rId12"/>
    <p:sldId id="270" r:id="rId13"/>
    <p:sldId id="271" r:id="rId14"/>
    <p:sldId id="26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282" y="66"/>
      </p:cViewPr>
      <p:guideLst/>
    </p:cSldViewPr>
  </p:slideViewPr>
  <p:notesTextViewPr>
    <p:cViewPr>
      <p:scale>
        <a:sx n="1" d="1"/>
        <a:sy n="1" d="1"/>
      </p:scale>
      <p:origin x="0" y="0"/>
    </p:cViewPr>
  </p:notesTextViewPr>
  <p:notesViewPr>
    <p:cSldViewPr snapToGrid="0">
      <p:cViewPr varScale="1">
        <p:scale>
          <a:sx n="56" d="100"/>
          <a:sy n="56" d="100"/>
        </p:scale>
        <p:origin x="259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was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19884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1406195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for me to see this was by using Z-17subgroups.xlsx.  Each of the factors of p-1 = 17-1 = 16, (1, 2, 4, 8), has a corresponding subgroup with that many elements.</a:t>
            </a:r>
          </a:p>
          <a:p>
            <a:endParaRPr lang="en-US" dirty="0"/>
          </a:p>
          <a:p>
            <a:r>
              <a:rPr lang="en-US" dirty="0"/>
              <a:t>I skipped the trivial subgroup with one element, {1} with the primitive element 1, to save space.</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3942758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can’t just choose a large random number for p, and simply choose another number for </a:t>
            </a:r>
            <a:r>
              <a:rPr lang="el-GR" dirty="0"/>
              <a:t>α</a:t>
            </a:r>
            <a:r>
              <a:rPr lang="en-US" dirty="0"/>
              <a:t>.  It is important to be sure that our choice of </a:t>
            </a:r>
            <a:r>
              <a:rPr lang="el-GR" dirty="0"/>
              <a:t>α</a:t>
            </a:r>
            <a:r>
              <a:rPr lang="en-US" dirty="0"/>
              <a:t> does not generate a very small subgroup.</a:t>
            </a:r>
          </a:p>
          <a:p>
            <a:endParaRPr lang="en-US" dirty="0"/>
          </a:p>
          <a:p>
            <a:r>
              <a:rPr lang="en-US" dirty="0"/>
              <a:t>“Safe” primes are discussed in </a:t>
            </a:r>
            <a:r>
              <a:rPr lang="en-US" dirty="0">
                <a:hlinkClick r:id="rId3"/>
              </a:rPr>
              <a:t>https://weakdh.org/imperfect-forward-secrecy-ccs15.pdf</a:t>
            </a:r>
            <a:endParaRPr lang="en-US" dirty="0"/>
          </a:p>
          <a:p>
            <a:endParaRPr lang="en-US" dirty="0"/>
          </a:p>
          <a:p>
            <a:r>
              <a:rPr lang="en-US" dirty="0"/>
              <a:t>The comment that p and </a:t>
            </a:r>
            <a:r>
              <a:rPr lang="el-GR" dirty="0"/>
              <a:t>α</a:t>
            </a:r>
            <a:r>
              <a:rPr lang="en-US" dirty="0"/>
              <a:t> should create a subgroup size of at least </a:t>
            </a:r>
            <a:r>
              <a:rPr lang="en-US"/>
              <a:t>224 bits </a:t>
            </a:r>
            <a:r>
              <a:rPr lang="en-US" dirty="0"/>
              <a:t>comes from NIST.  See the chart in the next slide.</a:t>
            </a:r>
          </a:p>
        </p:txBody>
      </p:sp>
      <p:sp>
        <p:nvSpPr>
          <p:cNvPr id="4" name="Slide Number Placeholder 3"/>
          <p:cNvSpPr>
            <a:spLocks noGrp="1"/>
          </p:cNvSpPr>
          <p:nvPr>
            <p:ph type="sldNum" sz="quarter" idx="10"/>
          </p:nvPr>
        </p:nvSpPr>
        <p:spPr/>
        <p:txBody>
          <a:bodyPr/>
          <a:lstStyle/>
          <a:p>
            <a:fld id="{54EEBE6D-FDBB-42E0-BF1D-3002F37EFFCB}" type="slidenum">
              <a:rPr lang="en-US" smtClean="0"/>
              <a:t>14</a:t>
            </a:fld>
            <a:endParaRPr lang="en-US"/>
          </a:p>
        </p:txBody>
      </p:sp>
    </p:spTree>
    <p:extLst>
      <p:ext uri="{BB962C8B-B14F-4D97-AF65-F5344CB8AC3E}">
        <p14:creationId xmlns:p14="http://schemas.microsoft.com/office/powerpoint/2010/main" val="969649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15</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DHKE</a:t>
            </a:r>
          </a:p>
          <a:p>
            <a:r>
              <a:rPr lang="en-US" dirty="0"/>
              <a:t>p and α are known ahead of time, or can be included in the setup messages in an unencrypted form.</a:t>
            </a:r>
          </a:p>
          <a:p>
            <a:r>
              <a:rPr lang="en-US" dirty="0"/>
              <a:t>p	___________</a:t>
            </a:r>
          </a:p>
          <a:p>
            <a:r>
              <a:rPr lang="el-GR" dirty="0"/>
              <a:t>α</a:t>
            </a:r>
            <a:r>
              <a:rPr lang="en-US" dirty="0"/>
              <a:t>	___________</a:t>
            </a:r>
          </a:p>
          <a:p>
            <a:endParaRPr lang="en-US" dirty="0"/>
          </a:p>
          <a:p>
            <a:r>
              <a:rPr lang="en-US" dirty="0"/>
              <a:t>Alice</a:t>
            </a:r>
          </a:p>
          <a:p>
            <a:r>
              <a:rPr lang="en-US" dirty="0"/>
              <a:t>Select a	___________</a:t>
            </a:r>
          </a:p>
          <a:p>
            <a:r>
              <a:rPr lang="en-US" dirty="0"/>
              <a:t>Compute A	___________ A = α</a:t>
            </a:r>
            <a:r>
              <a:rPr lang="en-US" baseline="30000" dirty="0"/>
              <a:t>a</a:t>
            </a:r>
            <a:r>
              <a:rPr lang="en-US" dirty="0"/>
              <a:t> mod p</a:t>
            </a:r>
          </a:p>
          <a:p>
            <a:r>
              <a:rPr lang="en-US" dirty="0"/>
              <a:t>Give A to Bob</a:t>
            </a:r>
          </a:p>
          <a:p>
            <a:endParaRPr lang="en-US" dirty="0"/>
          </a:p>
          <a:p>
            <a:r>
              <a:rPr lang="en-US" dirty="0"/>
              <a:t>Bob</a:t>
            </a:r>
          </a:p>
          <a:p>
            <a:r>
              <a:rPr lang="en-US" dirty="0"/>
              <a:t>Select b	 ___________</a:t>
            </a:r>
          </a:p>
          <a:p>
            <a:r>
              <a:rPr lang="en-US" dirty="0"/>
              <a:t>Compute B 	___________ B = α</a:t>
            </a:r>
            <a:r>
              <a:rPr lang="en-US" baseline="30000" dirty="0"/>
              <a:t>b</a:t>
            </a:r>
            <a:r>
              <a:rPr lang="en-US" dirty="0"/>
              <a:t> mod p</a:t>
            </a:r>
          </a:p>
          <a:p>
            <a:r>
              <a:rPr lang="en-US" dirty="0"/>
              <a:t>Give B to Alice</a:t>
            </a:r>
          </a:p>
          <a:p>
            <a:endParaRPr lang="en-US" dirty="0"/>
          </a:p>
          <a:p>
            <a:r>
              <a:rPr lang="en-US" dirty="0"/>
              <a:t>Alice computes key = B</a:t>
            </a:r>
            <a:r>
              <a:rPr lang="en-US" baseline="30000" dirty="0"/>
              <a:t>a</a:t>
            </a:r>
            <a:r>
              <a:rPr lang="en-US" dirty="0"/>
              <a:t> mod p (she picked a, Bob gave her B ) ___________</a:t>
            </a:r>
          </a:p>
          <a:p>
            <a:r>
              <a:rPr lang="en-US" dirty="0"/>
              <a:t>Bob computes key = A</a:t>
            </a:r>
            <a:r>
              <a:rPr lang="en-US" baseline="30000" dirty="0"/>
              <a:t>b</a:t>
            </a:r>
            <a:r>
              <a:rPr lang="en-US" dirty="0"/>
              <a:t> mod p (he picked b, Alice gave him A) ___________</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273190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8</a:t>
            </a:fld>
            <a:endParaRPr lang="en-US"/>
          </a:p>
        </p:txBody>
      </p:sp>
    </p:spTree>
    <p:extLst>
      <p:ext uri="{BB962C8B-B14F-4D97-AF65-F5344CB8AC3E}">
        <p14:creationId xmlns:p14="http://schemas.microsoft.com/office/powerpoint/2010/main" val="194754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234540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2/22/2022</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2/22/2022</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 Blue Ridge Community College</a:t>
            </a:r>
          </a:p>
          <a:p>
            <a:r>
              <a:rPr lang="en-US" dirty="0">
                <a:hlinkClick r:id="rId3"/>
              </a:rPr>
              <a:t>http://www.brcc.edu</a:t>
            </a:r>
            <a:r>
              <a:rPr lang="en-US" dirty="0"/>
              <a:t> </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Exponents and Subgroups</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pPr lvl="1"/>
            <a:r>
              <a:rPr lang="en-US" dirty="0"/>
              <a:t>In practice, that depends on </a:t>
            </a:r>
            <a:r>
              <a:rPr lang="el-GR" dirty="0"/>
              <a:t>α</a:t>
            </a:r>
            <a:endParaRPr lang="en-US" dirty="0"/>
          </a:p>
          <a:p>
            <a:r>
              <a:rPr lang="en-US" dirty="0"/>
              <a:t>Example with p = 17</a:t>
            </a:r>
          </a:p>
          <a:p>
            <a:pPr lvl="1"/>
            <a:r>
              <a:rPr lang="en-US" dirty="0"/>
              <a:t>For </a:t>
            </a:r>
            <a:r>
              <a:rPr lang="el-GR" dirty="0"/>
              <a:t>α</a:t>
            </a:r>
            <a:r>
              <a:rPr lang="en-US" dirty="0"/>
              <a:t> = 3, 5, 6, 7, 10, 11, 12, 14: </a:t>
            </a:r>
            <a:r>
              <a:rPr lang="el-GR" dirty="0"/>
              <a:t>α</a:t>
            </a:r>
            <a:r>
              <a:rPr lang="en-US" baseline="30000" dirty="0"/>
              <a:t>x</a:t>
            </a:r>
            <a:r>
              <a:rPr lang="en-US" dirty="0"/>
              <a:t> gives results in 1, …, p-1 as x changes</a:t>
            </a:r>
          </a:p>
          <a:p>
            <a:pPr lvl="1"/>
            <a:r>
              <a:rPr lang="en-US" dirty="0"/>
              <a:t>For </a:t>
            </a:r>
            <a:r>
              <a:rPr lang="el-GR" dirty="0"/>
              <a:t>α</a:t>
            </a:r>
            <a:r>
              <a:rPr lang="en-US" dirty="0"/>
              <a:t> = 2, 8, 9, 15: </a:t>
            </a:r>
            <a:r>
              <a:rPr lang="el-GR" dirty="0"/>
              <a:t>α</a:t>
            </a:r>
            <a:r>
              <a:rPr lang="en-US" baseline="30000" dirty="0"/>
              <a:t>x</a:t>
            </a:r>
            <a:r>
              <a:rPr lang="en-US" dirty="0"/>
              <a:t> only gives results in 1, 2, 4, 8, 9, 13, 15, 16</a:t>
            </a:r>
          </a:p>
          <a:p>
            <a:pPr lvl="2"/>
            <a:r>
              <a:rPr lang="en-US" dirty="0"/>
              <a:t>No matter what we put in for x, we only get 8 of the elements before it repeats</a:t>
            </a:r>
          </a:p>
          <a:p>
            <a:pPr lvl="1"/>
            <a:r>
              <a:rPr lang="en-US" dirty="0"/>
              <a:t>For </a:t>
            </a:r>
            <a:r>
              <a:rPr lang="el-GR" dirty="0"/>
              <a:t>α</a:t>
            </a:r>
            <a:r>
              <a:rPr lang="en-US" dirty="0"/>
              <a:t> = 4, 13: </a:t>
            </a:r>
            <a:r>
              <a:rPr lang="el-GR" dirty="0"/>
              <a:t>α</a:t>
            </a:r>
            <a:r>
              <a:rPr lang="en-US" baseline="30000" dirty="0"/>
              <a:t>x</a:t>
            </a:r>
            <a:r>
              <a:rPr lang="en-US" dirty="0"/>
              <a:t> only gives results 1, 4, 13, 16.  It repeats after 4 elements</a:t>
            </a:r>
          </a:p>
          <a:p>
            <a:pPr lvl="1"/>
            <a:r>
              <a:rPr lang="en-US" dirty="0"/>
              <a:t>For </a:t>
            </a:r>
            <a:r>
              <a:rPr lang="el-GR" dirty="0"/>
              <a:t>α</a:t>
            </a:r>
            <a:r>
              <a:rPr lang="en-US" dirty="0"/>
              <a:t> = 16: </a:t>
            </a:r>
            <a:r>
              <a:rPr lang="el-GR" dirty="0"/>
              <a:t>α</a:t>
            </a:r>
            <a:r>
              <a:rPr lang="en-US" baseline="30000" dirty="0"/>
              <a:t>x</a:t>
            </a:r>
            <a:r>
              <a:rPr lang="en-US" dirty="0"/>
              <a:t> only gives results 1, 16.  It repeats after only 2 elements</a:t>
            </a:r>
          </a:p>
        </p:txBody>
      </p:sp>
    </p:spTree>
    <p:extLst>
      <p:ext uri="{BB962C8B-B14F-4D97-AF65-F5344CB8AC3E}">
        <p14:creationId xmlns:p14="http://schemas.microsoft.com/office/powerpoint/2010/main" val="297890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9F7FBDB-D948-448B-A4BE-BFBFFC3B8B32}"/>
              </a:ext>
            </a:extLst>
          </p:cNvPr>
          <p:cNvSpPr>
            <a:spLocks noGrp="1"/>
          </p:cNvSpPr>
          <p:nvPr>
            <p:ph type="title"/>
          </p:nvPr>
        </p:nvSpPr>
        <p:spPr>
          <a:xfrm>
            <a:off x="838200" y="365125"/>
            <a:ext cx="10515600" cy="1325563"/>
          </a:xfrm>
        </p:spPr>
        <p:txBody>
          <a:bodyPr/>
          <a:lstStyle/>
          <a:p>
            <a:r>
              <a:rPr lang="en-US" dirty="0"/>
              <a:t>Python Example, p = 17, </a:t>
            </a:r>
            <a:r>
              <a:rPr lang="el-GR" dirty="0"/>
              <a:t>α</a:t>
            </a:r>
            <a:r>
              <a:rPr lang="en-US" dirty="0"/>
              <a:t> = 3, 2, and 16</a:t>
            </a:r>
          </a:p>
        </p:txBody>
      </p:sp>
      <p:sp>
        <p:nvSpPr>
          <p:cNvPr id="19" name="Content Placeholder 2">
            <a:extLst>
              <a:ext uri="{FF2B5EF4-FFF2-40B4-BE49-F238E27FC236}">
                <a16:creationId xmlns:a16="http://schemas.microsoft.com/office/drawing/2014/main" id="{104F9BD5-CEC1-46CB-AD33-04105AED405F}"/>
              </a:ext>
            </a:extLst>
          </p:cNvPr>
          <p:cNvSpPr>
            <a:spLocks noGrp="1"/>
          </p:cNvSpPr>
          <p:nvPr>
            <p:ph idx="1"/>
          </p:nvPr>
        </p:nvSpPr>
        <p:spPr>
          <a:xfrm>
            <a:off x="838200" y="1572353"/>
            <a:ext cx="10515600" cy="981276"/>
          </a:xfrm>
        </p:spPr>
        <p:txBody>
          <a:bodyPr>
            <a:normAutofit fontScale="77500" lnSpcReduction="20000"/>
          </a:bodyPr>
          <a:lstStyle/>
          <a:p>
            <a:r>
              <a:rPr lang="en-US" dirty="0"/>
              <a:t>Try these examples that compute </a:t>
            </a:r>
            <a:r>
              <a:rPr lang="el-GR" dirty="0"/>
              <a:t>α</a:t>
            </a:r>
            <a:r>
              <a:rPr lang="en-US" baseline="30000" dirty="0"/>
              <a:t>x</a:t>
            </a:r>
            <a:r>
              <a:rPr lang="en-US" dirty="0"/>
              <a:t> mod 17. </a:t>
            </a:r>
            <a:r>
              <a:rPr lang="el-GR" dirty="0"/>
              <a:t>α</a:t>
            </a:r>
            <a:r>
              <a:rPr lang="en-US" baseline="30000" dirty="0"/>
              <a:t>x</a:t>
            </a:r>
            <a:r>
              <a:rPr lang="en-US" dirty="0"/>
              <a:t> repeats as soon as the result hits 1</a:t>
            </a:r>
          </a:p>
          <a:p>
            <a:pPr lvl="1"/>
            <a:endParaRPr lang="en-US" dirty="0"/>
          </a:p>
          <a:p>
            <a:pPr marL="457200" lvl="1" indent="0">
              <a:buNone/>
            </a:pPr>
            <a:r>
              <a:rPr lang="en-US" dirty="0"/>
              <a:t>Good			OK		Bad		       Awful</a:t>
            </a:r>
          </a:p>
          <a:p>
            <a:pPr lvl="1"/>
            <a:endParaRPr lang="en-US" dirty="0"/>
          </a:p>
        </p:txBody>
      </p:sp>
      <p:pic>
        <p:nvPicPr>
          <p:cNvPr id="20" name="Picture 19">
            <a:extLst>
              <a:ext uri="{FF2B5EF4-FFF2-40B4-BE49-F238E27FC236}">
                <a16:creationId xmlns:a16="http://schemas.microsoft.com/office/drawing/2014/main" id="{AD1ABD1B-CA9F-4838-9C15-3BEF120DE7B7}"/>
              </a:ext>
            </a:extLst>
          </p:cNvPr>
          <p:cNvPicPr>
            <a:picLocks noChangeAspect="1"/>
          </p:cNvPicPr>
          <p:nvPr/>
        </p:nvPicPr>
        <p:blipFill>
          <a:blip r:embed="rId3"/>
          <a:stretch>
            <a:fillRect/>
          </a:stretch>
        </p:blipFill>
        <p:spPr>
          <a:xfrm>
            <a:off x="930760" y="2424111"/>
            <a:ext cx="2412516" cy="4068763"/>
          </a:xfrm>
          <a:prstGeom prst="rect">
            <a:avLst/>
          </a:prstGeom>
        </p:spPr>
      </p:pic>
      <p:pic>
        <p:nvPicPr>
          <p:cNvPr id="21" name="Picture 20">
            <a:extLst>
              <a:ext uri="{FF2B5EF4-FFF2-40B4-BE49-F238E27FC236}">
                <a16:creationId xmlns:a16="http://schemas.microsoft.com/office/drawing/2014/main" id="{8C6AF9C0-D256-4E19-B3C4-0CEE912AF6CB}"/>
              </a:ext>
            </a:extLst>
          </p:cNvPr>
          <p:cNvPicPr>
            <a:picLocks noChangeAspect="1"/>
          </p:cNvPicPr>
          <p:nvPr/>
        </p:nvPicPr>
        <p:blipFill>
          <a:blip r:embed="rId4"/>
          <a:stretch>
            <a:fillRect/>
          </a:stretch>
        </p:blipFill>
        <p:spPr>
          <a:xfrm>
            <a:off x="3478834" y="2424111"/>
            <a:ext cx="2412515" cy="4068763"/>
          </a:xfrm>
          <a:prstGeom prst="rect">
            <a:avLst/>
          </a:prstGeom>
        </p:spPr>
      </p:pic>
      <p:pic>
        <p:nvPicPr>
          <p:cNvPr id="22" name="Picture 21">
            <a:extLst>
              <a:ext uri="{FF2B5EF4-FFF2-40B4-BE49-F238E27FC236}">
                <a16:creationId xmlns:a16="http://schemas.microsoft.com/office/drawing/2014/main" id="{3886709D-CEFC-4179-A684-F81A97AF3079}"/>
              </a:ext>
            </a:extLst>
          </p:cNvPr>
          <p:cNvPicPr>
            <a:picLocks noChangeAspect="1"/>
          </p:cNvPicPr>
          <p:nvPr/>
        </p:nvPicPr>
        <p:blipFill>
          <a:blip r:embed="rId5"/>
          <a:stretch>
            <a:fillRect/>
          </a:stretch>
        </p:blipFill>
        <p:spPr>
          <a:xfrm>
            <a:off x="8449521" y="2553629"/>
            <a:ext cx="2624838" cy="3855571"/>
          </a:xfrm>
          <a:prstGeom prst="rect">
            <a:avLst/>
          </a:prstGeom>
        </p:spPr>
      </p:pic>
      <p:pic>
        <p:nvPicPr>
          <p:cNvPr id="3" name="Picture 2">
            <a:extLst>
              <a:ext uri="{FF2B5EF4-FFF2-40B4-BE49-F238E27FC236}">
                <a16:creationId xmlns:a16="http://schemas.microsoft.com/office/drawing/2014/main" id="{502197A0-9309-4CF1-AAD7-0F12C2A25626}"/>
              </a:ext>
            </a:extLst>
          </p:cNvPr>
          <p:cNvPicPr>
            <a:picLocks noChangeAspect="1"/>
          </p:cNvPicPr>
          <p:nvPr/>
        </p:nvPicPr>
        <p:blipFill rotWithShape="1">
          <a:blip r:embed="rId6"/>
          <a:srcRect l="8089"/>
          <a:stretch/>
        </p:blipFill>
        <p:spPr>
          <a:xfrm>
            <a:off x="5757564" y="2431593"/>
            <a:ext cx="2488877" cy="3977607"/>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532-4BF6-472A-8713-C1B3073E32E2}"/>
              </a:ext>
            </a:extLst>
          </p:cNvPr>
          <p:cNvSpPr>
            <a:spLocks noGrp="1"/>
          </p:cNvSpPr>
          <p:nvPr>
            <p:ph type="title"/>
          </p:nvPr>
        </p:nvSpPr>
        <p:spPr/>
        <p:txBody>
          <a:bodyPr/>
          <a:lstStyle/>
          <a:p>
            <a:r>
              <a:rPr lang="en-US" dirty="0"/>
              <a:t>Subgroups in our example for p = 17</a:t>
            </a:r>
          </a:p>
        </p:txBody>
      </p:sp>
      <p:sp>
        <p:nvSpPr>
          <p:cNvPr id="3" name="Content Placeholder 2">
            <a:extLst>
              <a:ext uri="{FF2B5EF4-FFF2-40B4-BE49-F238E27FC236}">
                <a16:creationId xmlns:a16="http://schemas.microsoft.com/office/drawing/2014/main" id="{A5710A83-B022-485B-B2CD-7F2AD594C328}"/>
              </a:ext>
            </a:extLst>
          </p:cNvPr>
          <p:cNvSpPr>
            <a:spLocks noGrp="1"/>
          </p:cNvSpPr>
          <p:nvPr>
            <p:ph idx="1"/>
          </p:nvPr>
        </p:nvSpPr>
        <p:spPr/>
        <p:txBody>
          <a:bodyPr>
            <a:normAutofit/>
          </a:bodyPr>
          <a:lstStyle/>
          <a:p>
            <a:r>
              <a:rPr lang="en-US" dirty="0"/>
              <a:t>The main group is {1, 2, 3, …, 16}</a:t>
            </a:r>
          </a:p>
          <a:p>
            <a:pPr lvl="1"/>
            <a:r>
              <a:rPr lang="en-US" dirty="0"/>
              <a:t>If we use any of {3, 5, 6, 7, 10, 11, 12, 14} for </a:t>
            </a:r>
            <a:r>
              <a:rPr lang="el-GR" dirty="0"/>
              <a:t>α</a:t>
            </a:r>
            <a:r>
              <a:rPr lang="en-US" dirty="0"/>
              <a:t>, </a:t>
            </a:r>
            <a:r>
              <a:rPr lang="el-GR" dirty="0"/>
              <a:t>α</a:t>
            </a:r>
            <a:r>
              <a:rPr lang="en-US" baseline="30000" dirty="0"/>
              <a:t>x </a:t>
            </a:r>
            <a:r>
              <a:rPr lang="en-US" dirty="0"/>
              <a:t>gives us the main group</a:t>
            </a:r>
          </a:p>
          <a:p>
            <a:pPr lvl="1"/>
            <a:r>
              <a:rPr lang="en-US" dirty="0"/>
              <a:t>{3, 5, 6, 7, 10, 11, 12, 14} are called generators or primitive elements for the main group</a:t>
            </a:r>
          </a:p>
          <a:p>
            <a:r>
              <a:rPr lang="en-US" dirty="0"/>
              <a:t>The subgroup with 8 elements is { 1, 2, 4, 8, 9, 13,15, 16}</a:t>
            </a:r>
          </a:p>
          <a:p>
            <a:pPr lvl="1"/>
            <a:r>
              <a:rPr lang="en-US" dirty="0"/>
              <a:t>If </a:t>
            </a:r>
            <a:r>
              <a:rPr lang="el-GR" dirty="0"/>
              <a:t>α</a:t>
            </a:r>
            <a:r>
              <a:rPr lang="en-US" dirty="0"/>
              <a:t> is in {2, 8, 9, 15} </a:t>
            </a:r>
            <a:r>
              <a:rPr lang="el-GR" dirty="0"/>
              <a:t>α</a:t>
            </a:r>
            <a:r>
              <a:rPr lang="en-US" baseline="30000" dirty="0"/>
              <a:t>x</a:t>
            </a:r>
            <a:r>
              <a:rPr lang="en-US" dirty="0"/>
              <a:t> is in this subgroup. {2, 8, 9, 15} are primitive elements</a:t>
            </a:r>
          </a:p>
          <a:p>
            <a:r>
              <a:rPr lang="en-US" dirty="0"/>
              <a:t>The subgroup with 4 elements is {1, 4, 13, 16} </a:t>
            </a:r>
          </a:p>
          <a:p>
            <a:pPr lvl="1"/>
            <a:r>
              <a:rPr lang="en-US" dirty="0"/>
              <a:t>If </a:t>
            </a:r>
            <a:r>
              <a:rPr lang="el-GR" dirty="0"/>
              <a:t>α</a:t>
            </a:r>
            <a:r>
              <a:rPr lang="en-US" dirty="0"/>
              <a:t> is in {4, 13} </a:t>
            </a:r>
            <a:r>
              <a:rPr lang="el-GR" dirty="0"/>
              <a:t>α</a:t>
            </a:r>
            <a:r>
              <a:rPr lang="en-US" baseline="30000" dirty="0"/>
              <a:t>x</a:t>
            </a:r>
            <a:r>
              <a:rPr lang="en-US" dirty="0"/>
              <a:t> is in this subgroup. {4, 13} are primitive elements</a:t>
            </a:r>
          </a:p>
          <a:p>
            <a:r>
              <a:rPr lang="en-US" dirty="0"/>
              <a:t>The subgroup with 2 elements is {1, 16}</a:t>
            </a:r>
          </a:p>
          <a:p>
            <a:pPr lvl="1"/>
            <a:r>
              <a:rPr lang="en-US" dirty="0"/>
              <a:t>If </a:t>
            </a:r>
            <a:r>
              <a:rPr lang="el-GR" dirty="0"/>
              <a:t>α</a:t>
            </a:r>
            <a:r>
              <a:rPr lang="en-US" dirty="0"/>
              <a:t> is in {16} </a:t>
            </a:r>
            <a:r>
              <a:rPr lang="el-GR" dirty="0"/>
              <a:t>α</a:t>
            </a:r>
            <a:r>
              <a:rPr lang="en-US" baseline="30000" dirty="0"/>
              <a:t>x</a:t>
            </a:r>
            <a:r>
              <a:rPr lang="en-US" dirty="0"/>
              <a:t> is in this subgroup.  16 is the primitive element</a:t>
            </a:r>
          </a:p>
        </p:txBody>
      </p:sp>
    </p:spTree>
    <p:extLst>
      <p:ext uri="{BB962C8B-B14F-4D97-AF65-F5344CB8AC3E}">
        <p14:creationId xmlns:p14="http://schemas.microsoft.com/office/powerpoint/2010/main" val="144346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4EE-BC80-4306-B6C5-EFF37F76022B}"/>
              </a:ext>
            </a:extLst>
          </p:cNvPr>
          <p:cNvSpPr>
            <a:spLocks noGrp="1"/>
          </p:cNvSpPr>
          <p:nvPr>
            <p:ph type="title"/>
          </p:nvPr>
        </p:nvSpPr>
        <p:spPr/>
        <p:txBody>
          <a:bodyPr/>
          <a:lstStyle/>
          <a:p>
            <a:r>
              <a:rPr lang="en-US" dirty="0"/>
              <a:t>Ramifications of Subgroups</a:t>
            </a:r>
          </a:p>
        </p:txBody>
      </p:sp>
      <p:sp>
        <p:nvSpPr>
          <p:cNvPr id="3" name="Content Placeholder 2">
            <a:extLst>
              <a:ext uri="{FF2B5EF4-FFF2-40B4-BE49-F238E27FC236}">
                <a16:creationId xmlns:a16="http://schemas.microsoft.com/office/drawing/2014/main" id="{A3FFD39C-0C1D-4B8A-B2EC-7504F085D482}"/>
              </a:ext>
            </a:extLst>
          </p:cNvPr>
          <p:cNvSpPr>
            <a:spLocks noGrp="1"/>
          </p:cNvSpPr>
          <p:nvPr>
            <p:ph idx="1"/>
          </p:nvPr>
        </p:nvSpPr>
        <p:spPr/>
        <p:txBody>
          <a:bodyPr>
            <a:normAutofit lnSpcReduction="10000"/>
          </a:bodyPr>
          <a:lstStyle/>
          <a:p>
            <a:r>
              <a:rPr lang="en-US" dirty="0"/>
              <a:t>In Diffie-Hellman key exchange, if we pick an </a:t>
            </a:r>
            <a:r>
              <a:rPr lang="el-GR" dirty="0"/>
              <a:t>α</a:t>
            </a:r>
            <a:r>
              <a:rPr lang="en-US" dirty="0"/>
              <a:t> that is a primitive element of  a subgroup, </a:t>
            </a:r>
            <a:r>
              <a:rPr lang="el-GR" dirty="0"/>
              <a:t>α</a:t>
            </a:r>
            <a:r>
              <a:rPr lang="en-US" baseline="30000" dirty="0"/>
              <a:t>a</a:t>
            </a:r>
            <a:r>
              <a:rPr lang="en-US" dirty="0"/>
              <a:t> will always be an element of that subgroup.</a:t>
            </a:r>
          </a:p>
          <a:p>
            <a:r>
              <a:rPr lang="en-US" dirty="0"/>
              <a:t>Possible values of </a:t>
            </a:r>
            <a:r>
              <a:rPr lang="el-GR" dirty="0"/>
              <a:t>α</a:t>
            </a:r>
            <a:r>
              <a:rPr lang="en-US" baseline="30000" dirty="0"/>
              <a:t>a</a:t>
            </a:r>
            <a:r>
              <a:rPr lang="en-US" dirty="0"/>
              <a:t> will be reduced</a:t>
            </a:r>
          </a:p>
          <a:p>
            <a:pPr lvl="1"/>
            <a:r>
              <a:rPr lang="en-US" dirty="0"/>
              <a:t>Instead of p-1 possibilities, they are restricted to the size of the subgroup</a:t>
            </a:r>
          </a:p>
          <a:p>
            <a:pPr lvl="1"/>
            <a:r>
              <a:rPr lang="en-US" dirty="0"/>
              <a:t>Security is lessened</a:t>
            </a:r>
          </a:p>
          <a:p>
            <a:r>
              <a:rPr lang="en-US" dirty="0"/>
              <a:t>Two ways of dealing with this</a:t>
            </a:r>
          </a:p>
          <a:p>
            <a:pPr lvl="1"/>
            <a:r>
              <a:rPr lang="en-US" dirty="0"/>
              <a:t>Pick a “safe” number for p, where (p - 1)/2 is also prime</a:t>
            </a:r>
          </a:p>
          <a:p>
            <a:pPr lvl="2"/>
            <a:r>
              <a:rPr lang="en-US" dirty="0"/>
              <a:t>Smallest usable subgroup is large, size is (p - 1)/2 – 1</a:t>
            </a:r>
          </a:p>
          <a:p>
            <a:pPr lvl="2"/>
            <a:r>
              <a:rPr lang="en-US" dirty="0"/>
              <a:t>(we can easily avoid the subgroups with 1 or 2 elements)</a:t>
            </a:r>
          </a:p>
          <a:p>
            <a:pPr lvl="1"/>
            <a:r>
              <a:rPr lang="en-US" dirty="0"/>
              <a:t>Pick p and </a:t>
            </a:r>
            <a:r>
              <a:rPr lang="el-GR" dirty="0"/>
              <a:t>α</a:t>
            </a:r>
            <a:r>
              <a:rPr lang="en-US" dirty="0"/>
              <a:t> so that </a:t>
            </a:r>
            <a:r>
              <a:rPr lang="el-GR" dirty="0"/>
              <a:t>α</a:t>
            </a:r>
            <a:r>
              <a:rPr lang="en-US" dirty="0"/>
              <a:t> generates a subgroup size of at least 224 bits</a:t>
            </a:r>
          </a:p>
        </p:txBody>
      </p:sp>
    </p:spTree>
    <p:extLst>
      <p:ext uri="{BB962C8B-B14F-4D97-AF65-F5344CB8AC3E}">
        <p14:creationId xmlns:p14="http://schemas.microsoft.com/office/powerpoint/2010/main" val="392392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a:t>
            </a:r>
            <a:r>
              <a:rPr lang="en-US"/>
              <a:t>of 224 bits </a:t>
            </a:r>
            <a:r>
              <a:rPr lang="en-US" dirty="0"/>
              <a:t>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so some implementations use precomputed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2 &lt; b &lt; p-2</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(2048 bit prime)</a:t>
            </a:r>
          </a:p>
          <a:p>
            <a:r>
              <a:rPr lang="el-GR" dirty="0"/>
              <a:t>α</a:t>
            </a:r>
            <a:r>
              <a:rPr lang="en-US" dirty="0"/>
              <a:t> (integer &lt; p-2 )</a:t>
            </a:r>
          </a:p>
          <a:p>
            <a:endParaRPr lang="en-US" dirty="0"/>
          </a:p>
          <a:p>
            <a:endParaRPr lang="en-US" dirty="0"/>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2 &lt; a &lt; p-2</a:t>
            </a:r>
          </a:p>
        </p:txBody>
      </p:sp>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646331"/>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739142" cy="104294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2885813" y="2150304"/>
            <a:ext cx="2238462" cy="1043235"/>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spTree>
    <p:extLst>
      <p:ext uri="{BB962C8B-B14F-4D97-AF65-F5344CB8AC3E}">
        <p14:creationId xmlns:p14="http://schemas.microsoft.com/office/powerpoint/2010/main" val="515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cxnSp>
        <p:nvCxnSpPr>
          <p:cNvPr id="18" name="Straight Arrow Connector 17">
            <a:extLst>
              <a:ext uri="{FF2B5EF4-FFF2-40B4-BE49-F238E27FC236}">
                <a16:creationId xmlns:a16="http://schemas.microsoft.com/office/drawing/2014/main" id="{08E983F6-8228-4DBB-B7AE-57C0A73629E8}"/>
              </a:ext>
            </a:extLst>
          </p:cNvPr>
          <p:cNvCxnSpPr>
            <a:endCxn id="5" idx="0"/>
          </p:cNvCxnSpPr>
          <p:nvPr/>
        </p:nvCxnSpPr>
        <p:spPr>
          <a:xfrm flipH="1">
            <a:off x="3389894" y="2072081"/>
            <a:ext cx="2625012" cy="20032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DB9F2C-43F5-4D7F-A4EF-AD530B011449}"/>
              </a:ext>
            </a:extLst>
          </p:cNvPr>
          <p:cNvCxnSpPr>
            <a:cxnSpLocks/>
          </p:cNvCxnSpPr>
          <p:nvPr/>
        </p:nvCxnSpPr>
        <p:spPr>
          <a:xfrm>
            <a:off x="2978092" y="1914845"/>
            <a:ext cx="687897" cy="2160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E08C75E-29AC-4107-A0DB-27122C64AF81}"/>
              </a:ext>
            </a:extLst>
          </p:cNvPr>
          <p:cNvCxnSpPr>
            <a:cxnSpLocks/>
          </p:cNvCxnSpPr>
          <p:nvPr/>
        </p:nvCxnSpPr>
        <p:spPr>
          <a:xfrm>
            <a:off x="5482206" y="2072081"/>
            <a:ext cx="3291663" cy="195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9E3ABC-A48E-41BF-9236-69B47F3D3EF2}"/>
              </a:ext>
            </a:extLst>
          </p:cNvPr>
          <p:cNvCxnSpPr>
            <a:cxnSpLocks/>
          </p:cNvCxnSpPr>
          <p:nvPr/>
        </p:nvCxnSpPr>
        <p:spPr>
          <a:xfrm>
            <a:off x="8500840" y="1771999"/>
            <a:ext cx="713068" cy="22890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2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2090</TotalTime>
  <Words>3299</Words>
  <Application>Microsoft Office PowerPoint</Application>
  <PresentationFormat>Widescreen</PresentationFormat>
  <Paragraphs>289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vt:lpstr>
      <vt:lpstr>PowerPoint Presentation</vt:lpstr>
      <vt:lpstr>PowerPoint Presentation</vt:lpstr>
      <vt:lpstr>PowerPoint Presentation</vt:lpstr>
      <vt:lpstr>Cryptography in Practice</vt:lpstr>
      <vt:lpstr>Exponents and Subgroups</vt:lpstr>
      <vt:lpstr>Python Example, p = 17, α = 3, 2, and 16</vt:lpstr>
      <vt:lpstr>Subgroups in our example for p = 17</vt:lpstr>
      <vt:lpstr>Ramifications of Subgroups</vt:lpstr>
      <vt:lpstr>Minimum subgroup size (NIST)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97</cp:revision>
  <dcterms:created xsi:type="dcterms:W3CDTF">2018-04-11T13:50:02Z</dcterms:created>
  <dcterms:modified xsi:type="dcterms:W3CDTF">2022-02-22T14:32:05Z</dcterms:modified>
</cp:coreProperties>
</file>