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59E-D771-48BC-85A7-E8801411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4D70-5A38-406C-8E34-576EC2D8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5DB0-316F-400A-A665-53E37E13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872-CA74-4777-843A-954F2B0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DD9C-51E1-46FC-8F4E-FB922C2B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36A6-CCD2-4FFF-9433-14A69C75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11D4-F4E8-41B8-9B4E-5A197817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FC40-DC33-42CD-98EF-D40C404C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D06C-711A-4A85-A74B-BBC0006C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3A0F-EED0-4213-B0F3-916002F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2D76F-0B83-4A4E-B870-0666301A9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903E-93ED-4557-ABF8-A59EAA7A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A815-D873-4762-9BF2-74CDE1D2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55A5-19C6-4C11-8ECA-0275C7C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1E58-488D-4696-8FB8-030E22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A0F-279E-408D-B695-1C067696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DAD9-EB9F-40BC-A5E3-277AF85A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A93E-A21B-444D-B66F-22A73F27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EEE1-8832-4F6D-BCCF-309BC77A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3FA2-E370-482C-9774-48E7AAE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5EB7-2533-4753-86DA-8BC2831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4C2F-40D1-4BAB-BD70-D74DFE65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1C7C-02D1-468C-96D7-47FE94E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C4B0-C3FF-43A4-8C61-D4CC1AA1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A9EB-A926-4FCE-8BC9-A08697F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C4F-E212-4C7B-8525-12FEA10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AC7A-827B-4645-BC9D-935B23ADE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5BA1-6762-410D-8BC0-5ACB74B7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A46A-5EA4-4FF6-B23C-F26FD7E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AB54-5EC9-4310-B257-FC5BA376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6BDA-D425-4FE6-B2DD-C3F7B9E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651-AA06-4B2F-B062-08E0C1CD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CE76-DE8D-4A3A-A4E5-6D8914D5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041F-B94C-4F09-BD63-667505A0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69D6-BC36-418E-AFDB-1455B8BE0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AB945-3E36-4300-8C9B-DDC974A7B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EB829-FFA3-42F6-9016-1B43EFE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753ED-8DB8-422D-A078-42D1494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2134-0F59-48FC-BEE3-AC07C315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7F9-7AC6-49E1-B0D0-EB7ADA40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A6F0A-8389-4463-B2EA-9DDA86A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7077-FD9F-4DC9-998F-6B589BE0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FCB1-84DC-4F81-BA64-431C677D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7660D-4254-44F4-BDAA-2F31641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FD14D-6C62-437D-9854-05A97393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15FA-E404-4183-B1B6-4A9BD6EE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3CC2-C579-4631-8B89-AA37F46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1D43-A84E-409B-BB24-7E5AEC06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0E25-84D0-4FA2-97EB-E831137D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6EBD-A9AC-46AC-97DC-A46D2F69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81F2-A536-4BC3-BD2D-6F623F71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A6CB-BF39-40F1-AA95-C5F450C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C0F7-7CE5-4715-A7A5-904CAD6B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393DE-880B-42A6-9153-D5037092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1C24-BF78-4E45-8EF2-4AF62059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DE77-39EA-4861-9073-A090ABB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3B59-66C1-42C3-AF45-F48C64BD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37B6-F2E2-4B5F-99F4-5C25425F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83E49-E89F-4111-BA33-2B6D996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BE93-7EBC-4B76-9453-DD0F85EE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F74C-1024-401B-B0C1-D4B2113A2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9C76-2762-4821-A958-1D288BC06C9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F78D-44CE-45F7-8521-B75E3175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2901-C7A3-4770-8C59-4C2FADC7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startamerica.org/" TargetMode="External"/><Relationship Id="rId2" Type="http://schemas.openxmlformats.org/officeDocument/2006/relationships/hyperlink" Target="https://www.uscyberpatriot.org/competition/Competition-Overview/competition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tionalcyberleagu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dcio.defense.gov/Cyber-Workforce/CySP/" TargetMode="External"/><Relationship Id="rId2" Type="http://schemas.openxmlformats.org/officeDocument/2006/relationships/hyperlink" Target="https://www.sfs.opm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a.gov/careers/student-programs/" TargetMode="External"/><Relationship Id="rId5" Type="http://schemas.openxmlformats.org/officeDocument/2006/relationships/hyperlink" Target="https://www.cia.gov/careers/jobs/directorate-of-analysis-fellowship-program/" TargetMode="External"/><Relationship Id="rId4" Type="http://schemas.openxmlformats.org/officeDocument/2006/relationships/hyperlink" Target="https://public.cyber.mil/dcys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AE4F-538F-4406-B899-CE6000239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85AA-E807-4A2B-A0DF-54FFF28C9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2022 to Spring 2023</a:t>
            </a:r>
          </a:p>
          <a:p>
            <a:r>
              <a:rPr lang="en-US" dirty="0"/>
              <a:t>John York</a:t>
            </a:r>
          </a:p>
        </p:txBody>
      </p:sp>
    </p:spTree>
    <p:extLst>
      <p:ext uri="{BB962C8B-B14F-4D97-AF65-F5344CB8AC3E}">
        <p14:creationId xmlns:p14="http://schemas.microsoft.com/office/powerpoint/2010/main" val="26498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2A64-2235-4313-AE93-CCD8460F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 Learn foundational skills for IT and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0C83-24D6-4E72-B146-98D66EE4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Skills that will help you succeed in cyber sec or IT/science in general</a:t>
            </a:r>
          </a:p>
          <a:p>
            <a:r>
              <a:rPr lang="en-US" dirty="0"/>
              <a:t>Emphasis is on “hands-on” skills</a:t>
            </a:r>
          </a:p>
          <a:p>
            <a:r>
              <a:rPr lang="en-US" dirty="0"/>
              <a:t>Command line and small scripts will be important</a:t>
            </a:r>
          </a:p>
          <a:p>
            <a:r>
              <a:rPr lang="en-US" dirty="0"/>
              <a:t>Major topics:</a:t>
            </a:r>
          </a:p>
          <a:p>
            <a:pPr lvl="1"/>
            <a:r>
              <a:rPr lang="en-US" dirty="0"/>
              <a:t>Virtual Machines (VMs) and the cloud</a:t>
            </a:r>
          </a:p>
          <a:p>
            <a:pPr lvl="1"/>
            <a:r>
              <a:rPr lang="en-US" dirty="0"/>
              <a:t>Linux and the Linux command line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Basic web attacks</a:t>
            </a:r>
          </a:p>
          <a:p>
            <a:pPr lvl="1"/>
            <a:r>
              <a:rPr lang="en-US" dirty="0"/>
              <a:t>A dab of Python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Windows command line and PowerShell</a:t>
            </a:r>
          </a:p>
        </p:txBody>
      </p:sp>
    </p:spTree>
    <p:extLst>
      <p:ext uri="{BB962C8B-B14F-4D97-AF65-F5344CB8AC3E}">
        <p14:creationId xmlns:p14="http://schemas.microsoft.com/office/powerpoint/2010/main" val="40995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D5FD-B16C-42B1-9B0D-3E4AB73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work on labs as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ED4C-6FAD-4DD9-9C6E-93E943B9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Team size of two, or three maximum</a:t>
            </a:r>
          </a:p>
          <a:p>
            <a:pPr lvl="1"/>
            <a:r>
              <a:rPr lang="en-US" dirty="0"/>
              <a:t>Make sure that everyone participates</a:t>
            </a:r>
          </a:p>
          <a:p>
            <a:pPr lvl="1"/>
            <a:r>
              <a:rPr lang="en-US" dirty="0"/>
              <a:t>When you turn in labs, all team member names are on the report</a:t>
            </a:r>
          </a:p>
          <a:p>
            <a:pPr lvl="1"/>
            <a:r>
              <a:rPr lang="en-US" dirty="0"/>
              <a:t>Each team member should turn in a copy of the report</a:t>
            </a:r>
          </a:p>
          <a:p>
            <a:r>
              <a:rPr lang="en-US" dirty="0"/>
              <a:t>Team is optional—you can do the labs by yourself if you wish</a:t>
            </a:r>
          </a:p>
        </p:txBody>
      </p:sp>
    </p:spTree>
    <p:extLst>
      <p:ext uri="{BB962C8B-B14F-4D97-AF65-F5344CB8AC3E}">
        <p14:creationId xmlns:p14="http://schemas.microsoft.com/office/powerpoint/2010/main" val="7517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B49A-50D6-4821-AF0A-FD3F2EB6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behind on turning in labs!!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8D03-95FB-466F-88C8-0D90133F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labs are not difficult—you just practice a skill</a:t>
            </a:r>
          </a:p>
          <a:p>
            <a:r>
              <a:rPr lang="en-US" sz="3200" dirty="0"/>
              <a:t>Lab reports are not difficult—generally they just show you did the lab</a:t>
            </a:r>
          </a:p>
          <a:p>
            <a:r>
              <a:rPr lang="en-US" sz="3200" dirty="0"/>
              <a:t>There are a lot of labs, 2 or 3 each week</a:t>
            </a:r>
          </a:p>
          <a:p>
            <a:r>
              <a:rPr lang="en-US" sz="3200" dirty="0"/>
              <a:t>If you get behind, it takes a lot of effort to catch up</a:t>
            </a:r>
          </a:p>
          <a:p>
            <a:r>
              <a:rPr lang="en-US" sz="3200" dirty="0"/>
              <a:t>Penalties for late labs and homework</a:t>
            </a:r>
          </a:p>
          <a:p>
            <a:pPr lvl="1"/>
            <a:r>
              <a:rPr lang="en-US" sz="2800" dirty="0"/>
              <a:t>For each week late, -0.5 on 0 – 10 scale</a:t>
            </a:r>
          </a:p>
          <a:p>
            <a:r>
              <a:rPr lang="en-US" sz="3200" dirty="0"/>
              <a:t>Don’t get behind!!</a:t>
            </a:r>
          </a:p>
        </p:txBody>
      </p:sp>
    </p:spTree>
    <p:extLst>
      <p:ext uri="{BB962C8B-B14F-4D97-AF65-F5344CB8AC3E}">
        <p14:creationId xmlns:p14="http://schemas.microsoft.com/office/powerpoint/2010/main" val="29683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42A-F3D7-4CE1-B634-399083A1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4A3F-0A4A-4FF1-9B12-5FB40487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Practice hands-on skills in a less structured environment</a:t>
            </a:r>
          </a:p>
          <a:p>
            <a:r>
              <a:rPr lang="en-US" dirty="0"/>
              <a:t>Fall semester:  US Cyber Patriot</a:t>
            </a:r>
          </a:p>
          <a:p>
            <a:pPr lvl="1"/>
            <a:r>
              <a:rPr lang="en-US" dirty="0">
                <a:hlinkClick r:id="rId2"/>
              </a:rPr>
              <a:t>https://www.uscyberpatriot.org/competition/Competition-Overview/competition-overview</a:t>
            </a:r>
            <a:endParaRPr lang="en-US" dirty="0"/>
          </a:p>
          <a:p>
            <a:r>
              <a:rPr lang="en-US" dirty="0"/>
              <a:t>Spring semester and late Fall:  CyberStart America</a:t>
            </a:r>
          </a:p>
          <a:p>
            <a:pPr lvl="1"/>
            <a:r>
              <a:rPr lang="en-US" dirty="0">
                <a:hlinkClick r:id="rId3"/>
              </a:rPr>
              <a:t>https://www.cyberstartamerica.org/</a:t>
            </a:r>
            <a:r>
              <a:rPr lang="en-US" dirty="0"/>
              <a:t> </a:t>
            </a:r>
          </a:p>
          <a:p>
            <a:r>
              <a:rPr lang="en-US" dirty="0"/>
              <a:t>Possible: National Cyber League</a:t>
            </a:r>
          </a:p>
          <a:p>
            <a:pPr lvl="1"/>
            <a:r>
              <a:rPr lang="en-US" dirty="0">
                <a:hlinkClick r:id="rId4"/>
              </a:rPr>
              <a:t>https://nationalcyberleague.org/</a:t>
            </a:r>
            <a:endParaRPr lang="en-US" dirty="0"/>
          </a:p>
          <a:p>
            <a:r>
              <a:rPr lang="en-US" dirty="0"/>
              <a:t>Competitions count as test grades</a:t>
            </a:r>
          </a:p>
          <a:p>
            <a:pPr lvl="1"/>
            <a:r>
              <a:rPr lang="en-US" dirty="0"/>
              <a:t>National competitions—you are not expected to win</a:t>
            </a:r>
          </a:p>
          <a:p>
            <a:pPr lvl="1"/>
            <a:r>
              <a:rPr lang="en-US" dirty="0"/>
              <a:t>You are expected to make a reasonable effort and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381605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5F57-9CDA-4814-8E32-25E53605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and VM access—four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8968-79A5-4C15-A3D0-D61AE4B8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lab computers—already configured but only available at school</a:t>
            </a:r>
          </a:p>
          <a:p>
            <a:r>
              <a:rPr lang="en-US" dirty="0"/>
              <a:t>Your laptop/home computer—VMs are big, often 20 GB, so disk space is important.  VMs can run from USB flash drive—USB 3.0 is painfully slow; USB 2.0 is almost unusable.</a:t>
            </a:r>
          </a:p>
          <a:p>
            <a:r>
              <a:rPr lang="en-US" dirty="0"/>
              <a:t>Virginia Cyber Range—the class will have access to two VMs, usually Linux.  Easiest option, requires only web browser.  Least flexible, only a few prebuilt VMs available</a:t>
            </a:r>
          </a:p>
          <a:p>
            <a:r>
              <a:rPr lang="en-US" dirty="0"/>
              <a:t>AWS—you will have $50 free account, build whatever you want.  Takes the most skill, also the coolest.</a:t>
            </a:r>
          </a:p>
        </p:txBody>
      </p:sp>
    </p:spTree>
    <p:extLst>
      <p:ext uri="{BB962C8B-B14F-4D97-AF65-F5344CB8AC3E}">
        <p14:creationId xmlns:p14="http://schemas.microsoft.com/office/powerpoint/2010/main" val="36030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150A-605E-47AC-8869-4BF35640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Cyber Security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E380-4BE0-4CBF-AAF8-EFB8CA4E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CyberCorps</a:t>
            </a:r>
            <a:r>
              <a:rPr lang="en-US" dirty="0"/>
              <a:t>:  Scholarships for Service (</a:t>
            </a:r>
            <a:r>
              <a:rPr lang="en-US" dirty="0" err="1"/>
              <a:t>SfS</a:t>
            </a:r>
            <a:r>
              <a:rPr lang="en-US" dirty="0"/>
              <a:t>)</a:t>
            </a:r>
          </a:p>
          <a:p>
            <a:pPr lvl="1"/>
            <a:r>
              <a:rPr lang="en-US" sz="1800" dirty="0">
                <a:hlinkClick r:id="rId2"/>
              </a:rPr>
              <a:t>https://www.sfs.opm.gov/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Serve ~4 years in any federal or state agency</a:t>
            </a:r>
          </a:p>
          <a:p>
            <a:pPr lvl="1"/>
            <a:r>
              <a:rPr lang="en-US" sz="1800" dirty="0"/>
              <a:t>VT, ODU, Hampton U, Marymount U, Norfolk State U, George Washington U, Georgetown U</a:t>
            </a:r>
          </a:p>
          <a:p>
            <a:r>
              <a:rPr lang="en-US" dirty="0"/>
              <a:t>Department of Defense</a:t>
            </a:r>
          </a:p>
          <a:p>
            <a:pPr lvl="1"/>
            <a:r>
              <a:rPr lang="en-US" sz="1600" dirty="0">
                <a:hlinkClick r:id="rId3"/>
              </a:rPr>
              <a:t>https://dodcio.defense.gov/Cyber-Workforce/CySP/</a:t>
            </a:r>
            <a:r>
              <a:rPr lang="en-US" sz="2000" dirty="0"/>
              <a:t> </a:t>
            </a:r>
          </a:p>
          <a:p>
            <a:pPr lvl="1"/>
            <a:r>
              <a:rPr lang="en-US" sz="1600" dirty="0">
                <a:hlinkClick r:id="rId4"/>
              </a:rPr>
              <a:t>https://public.cyber.mil/dcysp/</a:t>
            </a:r>
            <a:r>
              <a:rPr lang="en-US" sz="1600" dirty="0"/>
              <a:t> </a:t>
            </a:r>
          </a:p>
          <a:p>
            <a:pPr lvl="1"/>
            <a:r>
              <a:rPr lang="en-US" sz="1800" dirty="0"/>
              <a:t>One year service per year of scholarship</a:t>
            </a:r>
          </a:p>
          <a:p>
            <a:r>
              <a:rPr lang="en-US" dirty="0"/>
              <a:t>CIA</a:t>
            </a:r>
          </a:p>
          <a:p>
            <a:pPr lvl="1"/>
            <a:r>
              <a:rPr lang="en-US" sz="1600" dirty="0">
                <a:hlinkClick r:id="rId5"/>
              </a:rPr>
              <a:t>https://www.cia.gov/careers/jobs/directorate-of-analysis-fellowship-program/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6"/>
              </a:rPr>
              <a:t>https://www.cia.gov/careers/student-programs/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2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536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Cyber Security Course Introduction</vt:lpstr>
      <vt:lpstr>Goal:  Learn foundational skills for IT and cyber security</vt:lpstr>
      <vt:lpstr>You can work on labs as teams</vt:lpstr>
      <vt:lpstr>Don’t get behind on turning in labs!!</vt:lpstr>
      <vt:lpstr>Competition</vt:lpstr>
      <vt:lpstr>Computer and VM access—four choices</vt:lpstr>
      <vt:lpstr>Government Cyber Security Scholarships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Course Introduction</dc:title>
  <dc:creator>John York</dc:creator>
  <cp:lastModifiedBy>John York</cp:lastModifiedBy>
  <cp:revision>6</cp:revision>
  <dcterms:created xsi:type="dcterms:W3CDTF">2021-08-03T13:25:44Z</dcterms:created>
  <dcterms:modified xsi:type="dcterms:W3CDTF">2022-08-04T01:21:51Z</dcterms:modified>
</cp:coreProperties>
</file>