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70" r:id="rId7"/>
    <p:sldId id="262" r:id="rId8"/>
    <p:sldId id="263" r:id="rId9"/>
    <p:sldId id="265" r:id="rId10"/>
    <p:sldId id="264"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notesViewPr>
    <p:cSldViewPr snapToGrid="0">
      <p:cViewPr varScale="1">
        <p:scale>
          <a:sx n="76" d="100"/>
          <a:sy n="76" d="100"/>
        </p:scale>
        <p:origin x="334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mod n is difficult.  We can use a shortcut to compute the inverse mod n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 bit (or more) number to a ~2000 bit power.  This takes time.  Research has shown that using a small number for the public key still provides good security.  However the private key still has to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as long as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has to be smaller than the key size.  We have to do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11</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13</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If you download the first 100 prime numbers, and divide them into 1457 until you have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 known public key.  What good is that?  We can prove we sent the message, since only we have the private key.</a:t>
            </a:r>
          </a:p>
          <a:p>
            <a:endParaRPr lang="en-US" dirty="0"/>
          </a:p>
          <a:p>
            <a:r>
              <a:rPr lang="en-US" dirty="0"/>
              <a:t>Note:  Do not encrypt and sign with the same key pair.  You will undo your encryption.  </a:t>
            </a:r>
            <a:r>
              <a:rPr lang="en-US"/>
              <a:t>Oops!</a:t>
            </a:r>
            <a:endParaRPr lang="en-US" dirty="0"/>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has to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factoring large integers, the word “large” really means gigantic.  A 2048 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a:t>
            </a:r>
            <a:r>
              <a:rPr lang="en-US"/>
              <a:t>decimal digits) </a:t>
            </a:r>
            <a:r>
              <a:rPr lang="en-US" dirty="0"/>
              <a:t>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with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 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 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7</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 bit number would be twice as long…</a:t>
            </a:r>
          </a:p>
        </p:txBody>
      </p:sp>
      <p:sp>
        <p:nvSpPr>
          <p:cNvPr id="4" name="Slide Number Placeholder 3"/>
          <p:cNvSpPr>
            <a:spLocks noGrp="1"/>
          </p:cNvSpPr>
          <p:nvPr>
            <p:ph type="sldNum" sz="quarter" idx="10"/>
          </p:nvPr>
        </p:nvSpPr>
        <p:spPr/>
        <p:txBody>
          <a:bodyPr/>
          <a:lstStyle/>
          <a:p>
            <a:fld id="{9967E1ED-9938-42FA-A129-D41A5E0F614A}" type="slidenum">
              <a:rPr lang="en-US" smtClean="0"/>
              <a:t>8</a:t>
            </a:fld>
            <a:endParaRPr lang="en-US"/>
          </a:p>
        </p:txBody>
      </p:sp>
    </p:spTree>
    <p:extLst>
      <p:ext uri="{BB962C8B-B14F-4D97-AF65-F5344CB8AC3E}">
        <p14:creationId xmlns:p14="http://schemas.microsoft.com/office/powerpoint/2010/main" val="162990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9</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11/12/2021</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11/12/2021</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a:bodyPr>
          <a:lstStyle/>
          <a:p>
            <a:r>
              <a:rPr lang="en-US" dirty="0"/>
              <a:t>Alice creates her keys</a:t>
            </a:r>
          </a:p>
          <a:p>
            <a:pPr lvl="1"/>
            <a:r>
              <a:rPr lang="en-US" dirty="0"/>
              <a:t>Choose Prime Numbers p and q</a:t>
            </a:r>
          </a:p>
          <a:p>
            <a:pPr lvl="1"/>
            <a:r>
              <a:rPr lang="en-US" dirty="0"/>
              <a:t>n = p * q</a:t>
            </a:r>
          </a:p>
          <a:p>
            <a:pPr lvl="1"/>
            <a:r>
              <a:rPr lang="en-US" dirty="0"/>
              <a:t>Compute</a:t>
            </a:r>
            <a:r>
              <a:rPr lang="el-GR" sz="2400" dirty="0"/>
              <a:t> Φ</a:t>
            </a:r>
            <a:r>
              <a:rPr lang="en-US" sz="2400" dirty="0"/>
              <a:t> = (p-1)(q-1) </a:t>
            </a:r>
            <a:endParaRPr lang="en-US" dirty="0"/>
          </a:p>
          <a:p>
            <a:pPr lvl="1"/>
            <a:r>
              <a:rPr lang="en-US" b="0" dirty="0"/>
              <a:t>Choose exponent, e, for public key</a:t>
            </a:r>
          </a:p>
          <a:p>
            <a:pPr lvl="1"/>
            <a:r>
              <a:rPr lang="en-US" b="0" dirty="0"/>
              <a:t>Make sure that GCD(e, </a:t>
            </a:r>
            <a:r>
              <a:rPr lang="el-GR" sz="2400" dirty="0"/>
              <a:t>Φ</a:t>
            </a:r>
            <a:r>
              <a:rPr lang="en-US" dirty="0"/>
              <a:t> ) = 1</a:t>
            </a:r>
            <a:endParaRPr lang="en-US" b="0" dirty="0"/>
          </a:p>
          <a:p>
            <a:pPr lvl="1"/>
            <a:r>
              <a:rPr lang="en-US" dirty="0"/>
              <a:t>Compute exponent, d, for private key</a:t>
            </a:r>
          </a:p>
          <a:p>
            <a:pPr lvl="2"/>
            <a:r>
              <a:rPr lang="en-US" dirty="0"/>
              <a:t>e and d are inverses, d = inverse(e, </a:t>
            </a:r>
            <a:r>
              <a:rPr lang="el-GR" sz="2000" dirty="0">
                <a:highlight>
                  <a:srgbClr val="FFFF00"/>
                </a:highlight>
              </a:rPr>
              <a:t>Φ</a:t>
            </a:r>
            <a:r>
              <a:rPr lang="en-US" sz="2000" dirty="0"/>
              <a:t>)</a:t>
            </a:r>
            <a:endParaRPr lang="en-US" b="1" dirty="0"/>
          </a:p>
          <a:p>
            <a:pPr lvl="1"/>
            <a:r>
              <a:rPr lang="en-US" b="0" dirty="0"/>
              <a:t>Public key is [n, e]</a:t>
            </a:r>
          </a:p>
          <a:p>
            <a:pPr lvl="1"/>
            <a:r>
              <a:rPr lang="en-US" dirty="0"/>
              <a:t>Private key is [n, d]</a:t>
            </a:r>
          </a:p>
          <a:p>
            <a:pPr lvl="1"/>
            <a:r>
              <a:rPr lang="en-US" b="0" dirty="0"/>
              <a:t>p, q, </a:t>
            </a:r>
            <a:r>
              <a:rPr lang="el-GR" sz="2400" dirty="0"/>
              <a:t>Φ</a:t>
            </a:r>
            <a:r>
              <a:rPr lang="en-US" dirty="0"/>
              <a:t>,</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l-GR" sz="2800" dirty="0"/>
              <a:t>Φ</a:t>
            </a:r>
            <a:r>
              <a:rPr lang="en-US" sz="2800" dirty="0"/>
              <a:t> depends on p and q</a:t>
            </a:r>
          </a:p>
          <a:p>
            <a:pPr marL="285750" indent="-285750">
              <a:buFont typeface="Arial" panose="020B0604020202020204" pitchFamily="34" charset="0"/>
              <a:buChar char="•"/>
            </a:pPr>
            <a:r>
              <a:rPr lang="en-US" sz="2800" dirty="0"/>
              <a:t>Need </a:t>
            </a:r>
            <a:r>
              <a:rPr lang="el-GR" sz="2800" dirty="0"/>
              <a:t>Φ</a:t>
            </a:r>
            <a:r>
              <a:rPr lang="en-US" sz="2800" dirty="0"/>
              <a:t> to compute inverse of e</a:t>
            </a:r>
          </a:p>
          <a:p>
            <a:pPr marL="285750" indent="-285750">
              <a:buFont typeface="Arial" panose="020B0604020202020204" pitchFamily="34" charset="0"/>
              <a:buChar char="•"/>
            </a:pPr>
            <a:r>
              <a:rPr lang="en-US" sz="2800" dirty="0"/>
              <a:t>Impractical to factor n to get p and q</a:t>
            </a:r>
            <a:endParaRPr lang="en-US" sz="2000" dirty="0"/>
          </a:p>
        </p:txBody>
      </p:sp>
    </p:spTree>
    <p:extLst>
      <p:ext uri="{BB962C8B-B14F-4D97-AF65-F5344CB8AC3E}">
        <p14:creationId xmlns:p14="http://schemas.microsoft.com/office/powerpoint/2010/main" val="15245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(small numbers, not secure)</a:t>
            </a:r>
          </a:p>
          <a:p>
            <a:pPr lvl="1"/>
            <a:r>
              <a:rPr lang="en-US" dirty="0"/>
              <a:t>n = p * q = 1457</a:t>
            </a:r>
          </a:p>
          <a:p>
            <a:pPr lvl="1"/>
            <a:r>
              <a:rPr lang="en-US" dirty="0"/>
              <a:t>e = 341, d = 431</a:t>
            </a:r>
          </a:p>
          <a:p>
            <a:r>
              <a:rPr lang="en-US" dirty="0"/>
              <a:t>Public key</a:t>
            </a:r>
          </a:p>
          <a:p>
            <a:pPr lvl="1"/>
            <a:r>
              <a:rPr lang="en-US" dirty="0"/>
              <a:t>1457, 341	[n, e]</a:t>
            </a:r>
          </a:p>
          <a:p>
            <a:r>
              <a:rPr lang="en-US" dirty="0"/>
              <a:t>Private key</a:t>
            </a:r>
          </a:p>
          <a:p>
            <a:pPr lvl="1"/>
            <a:r>
              <a:rPr lang="en-US" dirty="0"/>
              <a:t>1457, 431	[n, d]</a:t>
            </a:r>
          </a:p>
        </p:txBody>
      </p:sp>
      <p:pic>
        <p:nvPicPr>
          <p:cNvPr id="4" name="Picture 3">
            <a:extLst>
              <a:ext uri="{FF2B5EF4-FFF2-40B4-BE49-F238E27FC236}">
                <a16:creationId xmlns:a16="http://schemas.microsoft.com/office/drawing/2014/main" id="{B1B914BA-28A5-4B10-8C18-3973177DC71A}"/>
              </a:ext>
            </a:extLst>
          </p:cNvPr>
          <p:cNvPicPr>
            <a:picLocks noChangeAspect="1"/>
          </p:cNvPicPr>
          <p:nvPr/>
        </p:nvPicPr>
        <p:blipFill>
          <a:blip r:embed="rId3"/>
          <a:stretch>
            <a:fillRect/>
          </a:stretch>
        </p:blipFill>
        <p:spPr>
          <a:xfrm>
            <a:off x="718184" y="1690688"/>
            <a:ext cx="5277243" cy="3096465"/>
          </a:xfrm>
          <a:prstGeom prst="rect">
            <a:avLst/>
          </a:prstGeom>
        </p:spPr>
      </p:pic>
    </p:spTree>
    <p:extLst>
      <p:ext uri="{BB962C8B-B14F-4D97-AF65-F5344CB8AC3E}">
        <p14:creationId xmlns:p14="http://schemas.microsoft.com/office/powerpoint/2010/main" val="55084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431]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431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CD04936-83C7-462F-ADC3-04FE6E55AA6F}"/>
              </a:ext>
            </a:extLst>
          </p:cNvPr>
          <p:cNvPicPr>
            <a:picLocks noChangeAspect="1"/>
          </p:cNvPicPr>
          <p:nvPr/>
        </p:nvPicPr>
        <p:blipFill>
          <a:blip r:embed="rId4"/>
          <a:stretch>
            <a:fillRect/>
          </a:stretch>
        </p:blipFill>
        <p:spPr>
          <a:xfrm>
            <a:off x="6095999" y="4126424"/>
            <a:ext cx="4570322" cy="1635072"/>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can say the other person sent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Encryption</a:t>
            </a:r>
          </a:p>
          <a:p>
            <a:pPr lvl="1"/>
            <a:r>
              <a:rPr lang="en-US" dirty="0"/>
              <a:t>data encrypted with my public key can only be decrypted with my private key</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2048 bits long </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err="1"/>
              <a:t>Rivest</a:t>
            </a:r>
            <a:r>
              <a:rPr lang="en-US" dirty="0"/>
              <a:t>, Shamir, and </a:t>
            </a:r>
            <a:r>
              <a:rPr lang="en-US" dirty="0" err="1"/>
              <a:t>Adlemen</a:t>
            </a:r>
            <a:r>
              <a:rPr lang="en-US" dirty="0"/>
              <a:t>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92500" lnSpcReduction="10000"/>
          </a:bodyPr>
          <a:lstStyle/>
          <a:p>
            <a:r>
              <a:rPr lang="en-US" dirty="0"/>
              <a:t>Factoring large (2048 bits long) integers is difficult</a:t>
            </a:r>
          </a:p>
          <a:p>
            <a:pPr lvl="1"/>
            <a:r>
              <a:rPr lang="en-US" dirty="0"/>
              <a:t>768-bit RSA-style integer factored in 2009 with multi-university computing</a:t>
            </a:r>
          </a:p>
          <a:p>
            <a:pPr lvl="2"/>
            <a:r>
              <a:rPr lang="en-US" dirty="0"/>
              <a:t>Would take 1500 years on a single AMD 2.2 GHz Opteron CPU</a:t>
            </a:r>
          </a:p>
          <a:p>
            <a:pPr lvl="1"/>
            <a:r>
              <a:rPr lang="en-US" dirty="0"/>
              <a:t>1024-bit integers may soon be in range of large-scale computing</a:t>
            </a:r>
          </a:p>
          <a:p>
            <a:pPr lvl="1"/>
            <a:r>
              <a:rPr lang="en-US" dirty="0"/>
              <a:t>2048-bit integers are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will break RSA</a:t>
            </a:r>
          </a:p>
          <a:p>
            <a:pPr lvl="1"/>
            <a:r>
              <a:rPr lang="en-US" dirty="0"/>
              <a:t>Will require more quantum bits (qubits) than is currently feasible</a:t>
            </a:r>
          </a:p>
          <a:p>
            <a:pPr lvl="1"/>
            <a:r>
              <a:rPr lang="en-US" dirty="0"/>
              <a:t>The number 15 was factored in 2001 with 7 qubits</a:t>
            </a:r>
          </a:p>
          <a:p>
            <a:pPr lvl="1"/>
            <a:r>
              <a:rPr lang="en-US" dirty="0"/>
              <a:t>56153 (15 bits) factored in 2012</a:t>
            </a:r>
          </a:p>
          <a:p>
            <a:pPr lvl="1"/>
            <a:r>
              <a:rPr lang="en-US" dirty="0"/>
              <a:t>1005973 (20 bits) factored in 2018, 40-bit number factored in 2019</a:t>
            </a:r>
          </a:p>
        </p:txBody>
      </p:sp>
    </p:spTree>
    <p:extLst>
      <p:ext uri="{BB962C8B-B14F-4D97-AF65-F5344CB8AC3E}">
        <p14:creationId xmlns:p14="http://schemas.microsoft.com/office/powerpoint/2010/main" val="9942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82821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is plaintext</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8263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5616</TotalTime>
  <Words>3627</Words>
  <Application>Microsoft Office PowerPoint</Application>
  <PresentationFormat>Widescreen</PresentationFormat>
  <Paragraphs>258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(4)</vt:lpstr>
      <vt:lpstr>Problems with symmetric key encryption</vt:lpstr>
      <vt:lpstr>Using public keys</vt:lpstr>
      <vt:lpstr>Public key algorithms are based on:</vt:lpstr>
      <vt:lpstr>Key Length vs. Security</vt:lpstr>
      <vt:lpstr>RSA Public Key Encryption</vt:lpstr>
      <vt:lpstr>Factoring Large Integers—RSA</vt:lpstr>
      <vt:lpstr>PowerPoint Presentation</vt:lpstr>
      <vt:lpstr>RSA Encryption</vt:lpstr>
      <vt:lpstr>RSA key Generation</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127</cp:revision>
  <dcterms:created xsi:type="dcterms:W3CDTF">2018-03-17T18:00:20Z</dcterms:created>
  <dcterms:modified xsi:type="dcterms:W3CDTF">2021-11-12T15:15:30Z</dcterms:modified>
</cp:coreProperties>
</file>