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1" r:id="rId5"/>
    <p:sldId id="259" r:id="rId6"/>
    <p:sldId id="260" r:id="rId7"/>
    <p:sldId id="262" r:id="rId8"/>
    <p:sldId id="263" r:id="rId9"/>
    <p:sldId id="274" r:id="rId10"/>
    <p:sldId id="264" r:id="rId11"/>
    <p:sldId id="269" r:id="rId12"/>
    <p:sldId id="270" r:id="rId13"/>
    <p:sldId id="271" r:id="rId14"/>
    <p:sldId id="266"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4" d="100"/>
          <a:sy n="114" d="100"/>
        </p:scale>
        <p:origin x="300" y="102"/>
      </p:cViewPr>
      <p:guideLst/>
    </p:cSldViewPr>
  </p:slideViewPr>
  <p:notesTextViewPr>
    <p:cViewPr>
      <p:scale>
        <a:sx n="1" d="1"/>
        <a:sy n="1" d="1"/>
      </p:scale>
      <p:origin x="0" y="0"/>
    </p:cViewPr>
  </p:notesTextViewPr>
  <p:notesViewPr>
    <p:cSldViewPr snapToGrid="0">
      <p:cViewPr varScale="1">
        <p:scale>
          <a:sx n="76" d="100"/>
          <a:sy n="76" d="100"/>
        </p:scale>
        <p:origin x="25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1BD06C-C81C-47D7-B7EE-28E1C7297220}" type="datetimeFigureOut">
              <a:rPr lang="en-US" smtClean="0"/>
              <a:t>11/12/2021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E6D-FDBB-42E0-BF1D-3002F37EFFCB}" type="slidenum">
              <a:rPr lang="en-US" smtClean="0"/>
              <a:t>‹#›</a:t>
            </a:fld>
            <a:endParaRPr lang="en-US"/>
          </a:p>
        </p:txBody>
      </p:sp>
    </p:spTree>
    <p:extLst>
      <p:ext uri="{BB962C8B-B14F-4D97-AF65-F5344CB8AC3E}">
        <p14:creationId xmlns:p14="http://schemas.microsoft.com/office/powerpoint/2010/main" val="4280319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eakdh.org/imperfect-forward-secrecy-ccs15.pdf"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nvlpubs.nist.gov/nistpubs/SpecialPublications/NIST.SP.800-57pt1r4.pdf"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eakdh.org/imperfect-forward-secrecy-ccs15.pdf"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nvlpubs.nist.gov/nistpubs/SpecialPublications/NIST.SP.800-56Ar3.pdf" TargetMode="External"/><Relationship Id="rId4" Type="http://schemas.openxmlformats.org/officeDocument/2006/relationships/hyperlink" Target="https://tools.ietf.org/html/rfc7919"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of the information in this course came from “Understanding Cryptography” by Christoff Parr and Jan </a:t>
            </a:r>
            <a:r>
              <a:rPr lang="en-US" dirty="0" err="1"/>
              <a:t>Pelzl</a:t>
            </a:r>
            <a:r>
              <a:rPr lang="en-US" dirty="0"/>
              <a:t>, Springer-Verlag 2010</a:t>
            </a:r>
          </a:p>
          <a:p>
            <a:r>
              <a:rPr lang="en-US" dirty="0"/>
              <a:t>Much of the classical cryptography material and most Python scripts came from “Cracking Codes with Python” by Al Sweigart, </a:t>
            </a:r>
            <a:r>
              <a:rPr lang="en-US" dirty="0" err="1"/>
              <a:t>NoStarch</a:t>
            </a:r>
            <a:r>
              <a:rPr lang="en-US" dirty="0"/>
              <a:t> Press 2018</a:t>
            </a:r>
          </a:p>
          <a:p>
            <a:r>
              <a:rPr lang="en-US" dirty="0"/>
              <a:t>Also helpful, “Cryptography Engineering” by Ferguson, Schneier, and Kohno, Wiley Publishing, 2010</a:t>
            </a:r>
          </a:p>
          <a:p>
            <a:endParaRPr lang="en-US" dirty="0"/>
          </a:p>
        </p:txBody>
      </p:sp>
      <p:sp>
        <p:nvSpPr>
          <p:cNvPr id="4" name="Slide Number Placeholder 3"/>
          <p:cNvSpPr>
            <a:spLocks noGrp="1"/>
          </p:cNvSpPr>
          <p:nvPr>
            <p:ph type="sldNum" sz="quarter" idx="10"/>
          </p:nvPr>
        </p:nvSpPr>
        <p:spPr/>
        <p:txBody>
          <a:bodyPr/>
          <a:lstStyle/>
          <a:p>
            <a:fld id="{54EEBE6D-FDBB-42E0-BF1D-3002F37EFFCB}" type="slidenum">
              <a:rPr lang="en-US" smtClean="0"/>
              <a:t>1</a:t>
            </a:fld>
            <a:endParaRPr lang="en-US"/>
          </a:p>
        </p:txBody>
      </p:sp>
    </p:spTree>
    <p:extLst>
      <p:ext uri="{BB962C8B-B14F-4D97-AF65-F5344CB8AC3E}">
        <p14:creationId xmlns:p14="http://schemas.microsoft.com/office/powerpoint/2010/main" val="1977030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to self:  good info here, need to decide just where it should go, </a:t>
            </a:r>
            <a:r>
              <a:rPr lang="en-US" dirty="0" err="1"/>
              <a:t>tho</a:t>
            </a:r>
            <a:r>
              <a:rPr lang="en-US" dirty="0"/>
              <a:t>…</a:t>
            </a:r>
          </a:p>
          <a:p>
            <a:endParaRPr lang="en-US" dirty="0"/>
          </a:p>
          <a:p>
            <a:r>
              <a:rPr lang="en-US" dirty="0"/>
              <a:t>As of three years ago, RSA was the dominant algorithm by far for computing digital signatures.  However, it was used in only 39% of HTTPS key exchanges.  This number should be even smaller now, since TLS v1.3 forbids the use of RSA.  For the foreseeable future, expect HTTPS to be mostly the elliptic curve variant of DHKE.</a:t>
            </a:r>
          </a:p>
        </p:txBody>
      </p:sp>
      <p:sp>
        <p:nvSpPr>
          <p:cNvPr id="4" name="Slide Number Placeholder 3"/>
          <p:cNvSpPr>
            <a:spLocks noGrp="1"/>
          </p:cNvSpPr>
          <p:nvPr>
            <p:ph type="sldNum" sz="quarter" idx="10"/>
          </p:nvPr>
        </p:nvSpPr>
        <p:spPr/>
        <p:txBody>
          <a:bodyPr/>
          <a:lstStyle/>
          <a:p>
            <a:fld id="{54EEBE6D-FDBB-42E0-BF1D-3002F37EFFCB}" type="slidenum">
              <a:rPr lang="en-US" smtClean="0"/>
              <a:t>10</a:t>
            </a:fld>
            <a:endParaRPr lang="en-US"/>
          </a:p>
        </p:txBody>
      </p:sp>
    </p:spTree>
    <p:extLst>
      <p:ext uri="{BB962C8B-B14F-4D97-AF65-F5344CB8AC3E}">
        <p14:creationId xmlns:p14="http://schemas.microsoft.com/office/powerpoint/2010/main" val="198844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discussion of subgroups is not necessary to understand that the Diffie-Hellman scheme works.  It does help to explain why careful selection of p and </a:t>
            </a:r>
            <a:r>
              <a:rPr lang="el-GR" dirty="0"/>
              <a:t>α</a:t>
            </a:r>
            <a:r>
              <a:rPr lang="en-US" dirty="0"/>
              <a:t> is important.</a:t>
            </a:r>
          </a:p>
          <a:p>
            <a:endParaRPr lang="en-US" dirty="0"/>
          </a:p>
          <a:p>
            <a:r>
              <a:rPr lang="en-US" dirty="0"/>
              <a:t>We would prefer that whenever we take </a:t>
            </a:r>
            <a:r>
              <a:rPr lang="el-GR" dirty="0"/>
              <a:t>α</a:t>
            </a:r>
            <a:r>
              <a:rPr lang="en-US" dirty="0"/>
              <a:t> to a power, we get a different answer whenever the power is different.  That’s not always what happens though.  Sometimes, a specific value of </a:t>
            </a:r>
            <a:r>
              <a:rPr lang="el-GR" dirty="0"/>
              <a:t>α</a:t>
            </a:r>
            <a:r>
              <a:rPr lang="en-US" dirty="0"/>
              <a:t> may get trapped in a small loop.  For that </a:t>
            </a:r>
            <a:r>
              <a:rPr lang="el-GR" dirty="0"/>
              <a:t>α</a:t>
            </a:r>
            <a:r>
              <a:rPr lang="en-US" dirty="0"/>
              <a:t>, even though we use all possible exponents {1, 2, …, p-1} we may get only a few answers.</a:t>
            </a:r>
          </a:p>
          <a:p>
            <a:endParaRPr lang="en-US" dirty="0"/>
          </a:p>
          <a:p>
            <a:r>
              <a:rPr lang="en-US" dirty="0"/>
              <a:t>In the example with p=17, if we have the bad luck to choose </a:t>
            </a:r>
            <a:r>
              <a:rPr lang="el-GR" dirty="0"/>
              <a:t>α</a:t>
            </a:r>
            <a:r>
              <a:rPr lang="en-US" dirty="0"/>
              <a:t>=4 there are only four possible answers.  If we chose </a:t>
            </a:r>
            <a:r>
              <a:rPr lang="el-GR" dirty="0"/>
              <a:t>α</a:t>
            </a:r>
            <a:r>
              <a:rPr lang="en-US" dirty="0"/>
              <a:t>=3, there would be 16 possible answers.</a:t>
            </a:r>
          </a:p>
          <a:p>
            <a:endParaRPr lang="en-US" dirty="0"/>
          </a:p>
          <a:p>
            <a:r>
              <a:rPr lang="en-US" dirty="0"/>
              <a:t>Even worse, if we were foolish enough to choose </a:t>
            </a:r>
            <a:r>
              <a:rPr lang="el-GR" dirty="0"/>
              <a:t>α</a:t>
            </a:r>
            <a:r>
              <a:rPr lang="en-US" dirty="0"/>
              <a:t>=16 or (p-1) there would only be two possible answers.  If the attacker knew we were rattling about in this tiny loop, they wouldn’t have much trouble in breaking our system.</a:t>
            </a:r>
          </a:p>
          <a:p>
            <a:endParaRPr lang="en-US" dirty="0"/>
          </a:p>
          <a:p>
            <a:r>
              <a:rPr lang="en-US" dirty="0"/>
              <a:t>See the spreadsheet Z-17subgroups.xlsx, which shows the subgroups in Z</a:t>
            </a:r>
            <a:r>
              <a:rPr lang="en-US" baseline="-25000" dirty="0"/>
              <a:t>17</a:t>
            </a:r>
            <a:r>
              <a:rPr lang="en-US" dirty="0"/>
              <a:t> that result from different selections of </a:t>
            </a:r>
            <a:r>
              <a:rPr lang="el-GR" dirty="0"/>
              <a:t>α</a:t>
            </a:r>
            <a:r>
              <a:rPr lang="en-US" dirty="0"/>
              <a:t>.</a:t>
            </a:r>
          </a:p>
          <a:p>
            <a:r>
              <a:rPr lang="en-US" dirty="0"/>
              <a:t>  </a:t>
            </a:r>
          </a:p>
          <a:p>
            <a:r>
              <a:rPr lang="en-US" dirty="0"/>
              <a:t>  </a:t>
            </a:r>
          </a:p>
        </p:txBody>
      </p:sp>
      <p:sp>
        <p:nvSpPr>
          <p:cNvPr id="4" name="Slide Number Placeholder 3"/>
          <p:cNvSpPr>
            <a:spLocks noGrp="1"/>
          </p:cNvSpPr>
          <p:nvPr>
            <p:ph type="sldNum" sz="quarter" idx="10"/>
          </p:nvPr>
        </p:nvSpPr>
        <p:spPr/>
        <p:txBody>
          <a:bodyPr/>
          <a:lstStyle/>
          <a:p>
            <a:fld id="{54EEBE6D-FDBB-42E0-BF1D-3002F37EFFCB}" type="slidenum">
              <a:rPr lang="en-US" smtClean="0"/>
              <a:t>11</a:t>
            </a:fld>
            <a:endParaRPr lang="en-US"/>
          </a:p>
        </p:txBody>
      </p:sp>
    </p:spTree>
    <p:extLst>
      <p:ext uri="{BB962C8B-B14F-4D97-AF65-F5344CB8AC3E}">
        <p14:creationId xmlns:p14="http://schemas.microsoft.com/office/powerpoint/2010/main" val="2772787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a simple Python For Loop, with </a:t>
            </a:r>
            <a:r>
              <a:rPr lang="el-GR" dirty="0"/>
              <a:t>α</a:t>
            </a:r>
            <a:r>
              <a:rPr lang="en-US" dirty="0"/>
              <a:t> values of 3, 2, and 16.  You can see that as soon as </a:t>
            </a:r>
            <a:r>
              <a:rPr lang="el-GR" dirty="0"/>
              <a:t>α</a:t>
            </a:r>
            <a:r>
              <a:rPr lang="en-US" baseline="30000" dirty="0"/>
              <a:t>x</a:t>
            </a:r>
            <a:r>
              <a:rPr lang="en-US" dirty="0"/>
              <a:t> hits 1, the answers start to repeat.  The file Z-17subgroups.xlsx is a simple spreadsheet that shows the exponents for all values of </a:t>
            </a:r>
            <a:r>
              <a:rPr lang="el-GR" dirty="0"/>
              <a:t>α</a:t>
            </a:r>
            <a:r>
              <a:rPr lang="en-US" dirty="0"/>
              <a:t>.</a:t>
            </a:r>
          </a:p>
          <a:p>
            <a:endParaRPr lang="en-US" dirty="0"/>
          </a:p>
          <a:p>
            <a:r>
              <a:rPr lang="en-US" dirty="0"/>
              <a:t>If you like math, p = 17 gives a cyclic group called Z</a:t>
            </a:r>
            <a:r>
              <a:rPr lang="en-US" baseline="-25000" dirty="0"/>
              <a:t>17</a:t>
            </a:r>
            <a:r>
              <a:rPr lang="en-US" dirty="0"/>
              <a:t>*, {1, 2, …, 16} (note that 0 is excluded because it does not have an inverse.)  The group’s order, |Z</a:t>
            </a:r>
            <a:r>
              <a:rPr lang="en-US" baseline="-25000" dirty="0"/>
              <a:t>17</a:t>
            </a:r>
            <a:r>
              <a:rPr lang="en-US" dirty="0"/>
              <a:t>*|, is p-1 = 16 which means the group has 16 members that are relatively prime to 17.  The group’s order (16) has factors 1, 2, 4, 8, and 16.  Therefore, there will be one subgroup each with 1 member, 2 members, 4 members, and 8 members in addition to the main group of 16 members.</a:t>
            </a:r>
          </a:p>
          <a:p>
            <a:endParaRPr lang="en-US" dirty="0"/>
          </a:p>
          <a:p>
            <a:r>
              <a:rPr lang="en-US" dirty="0"/>
              <a:t>In this case, we want to choose </a:t>
            </a:r>
            <a:r>
              <a:rPr lang="el-GR" dirty="0"/>
              <a:t>α</a:t>
            </a:r>
            <a:r>
              <a:rPr lang="en-US" dirty="0"/>
              <a:t> from the numbers that cause </a:t>
            </a:r>
            <a:r>
              <a:rPr lang="el-GR" dirty="0"/>
              <a:t>α</a:t>
            </a:r>
            <a:r>
              <a:rPr lang="en-US" baseline="30000" dirty="0"/>
              <a:t>x</a:t>
            </a:r>
            <a:r>
              <a:rPr lang="en-US" dirty="0"/>
              <a:t> to stay in the main group.  Those good values for </a:t>
            </a:r>
            <a:r>
              <a:rPr lang="el-GR" dirty="0"/>
              <a:t>α</a:t>
            </a:r>
            <a:r>
              <a:rPr lang="en-US" dirty="0"/>
              <a:t> are 3, 5, 6, 7, 10, 11, 12, and 14.  Notice that there are 8 values, the same as </a:t>
            </a:r>
            <a:r>
              <a:rPr lang="el-GR" dirty="0"/>
              <a:t>Φ</a:t>
            </a:r>
            <a:r>
              <a:rPr lang="en-US" dirty="0"/>
              <a:t>(16) = 8.</a:t>
            </a:r>
          </a:p>
          <a:p>
            <a:endParaRPr lang="en-US" dirty="0"/>
          </a:p>
          <a:p>
            <a:r>
              <a:rPr lang="en-US" dirty="0"/>
              <a:t>For a mathematical treatment of this, see “Understanding Cryptography,” </a:t>
            </a:r>
            <a:r>
              <a:rPr lang="en-US" dirty="0" err="1"/>
              <a:t>Paar</a:t>
            </a:r>
            <a:r>
              <a:rPr lang="en-US" dirty="0"/>
              <a:t>, Springer 2010, pp. 208 - 216</a:t>
            </a:r>
          </a:p>
        </p:txBody>
      </p:sp>
      <p:sp>
        <p:nvSpPr>
          <p:cNvPr id="4" name="Slide Number Placeholder 3"/>
          <p:cNvSpPr>
            <a:spLocks noGrp="1"/>
          </p:cNvSpPr>
          <p:nvPr>
            <p:ph type="sldNum" sz="quarter" idx="10"/>
          </p:nvPr>
        </p:nvSpPr>
        <p:spPr/>
        <p:txBody>
          <a:bodyPr/>
          <a:lstStyle/>
          <a:p>
            <a:fld id="{54EEBE6D-FDBB-42E0-BF1D-3002F37EFFCB}" type="slidenum">
              <a:rPr lang="en-US" smtClean="0"/>
              <a:t>12</a:t>
            </a:fld>
            <a:endParaRPr lang="en-US"/>
          </a:p>
        </p:txBody>
      </p:sp>
    </p:spTree>
    <p:extLst>
      <p:ext uri="{BB962C8B-B14F-4D97-AF65-F5344CB8AC3E}">
        <p14:creationId xmlns:p14="http://schemas.microsoft.com/office/powerpoint/2010/main" val="1406195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best way for me to see this was by using Z-17subgroups.xlsx.  Each of the factors of p-1 = 17-1 = 16, (1, 2, 4, 8), has a corresponding subgroup with that many elements.</a:t>
            </a:r>
          </a:p>
          <a:p>
            <a:endParaRPr lang="en-US" dirty="0"/>
          </a:p>
          <a:p>
            <a:r>
              <a:rPr lang="en-US" dirty="0"/>
              <a:t>I skipped the trivial subgroup with one element, {1} with the primitive element 1, to save space.</a:t>
            </a:r>
          </a:p>
        </p:txBody>
      </p:sp>
      <p:sp>
        <p:nvSpPr>
          <p:cNvPr id="4" name="Slide Number Placeholder 3"/>
          <p:cNvSpPr>
            <a:spLocks noGrp="1"/>
          </p:cNvSpPr>
          <p:nvPr>
            <p:ph type="sldNum" sz="quarter" idx="10"/>
          </p:nvPr>
        </p:nvSpPr>
        <p:spPr/>
        <p:txBody>
          <a:bodyPr/>
          <a:lstStyle/>
          <a:p>
            <a:fld id="{54EEBE6D-FDBB-42E0-BF1D-3002F37EFFCB}" type="slidenum">
              <a:rPr lang="en-US" smtClean="0"/>
              <a:t>13</a:t>
            </a:fld>
            <a:endParaRPr lang="en-US"/>
          </a:p>
        </p:txBody>
      </p:sp>
    </p:spTree>
    <p:extLst>
      <p:ext uri="{BB962C8B-B14F-4D97-AF65-F5344CB8AC3E}">
        <p14:creationId xmlns:p14="http://schemas.microsoft.com/office/powerpoint/2010/main" val="3942758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we can’t just choose a large random number for p, </a:t>
            </a:r>
            <a:r>
              <a:rPr lang="en-US"/>
              <a:t>and simply </a:t>
            </a:r>
            <a:r>
              <a:rPr lang="en-US" dirty="0"/>
              <a:t>choose another number for </a:t>
            </a:r>
            <a:r>
              <a:rPr lang="el-GR" dirty="0"/>
              <a:t>α</a:t>
            </a:r>
            <a:r>
              <a:rPr lang="en-US" dirty="0"/>
              <a:t>.  It is important to be sure that our choice of </a:t>
            </a:r>
            <a:r>
              <a:rPr lang="el-GR" dirty="0"/>
              <a:t>α</a:t>
            </a:r>
            <a:r>
              <a:rPr lang="en-US" dirty="0"/>
              <a:t> does not generate a very small subgroup.</a:t>
            </a:r>
          </a:p>
          <a:p>
            <a:endParaRPr lang="en-US" dirty="0"/>
          </a:p>
          <a:p>
            <a:r>
              <a:rPr lang="en-US" dirty="0"/>
              <a:t>“Safe” primes are discussed in </a:t>
            </a:r>
            <a:r>
              <a:rPr lang="en-US" dirty="0">
                <a:hlinkClick r:id="rId3"/>
              </a:rPr>
              <a:t>https://weakdh.org/imperfect-forward-secrecy-ccs15.pdf</a:t>
            </a:r>
            <a:endParaRPr lang="en-US" dirty="0"/>
          </a:p>
          <a:p>
            <a:endParaRPr lang="en-US" dirty="0"/>
          </a:p>
          <a:p>
            <a:r>
              <a:rPr lang="en-US" dirty="0"/>
              <a:t>The comment that p and </a:t>
            </a:r>
            <a:r>
              <a:rPr lang="el-GR" dirty="0"/>
              <a:t>α</a:t>
            </a:r>
            <a:r>
              <a:rPr lang="en-US" dirty="0"/>
              <a:t> should create a subgroup of at least 224 members comes from NIST.  See the chart in the next slide.</a:t>
            </a:r>
          </a:p>
        </p:txBody>
      </p:sp>
      <p:sp>
        <p:nvSpPr>
          <p:cNvPr id="4" name="Slide Number Placeholder 3"/>
          <p:cNvSpPr>
            <a:spLocks noGrp="1"/>
          </p:cNvSpPr>
          <p:nvPr>
            <p:ph type="sldNum" sz="quarter" idx="10"/>
          </p:nvPr>
        </p:nvSpPr>
        <p:spPr/>
        <p:txBody>
          <a:bodyPr/>
          <a:lstStyle/>
          <a:p>
            <a:fld id="{54EEBE6D-FDBB-42E0-BF1D-3002F37EFFCB}" type="slidenum">
              <a:rPr lang="en-US" smtClean="0"/>
              <a:t>14</a:t>
            </a:fld>
            <a:endParaRPr lang="en-US"/>
          </a:p>
        </p:txBody>
      </p:sp>
    </p:spTree>
    <p:extLst>
      <p:ext uri="{BB962C8B-B14F-4D97-AF65-F5344CB8AC3E}">
        <p14:creationId xmlns:p14="http://schemas.microsoft.com/office/powerpoint/2010/main" val="969649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is from </a:t>
            </a:r>
            <a:r>
              <a:rPr lang="en-US" dirty="0">
                <a:hlinkClick r:id="rId3"/>
              </a:rPr>
              <a:t>https://nvlpubs.nist.gov/nistpubs/SpecialPublications/NIST.SP.800-57pt1r4.pdf</a:t>
            </a:r>
            <a:r>
              <a:rPr lang="en-US" dirty="0"/>
              <a:t> </a:t>
            </a:r>
          </a:p>
          <a:p>
            <a:endParaRPr lang="en-US" dirty="0"/>
          </a:p>
          <a:p>
            <a:r>
              <a:rPr lang="en-US" dirty="0"/>
              <a:t>If you use Diffie-Hellman with a key size of 2048 bits, and p and α selected so that the subgroup size to be 224 bits, NIST considers the security to be equivalent to a 112-bit symmetric cipher.  If you want security equivalent to AES 128, you need a key size of 3072 and a subgroup size of 256.</a:t>
            </a:r>
          </a:p>
        </p:txBody>
      </p:sp>
      <p:sp>
        <p:nvSpPr>
          <p:cNvPr id="4" name="Slide Number Placeholder 3"/>
          <p:cNvSpPr>
            <a:spLocks noGrp="1"/>
          </p:cNvSpPr>
          <p:nvPr>
            <p:ph type="sldNum" sz="quarter" idx="10"/>
          </p:nvPr>
        </p:nvSpPr>
        <p:spPr/>
        <p:txBody>
          <a:bodyPr/>
          <a:lstStyle/>
          <a:p>
            <a:fld id="{54EEBE6D-FDBB-42E0-BF1D-3002F37EFFCB}" type="slidenum">
              <a:rPr lang="en-US" smtClean="0"/>
              <a:t>15</a:t>
            </a:fld>
            <a:endParaRPr lang="en-US"/>
          </a:p>
        </p:txBody>
      </p:sp>
    </p:spTree>
    <p:extLst>
      <p:ext uri="{BB962C8B-B14F-4D97-AF65-F5344CB8AC3E}">
        <p14:creationId xmlns:p14="http://schemas.microsoft.com/office/powerpoint/2010/main" val="2787726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EEBE6D-FDBB-42E0-BF1D-3002F37EFFCB}" type="slidenum">
              <a:rPr lang="en-US" smtClean="0"/>
              <a:t>2</a:t>
            </a:fld>
            <a:endParaRPr lang="en-US"/>
          </a:p>
        </p:txBody>
      </p:sp>
    </p:spTree>
    <p:extLst>
      <p:ext uri="{BB962C8B-B14F-4D97-AF65-F5344CB8AC3E}">
        <p14:creationId xmlns:p14="http://schemas.microsoft.com/office/powerpoint/2010/main" val="2501649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Diffie-Hellman key exchange, and other methods that are based on the discrete logarithm problem, are becoming the predominant methods for public key encryption.  This is because of the problems with RSA we’ve already discussed, plus something we will discuss in Cryptography 10 TLS and HTTPS called forward secrecy.  Basically, a person who records an entire RSA key exchange and knows the private key can use the recording to decrypt the entire conversation.  This does not work with DHKE.</a:t>
            </a:r>
          </a:p>
        </p:txBody>
      </p:sp>
      <p:sp>
        <p:nvSpPr>
          <p:cNvPr id="4" name="Slide Number Placeholder 3"/>
          <p:cNvSpPr>
            <a:spLocks noGrp="1"/>
          </p:cNvSpPr>
          <p:nvPr>
            <p:ph type="sldNum" sz="quarter" idx="10"/>
          </p:nvPr>
        </p:nvSpPr>
        <p:spPr/>
        <p:txBody>
          <a:bodyPr/>
          <a:lstStyle/>
          <a:p>
            <a:fld id="{54EEBE6D-FDBB-42E0-BF1D-3002F37EFFCB}" type="slidenum">
              <a:rPr lang="en-US" smtClean="0"/>
              <a:t>3</a:t>
            </a:fld>
            <a:endParaRPr lang="en-US"/>
          </a:p>
        </p:txBody>
      </p:sp>
    </p:spTree>
    <p:extLst>
      <p:ext uri="{BB962C8B-B14F-4D97-AF65-F5344CB8AC3E}">
        <p14:creationId xmlns:p14="http://schemas.microsoft.com/office/powerpoint/2010/main" val="3729771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major problem with the Caesar cipher was that the encrypted indexes followed an obvious pattern.  If the shift was 3, the indexes were 3, 4, 5, …, 25, 0, 1, 2.  The Affine cipher improved this by making the sequence less obvious.  The DLP takes this another step further (other than for the indexes 0 and 1.)</a:t>
            </a:r>
          </a:p>
          <a:p>
            <a:endParaRPr lang="en-US" dirty="0"/>
          </a:p>
          <a:p>
            <a:r>
              <a:rPr lang="en-US" dirty="0"/>
              <a:t>The word “discrete” is what makes this problem hard.  As the exponents get larger, the result is much bigger than the modulus and when we use the mod function the answer “wraps” many times.</a:t>
            </a:r>
          </a:p>
          <a:p>
            <a:endParaRPr lang="en-US" dirty="0"/>
          </a:p>
          <a:p>
            <a:r>
              <a:rPr lang="en-US" dirty="0"/>
              <a:t>There are several algorithms that can compute a discrete logarithm faster than the brute force method, but none are fast enough to solve the DLP for huge numbers.</a:t>
            </a:r>
          </a:p>
          <a:p>
            <a:endParaRPr lang="en-US" dirty="0"/>
          </a:p>
          <a:p>
            <a:r>
              <a:rPr lang="en-US" dirty="0"/>
              <a:t>The Python script in the slide is a simple For Loop that computes the power 5 ^ x, modulo n (23 in this case) for all values of n.  The function, range(23), generates the list 0, 1, …, 23.                                                                                                                                                                                </a:t>
            </a:r>
          </a:p>
        </p:txBody>
      </p:sp>
      <p:sp>
        <p:nvSpPr>
          <p:cNvPr id="4" name="Slide Number Placeholder 3"/>
          <p:cNvSpPr>
            <a:spLocks noGrp="1"/>
          </p:cNvSpPr>
          <p:nvPr>
            <p:ph type="sldNum" sz="quarter" idx="10"/>
          </p:nvPr>
        </p:nvSpPr>
        <p:spPr/>
        <p:txBody>
          <a:bodyPr/>
          <a:lstStyle/>
          <a:p>
            <a:fld id="{54EEBE6D-FDBB-42E0-BF1D-3002F37EFFCB}" type="slidenum">
              <a:rPr lang="en-US" smtClean="0"/>
              <a:t>4</a:t>
            </a:fld>
            <a:endParaRPr lang="en-US"/>
          </a:p>
        </p:txBody>
      </p:sp>
    </p:spTree>
    <p:extLst>
      <p:ext uri="{BB962C8B-B14F-4D97-AF65-F5344CB8AC3E}">
        <p14:creationId xmlns:p14="http://schemas.microsoft.com/office/powerpoint/2010/main" val="2935682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get to it in a few slides, but you can’t pick just any random numbers for p and α.  There are combinations of p and α that would appear to give a huge number of possibilities for α</a:t>
            </a:r>
            <a:r>
              <a:rPr lang="en-US" baseline="30000" dirty="0"/>
              <a:t>n</a:t>
            </a:r>
            <a:r>
              <a:rPr lang="en-US" dirty="0"/>
              <a:t>, but in fact just give a few possibilities.  If those combinations are used, DHKE is easy to crack.</a:t>
            </a:r>
          </a:p>
          <a:p>
            <a:endParaRPr lang="en-US" dirty="0"/>
          </a:p>
          <a:p>
            <a:r>
              <a:rPr lang="en-US" dirty="0"/>
              <a:t>The research that showed that the combination of small (512 or 1024 bit) keys and using same p is not secure is here:</a:t>
            </a:r>
            <a:endParaRPr lang="en-US" dirty="0">
              <a:hlinkClick r:id="rId3"/>
            </a:endParaRPr>
          </a:p>
          <a:p>
            <a:r>
              <a:rPr lang="en-US" dirty="0">
                <a:hlinkClick r:id="rId3"/>
              </a:rPr>
              <a:t>https://weakdh.org/imperfect-forward-secrecy-ccs15.pdf</a:t>
            </a:r>
            <a:endParaRPr lang="en-US" dirty="0"/>
          </a:p>
          <a:p>
            <a:endParaRPr lang="en-US" dirty="0"/>
          </a:p>
          <a:p>
            <a:r>
              <a:rPr lang="en-US" dirty="0"/>
              <a:t>The preselected values in the DHKE RFC are in the appendix of this document</a:t>
            </a:r>
          </a:p>
          <a:p>
            <a:r>
              <a:rPr lang="en-US" dirty="0">
                <a:hlinkClick r:id="rId4"/>
              </a:rPr>
              <a:t>https://tools.ietf.org/html/rfc7919</a:t>
            </a:r>
            <a:endParaRPr lang="en-US" dirty="0"/>
          </a:p>
          <a:p>
            <a:endParaRPr lang="en-US" dirty="0">
              <a:hlinkClick r:id="rId5"/>
            </a:endParaRPr>
          </a:p>
          <a:p>
            <a:r>
              <a:rPr lang="en-US" dirty="0"/>
              <a:t>Likewise, NIST specifies some values here in appendix D</a:t>
            </a:r>
          </a:p>
          <a:p>
            <a:r>
              <a:rPr lang="en-US" dirty="0">
                <a:hlinkClick r:id="rId5"/>
              </a:rPr>
              <a:t>https://nvlpubs.nist.gov/nistpubs/SpecialPublications/NIST.SP.800-56Ar3.pdf</a:t>
            </a:r>
            <a:endParaRPr lang="en-US" dirty="0"/>
          </a:p>
          <a:p>
            <a:endParaRPr lang="en-US" dirty="0"/>
          </a:p>
        </p:txBody>
      </p:sp>
      <p:sp>
        <p:nvSpPr>
          <p:cNvPr id="4" name="Slide Number Placeholder 3"/>
          <p:cNvSpPr>
            <a:spLocks noGrp="1"/>
          </p:cNvSpPr>
          <p:nvPr>
            <p:ph type="sldNum" sz="quarter" idx="10"/>
          </p:nvPr>
        </p:nvSpPr>
        <p:spPr/>
        <p:txBody>
          <a:bodyPr/>
          <a:lstStyle/>
          <a:p>
            <a:fld id="{54EEBE6D-FDBB-42E0-BF1D-3002F37EFFCB}" type="slidenum">
              <a:rPr lang="en-US" smtClean="0"/>
              <a:t>5</a:t>
            </a:fld>
            <a:endParaRPr lang="en-US"/>
          </a:p>
        </p:txBody>
      </p:sp>
      <p:sp>
        <p:nvSpPr>
          <p:cNvPr id="5" name="TextBox 4">
            <a:extLst>
              <a:ext uri="{FF2B5EF4-FFF2-40B4-BE49-F238E27FC236}">
                <a16:creationId xmlns:a16="http://schemas.microsoft.com/office/drawing/2014/main" id="{EC68B1EE-B54F-480A-977A-AE5C1FE29511}"/>
              </a:ext>
            </a:extLst>
          </p:cNvPr>
          <p:cNvSpPr txBox="1"/>
          <p:nvPr/>
        </p:nvSpPr>
        <p:spPr>
          <a:xfrm>
            <a:off x="2973936" y="4140437"/>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2531098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of looking at this is that Eve sees A and B, but not a and b.  Alice knows a and Bob knows b.  To get the shared key, you have to know either a or b, so Eve is out of luck.</a:t>
            </a:r>
          </a:p>
          <a:p>
            <a:endParaRPr lang="en-US" dirty="0"/>
          </a:p>
          <a:p>
            <a:r>
              <a:rPr lang="en-US" dirty="0"/>
              <a:t>Note that by themselves, Alice and Bob cannot control what the final result, the key, will be.  That is why this is key exchange and not encryption.  It allows Alice and Bob to agree on a secret key without eavesdroppers intercepting the key.  It does not allow Alice and Bob to encrypt a message like RSA does.  Once Alice and Bob agree on a secret key, they can switch to AES to encrypt messages.</a:t>
            </a:r>
          </a:p>
          <a:p>
            <a:endParaRPr lang="en-US" dirty="0"/>
          </a:p>
          <a:p>
            <a:r>
              <a:rPr lang="en-US" dirty="0"/>
              <a:t>There are encryption schemes that use the DLP and can encrypt messages; Elgamal is one of them.</a:t>
            </a:r>
          </a:p>
          <a:p>
            <a:endParaRPr lang="en-US" dirty="0"/>
          </a:p>
          <a:p>
            <a:r>
              <a:rPr lang="en-US" dirty="0"/>
              <a:t>A nice thing about DHKE is that the key is computed on the fly, and is different for each session.  In RSA, if you record a session and learn the private key somehow (even years later) you can decrypt the session.  In DHKE, you can only decrypt the session if either Alice or Bob recorded the keys as they were generated and gave them to you.</a:t>
            </a:r>
          </a:p>
        </p:txBody>
      </p:sp>
      <p:sp>
        <p:nvSpPr>
          <p:cNvPr id="4" name="Slide Number Placeholder 3"/>
          <p:cNvSpPr>
            <a:spLocks noGrp="1"/>
          </p:cNvSpPr>
          <p:nvPr>
            <p:ph type="sldNum" sz="quarter" idx="10"/>
          </p:nvPr>
        </p:nvSpPr>
        <p:spPr/>
        <p:txBody>
          <a:bodyPr/>
          <a:lstStyle/>
          <a:p>
            <a:fld id="{54EEBE6D-FDBB-42E0-BF1D-3002F37EFFCB}" type="slidenum">
              <a:rPr lang="en-US" smtClean="0"/>
              <a:t>6</a:t>
            </a:fld>
            <a:endParaRPr lang="en-US"/>
          </a:p>
        </p:txBody>
      </p:sp>
    </p:spTree>
    <p:extLst>
      <p:ext uri="{BB962C8B-B14F-4D97-AF65-F5344CB8AC3E}">
        <p14:creationId xmlns:p14="http://schemas.microsoft.com/office/powerpoint/2010/main" val="3375612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steps to follow for DHKE</a:t>
            </a:r>
          </a:p>
          <a:p>
            <a:r>
              <a:rPr lang="en-US" dirty="0"/>
              <a:t>p and α are known ahead of time, or can be included in the setup messages in an unencrypted form.</a:t>
            </a:r>
          </a:p>
          <a:p>
            <a:r>
              <a:rPr lang="en-US" dirty="0"/>
              <a:t>p	___________</a:t>
            </a:r>
          </a:p>
          <a:p>
            <a:r>
              <a:rPr lang="el-GR" dirty="0"/>
              <a:t>α</a:t>
            </a:r>
            <a:r>
              <a:rPr lang="en-US" dirty="0"/>
              <a:t>	___________</a:t>
            </a:r>
          </a:p>
          <a:p>
            <a:endParaRPr lang="en-US" dirty="0"/>
          </a:p>
          <a:p>
            <a:r>
              <a:rPr lang="en-US" dirty="0"/>
              <a:t>Alice</a:t>
            </a:r>
          </a:p>
          <a:p>
            <a:r>
              <a:rPr lang="en-US" dirty="0"/>
              <a:t>Select a	___________</a:t>
            </a:r>
          </a:p>
          <a:p>
            <a:r>
              <a:rPr lang="en-US" dirty="0"/>
              <a:t>Compute A	___________ A = α</a:t>
            </a:r>
            <a:r>
              <a:rPr lang="en-US" baseline="30000" dirty="0"/>
              <a:t>a</a:t>
            </a:r>
            <a:r>
              <a:rPr lang="en-US" dirty="0"/>
              <a:t> mod p</a:t>
            </a:r>
          </a:p>
          <a:p>
            <a:r>
              <a:rPr lang="en-US" dirty="0"/>
              <a:t>Give A to Bob</a:t>
            </a:r>
          </a:p>
          <a:p>
            <a:endParaRPr lang="en-US" dirty="0"/>
          </a:p>
          <a:p>
            <a:r>
              <a:rPr lang="en-US" dirty="0"/>
              <a:t>Bob</a:t>
            </a:r>
          </a:p>
          <a:p>
            <a:r>
              <a:rPr lang="en-US" dirty="0"/>
              <a:t>Select b	 ___________</a:t>
            </a:r>
          </a:p>
          <a:p>
            <a:r>
              <a:rPr lang="en-US" dirty="0"/>
              <a:t>Compute B 	___________ B = α</a:t>
            </a:r>
            <a:r>
              <a:rPr lang="en-US" baseline="30000" dirty="0"/>
              <a:t>b</a:t>
            </a:r>
            <a:r>
              <a:rPr lang="en-US" dirty="0"/>
              <a:t> mod p</a:t>
            </a:r>
          </a:p>
          <a:p>
            <a:r>
              <a:rPr lang="en-US" dirty="0"/>
              <a:t>Give B to Alice</a:t>
            </a:r>
          </a:p>
          <a:p>
            <a:endParaRPr lang="en-US" dirty="0"/>
          </a:p>
          <a:p>
            <a:r>
              <a:rPr lang="en-US" dirty="0"/>
              <a:t>Alice computes key = B</a:t>
            </a:r>
            <a:r>
              <a:rPr lang="en-US" baseline="30000" dirty="0"/>
              <a:t>a</a:t>
            </a:r>
            <a:r>
              <a:rPr lang="en-US" dirty="0"/>
              <a:t> mod p (she picked a, Bob gave her B ) ___________</a:t>
            </a:r>
          </a:p>
          <a:p>
            <a:r>
              <a:rPr lang="en-US" dirty="0"/>
              <a:t>Bob computes key = A</a:t>
            </a:r>
            <a:r>
              <a:rPr lang="en-US" baseline="30000" dirty="0"/>
              <a:t>b</a:t>
            </a:r>
            <a:r>
              <a:rPr lang="en-US" dirty="0"/>
              <a:t> mod p (he picked b, Alice gave him A) ___________</a:t>
            </a:r>
          </a:p>
          <a:p>
            <a:endParaRPr lang="en-US" dirty="0"/>
          </a:p>
        </p:txBody>
      </p:sp>
      <p:sp>
        <p:nvSpPr>
          <p:cNvPr id="4" name="Slide Number Placeholder 3"/>
          <p:cNvSpPr>
            <a:spLocks noGrp="1"/>
          </p:cNvSpPr>
          <p:nvPr>
            <p:ph type="sldNum" sz="quarter" idx="10"/>
          </p:nvPr>
        </p:nvSpPr>
        <p:spPr/>
        <p:txBody>
          <a:bodyPr/>
          <a:lstStyle/>
          <a:p>
            <a:fld id="{54EEBE6D-FDBB-42E0-BF1D-3002F37EFFCB}" type="slidenum">
              <a:rPr lang="en-US" smtClean="0"/>
              <a:t>7</a:t>
            </a:fld>
            <a:endParaRPr lang="en-US"/>
          </a:p>
        </p:txBody>
      </p:sp>
    </p:spTree>
    <p:extLst>
      <p:ext uri="{BB962C8B-B14F-4D97-AF65-F5344CB8AC3E}">
        <p14:creationId xmlns:p14="http://schemas.microsoft.com/office/powerpoint/2010/main" val="2731908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Alice and Bob use:</a:t>
            </a:r>
          </a:p>
          <a:p>
            <a:r>
              <a:rPr lang="en-US" dirty="0"/>
              <a:t>p	467</a:t>
            </a:r>
          </a:p>
          <a:p>
            <a:r>
              <a:rPr lang="el-GR" dirty="0"/>
              <a:t>α</a:t>
            </a:r>
            <a:r>
              <a:rPr lang="en-US" dirty="0"/>
              <a:t>	2</a:t>
            </a:r>
          </a:p>
          <a:p>
            <a:endParaRPr lang="en-US" dirty="0"/>
          </a:p>
          <a:p>
            <a:r>
              <a:rPr lang="en-US" dirty="0"/>
              <a:t>Alice selects a = 400, and gives A to Bob</a:t>
            </a:r>
          </a:p>
          <a:p>
            <a:r>
              <a:rPr lang="en-US" dirty="0"/>
              <a:t>Select a	400</a:t>
            </a:r>
          </a:p>
          <a:p>
            <a:r>
              <a:rPr lang="en-US" dirty="0"/>
              <a:t>Compute A	137 	 A = 2</a:t>
            </a:r>
            <a:r>
              <a:rPr lang="en-US" baseline="30000" dirty="0"/>
              <a:t>400</a:t>
            </a:r>
            <a:r>
              <a:rPr lang="en-US" dirty="0"/>
              <a:t> mod 467</a:t>
            </a:r>
          </a:p>
          <a:p>
            <a:r>
              <a:rPr lang="en-US" dirty="0"/>
              <a:t>Give 137 to Bob</a:t>
            </a:r>
          </a:p>
          <a:p>
            <a:endParaRPr lang="en-US" dirty="0"/>
          </a:p>
          <a:p>
            <a:r>
              <a:rPr lang="en-US" dirty="0"/>
              <a:t>Bob</a:t>
            </a:r>
          </a:p>
          <a:p>
            <a:r>
              <a:rPr lang="en-US" dirty="0"/>
              <a:t>Select b	134</a:t>
            </a:r>
          </a:p>
          <a:p>
            <a:r>
              <a:rPr lang="en-US" dirty="0"/>
              <a:t>Compute B 	84    	B = 2</a:t>
            </a:r>
            <a:r>
              <a:rPr lang="en-US" baseline="30000" dirty="0"/>
              <a:t>134</a:t>
            </a:r>
            <a:r>
              <a:rPr lang="en-US" dirty="0"/>
              <a:t> mod 467</a:t>
            </a:r>
          </a:p>
          <a:p>
            <a:r>
              <a:rPr lang="en-US" dirty="0"/>
              <a:t>Give 84 to Alice</a:t>
            </a:r>
          </a:p>
          <a:p>
            <a:endParaRPr lang="en-US" dirty="0"/>
          </a:p>
          <a:p>
            <a:r>
              <a:rPr lang="en-US" dirty="0"/>
              <a:t>Alice computes key = 84</a:t>
            </a:r>
            <a:r>
              <a:rPr lang="en-US" baseline="30000" dirty="0"/>
              <a:t>400</a:t>
            </a:r>
            <a:r>
              <a:rPr lang="en-US" dirty="0"/>
              <a:t> mod p	90</a:t>
            </a:r>
          </a:p>
          <a:p>
            <a:r>
              <a:rPr lang="en-US" dirty="0"/>
              <a:t>Bob computes key = 137</a:t>
            </a:r>
            <a:r>
              <a:rPr lang="en-US" baseline="30000" dirty="0"/>
              <a:t>134</a:t>
            </a:r>
            <a:r>
              <a:rPr lang="en-US" dirty="0"/>
              <a:t> mod p	90</a:t>
            </a:r>
          </a:p>
          <a:p>
            <a:endParaRPr lang="en-US" dirty="0"/>
          </a:p>
          <a:p>
            <a:r>
              <a:rPr lang="en-US" dirty="0"/>
              <a:t> Alice and Bob have the same shared key = 90</a:t>
            </a:r>
          </a:p>
        </p:txBody>
      </p:sp>
      <p:sp>
        <p:nvSpPr>
          <p:cNvPr id="4" name="Slide Number Placeholder 3"/>
          <p:cNvSpPr>
            <a:spLocks noGrp="1"/>
          </p:cNvSpPr>
          <p:nvPr>
            <p:ph type="sldNum" sz="quarter" idx="10"/>
          </p:nvPr>
        </p:nvSpPr>
        <p:spPr/>
        <p:txBody>
          <a:bodyPr/>
          <a:lstStyle/>
          <a:p>
            <a:fld id="{54EEBE6D-FDBB-42E0-BF1D-3002F37EFFCB}" type="slidenum">
              <a:rPr lang="en-US" smtClean="0"/>
              <a:t>8</a:t>
            </a:fld>
            <a:endParaRPr lang="en-US"/>
          </a:p>
        </p:txBody>
      </p:sp>
    </p:spTree>
    <p:extLst>
      <p:ext uri="{BB962C8B-B14F-4D97-AF65-F5344CB8AC3E}">
        <p14:creationId xmlns:p14="http://schemas.microsoft.com/office/powerpoint/2010/main" val="1947548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Alice and Bob use:</a:t>
            </a:r>
          </a:p>
          <a:p>
            <a:r>
              <a:rPr lang="en-US" dirty="0"/>
              <a:t>p	467</a:t>
            </a:r>
          </a:p>
          <a:p>
            <a:r>
              <a:rPr lang="el-GR" dirty="0"/>
              <a:t>α</a:t>
            </a:r>
            <a:r>
              <a:rPr lang="en-US" dirty="0"/>
              <a:t>	2</a:t>
            </a:r>
          </a:p>
          <a:p>
            <a:endParaRPr lang="en-US" dirty="0"/>
          </a:p>
          <a:p>
            <a:r>
              <a:rPr lang="en-US" dirty="0"/>
              <a:t>Alice selects a = 400, and gives A to Bob</a:t>
            </a:r>
          </a:p>
          <a:p>
            <a:r>
              <a:rPr lang="en-US" dirty="0"/>
              <a:t>Select a	400</a:t>
            </a:r>
          </a:p>
          <a:p>
            <a:r>
              <a:rPr lang="en-US" dirty="0"/>
              <a:t>Compute A	137 	 A = 2</a:t>
            </a:r>
            <a:r>
              <a:rPr lang="en-US" baseline="30000" dirty="0"/>
              <a:t>400</a:t>
            </a:r>
            <a:r>
              <a:rPr lang="en-US" dirty="0"/>
              <a:t> mod 467</a:t>
            </a:r>
          </a:p>
          <a:p>
            <a:r>
              <a:rPr lang="en-US" dirty="0"/>
              <a:t>Give 137 to Bob</a:t>
            </a:r>
          </a:p>
          <a:p>
            <a:endParaRPr lang="en-US" dirty="0"/>
          </a:p>
          <a:p>
            <a:r>
              <a:rPr lang="en-US" dirty="0"/>
              <a:t>Bob</a:t>
            </a:r>
          </a:p>
          <a:p>
            <a:r>
              <a:rPr lang="en-US" dirty="0"/>
              <a:t>Select b	134</a:t>
            </a:r>
          </a:p>
          <a:p>
            <a:r>
              <a:rPr lang="en-US" dirty="0"/>
              <a:t>Compute B 	84    	B = 2</a:t>
            </a:r>
            <a:r>
              <a:rPr lang="en-US" baseline="30000" dirty="0"/>
              <a:t>134</a:t>
            </a:r>
            <a:r>
              <a:rPr lang="en-US" dirty="0"/>
              <a:t> mod 467</a:t>
            </a:r>
          </a:p>
          <a:p>
            <a:r>
              <a:rPr lang="en-US" dirty="0"/>
              <a:t>Give 84 to Alice</a:t>
            </a:r>
          </a:p>
          <a:p>
            <a:endParaRPr lang="en-US" dirty="0"/>
          </a:p>
          <a:p>
            <a:r>
              <a:rPr lang="en-US" dirty="0"/>
              <a:t>Alice computes key = 84</a:t>
            </a:r>
            <a:r>
              <a:rPr lang="en-US" baseline="30000" dirty="0"/>
              <a:t>400</a:t>
            </a:r>
            <a:r>
              <a:rPr lang="en-US" dirty="0"/>
              <a:t> mod p	90</a:t>
            </a:r>
          </a:p>
          <a:p>
            <a:r>
              <a:rPr lang="en-US" dirty="0"/>
              <a:t>Bob computes key = 137</a:t>
            </a:r>
            <a:r>
              <a:rPr lang="en-US" baseline="30000" dirty="0"/>
              <a:t>134</a:t>
            </a:r>
            <a:r>
              <a:rPr lang="en-US" dirty="0"/>
              <a:t> mod p	90</a:t>
            </a:r>
          </a:p>
          <a:p>
            <a:endParaRPr lang="en-US" dirty="0"/>
          </a:p>
          <a:p>
            <a:r>
              <a:rPr lang="en-US" dirty="0"/>
              <a:t> Alice and Bob have the same shared key = 90</a:t>
            </a:r>
          </a:p>
        </p:txBody>
      </p:sp>
      <p:sp>
        <p:nvSpPr>
          <p:cNvPr id="4" name="Slide Number Placeholder 3"/>
          <p:cNvSpPr>
            <a:spLocks noGrp="1"/>
          </p:cNvSpPr>
          <p:nvPr>
            <p:ph type="sldNum" sz="quarter" idx="10"/>
          </p:nvPr>
        </p:nvSpPr>
        <p:spPr/>
        <p:txBody>
          <a:bodyPr/>
          <a:lstStyle/>
          <a:p>
            <a:fld id="{54EEBE6D-FDBB-42E0-BF1D-3002F37EFFCB}" type="slidenum">
              <a:rPr lang="en-US" smtClean="0"/>
              <a:t>9</a:t>
            </a:fld>
            <a:endParaRPr lang="en-US"/>
          </a:p>
        </p:txBody>
      </p:sp>
    </p:spTree>
    <p:extLst>
      <p:ext uri="{BB962C8B-B14F-4D97-AF65-F5344CB8AC3E}">
        <p14:creationId xmlns:p14="http://schemas.microsoft.com/office/powerpoint/2010/main" val="2345400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5B8B-FBC5-4AC2-B8D6-FAEE161877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EDD67B-45D9-443F-98DA-37581D1247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89F78D-1029-450A-949B-08BAA8860145}"/>
              </a:ext>
            </a:extLst>
          </p:cNvPr>
          <p:cNvSpPr>
            <a:spLocks noGrp="1"/>
          </p:cNvSpPr>
          <p:nvPr>
            <p:ph type="dt" sz="half" idx="10"/>
          </p:nvPr>
        </p:nvSpPr>
        <p:spPr/>
        <p:txBody>
          <a:bodyPr/>
          <a:lstStyle/>
          <a:p>
            <a:fld id="{FAD5841D-BCB9-45F1-AE12-EC4A780766DC}" type="datetimeFigureOut">
              <a:rPr lang="en-US" smtClean="0"/>
              <a:t>11/12/2021</a:t>
            </a:fld>
            <a:endParaRPr lang="en-US"/>
          </a:p>
        </p:txBody>
      </p:sp>
      <p:sp>
        <p:nvSpPr>
          <p:cNvPr id="5" name="Footer Placeholder 4">
            <a:extLst>
              <a:ext uri="{FF2B5EF4-FFF2-40B4-BE49-F238E27FC236}">
                <a16:creationId xmlns:a16="http://schemas.microsoft.com/office/drawing/2014/main" id="{9716859F-5FD2-4774-959A-E3529A209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41277-FD06-4DA5-971B-34717B500B10}"/>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1328204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2AFBE-14F6-432E-BEB5-2A91A68E7A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E3C234-3CE3-48FC-83C4-F81B4D59C18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2F4F2C-1D5D-492F-A8D2-2CF5690BD04E}"/>
              </a:ext>
            </a:extLst>
          </p:cNvPr>
          <p:cNvSpPr>
            <a:spLocks noGrp="1"/>
          </p:cNvSpPr>
          <p:nvPr>
            <p:ph type="dt" sz="half" idx="10"/>
          </p:nvPr>
        </p:nvSpPr>
        <p:spPr/>
        <p:txBody>
          <a:bodyPr/>
          <a:lstStyle/>
          <a:p>
            <a:fld id="{FAD5841D-BCB9-45F1-AE12-EC4A780766DC}" type="datetimeFigureOut">
              <a:rPr lang="en-US" smtClean="0"/>
              <a:t>11/12/2021</a:t>
            </a:fld>
            <a:endParaRPr lang="en-US"/>
          </a:p>
        </p:txBody>
      </p:sp>
      <p:sp>
        <p:nvSpPr>
          <p:cNvPr id="5" name="Footer Placeholder 4">
            <a:extLst>
              <a:ext uri="{FF2B5EF4-FFF2-40B4-BE49-F238E27FC236}">
                <a16:creationId xmlns:a16="http://schemas.microsoft.com/office/drawing/2014/main" id="{311BF8F9-DC7F-4641-9BB5-A8D5448815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11937-DBC6-4679-92CD-4196203ACABD}"/>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3158188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ABB548-8063-4CE0-BA55-054A1D312E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4FA819-B299-4FEA-90DE-006F20C79FF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451E0D-AC4B-4E2D-B558-3C350BDACFD5}"/>
              </a:ext>
            </a:extLst>
          </p:cNvPr>
          <p:cNvSpPr>
            <a:spLocks noGrp="1"/>
          </p:cNvSpPr>
          <p:nvPr>
            <p:ph type="dt" sz="half" idx="10"/>
          </p:nvPr>
        </p:nvSpPr>
        <p:spPr/>
        <p:txBody>
          <a:bodyPr/>
          <a:lstStyle/>
          <a:p>
            <a:fld id="{FAD5841D-BCB9-45F1-AE12-EC4A780766DC}" type="datetimeFigureOut">
              <a:rPr lang="en-US" smtClean="0"/>
              <a:t>11/12/2021</a:t>
            </a:fld>
            <a:endParaRPr lang="en-US"/>
          </a:p>
        </p:txBody>
      </p:sp>
      <p:sp>
        <p:nvSpPr>
          <p:cNvPr id="5" name="Footer Placeholder 4">
            <a:extLst>
              <a:ext uri="{FF2B5EF4-FFF2-40B4-BE49-F238E27FC236}">
                <a16:creationId xmlns:a16="http://schemas.microsoft.com/office/drawing/2014/main" id="{B09C2A1B-6332-4CA1-8377-A4DF37C61F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F0C0CC-0CD8-4707-8775-EA912A607A0E}"/>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2104597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8004-D6F6-44A2-8611-243593F975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26F6FA-EB33-413C-9FBF-3CD63A1FAEC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42C06F-4572-4A4A-9336-49F7E86940BC}"/>
              </a:ext>
            </a:extLst>
          </p:cNvPr>
          <p:cNvSpPr>
            <a:spLocks noGrp="1"/>
          </p:cNvSpPr>
          <p:nvPr>
            <p:ph type="dt" sz="half" idx="10"/>
          </p:nvPr>
        </p:nvSpPr>
        <p:spPr/>
        <p:txBody>
          <a:bodyPr/>
          <a:lstStyle/>
          <a:p>
            <a:fld id="{FAD5841D-BCB9-45F1-AE12-EC4A780766DC}" type="datetimeFigureOut">
              <a:rPr lang="en-US" smtClean="0"/>
              <a:t>11/12/2021</a:t>
            </a:fld>
            <a:endParaRPr lang="en-US"/>
          </a:p>
        </p:txBody>
      </p:sp>
      <p:sp>
        <p:nvSpPr>
          <p:cNvPr id="5" name="Footer Placeholder 4">
            <a:extLst>
              <a:ext uri="{FF2B5EF4-FFF2-40B4-BE49-F238E27FC236}">
                <a16:creationId xmlns:a16="http://schemas.microsoft.com/office/drawing/2014/main" id="{59B76FF6-3497-4880-AA7F-125F3D6B5C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3073AD-8514-4193-9330-63B2B2D6F5B7}"/>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337344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D7977-9CD0-466F-A8D3-69D00651E4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29A8EE-09B4-4632-B03F-1248EBD336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99BA1C6-E9D6-4BC2-A917-83C074612C9C}"/>
              </a:ext>
            </a:extLst>
          </p:cNvPr>
          <p:cNvSpPr>
            <a:spLocks noGrp="1"/>
          </p:cNvSpPr>
          <p:nvPr>
            <p:ph type="dt" sz="half" idx="10"/>
          </p:nvPr>
        </p:nvSpPr>
        <p:spPr/>
        <p:txBody>
          <a:bodyPr/>
          <a:lstStyle/>
          <a:p>
            <a:fld id="{FAD5841D-BCB9-45F1-AE12-EC4A780766DC}" type="datetimeFigureOut">
              <a:rPr lang="en-US" smtClean="0"/>
              <a:t>11/12/2021</a:t>
            </a:fld>
            <a:endParaRPr lang="en-US"/>
          </a:p>
        </p:txBody>
      </p:sp>
      <p:sp>
        <p:nvSpPr>
          <p:cNvPr id="5" name="Footer Placeholder 4">
            <a:extLst>
              <a:ext uri="{FF2B5EF4-FFF2-40B4-BE49-F238E27FC236}">
                <a16:creationId xmlns:a16="http://schemas.microsoft.com/office/drawing/2014/main" id="{20FC947B-8BCD-4862-B822-46E07DF240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9D386-39BF-4DE1-A493-AF4A6B14BAFF}"/>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2772265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0D189-65B6-48F3-88B3-DA7AAE9747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5F467E-92E6-42BC-9B8A-842A49F8C5C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5441F4-9556-4055-B306-9E6DD13C958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9EAFA4-C73B-4D13-8E47-28206FAF261F}"/>
              </a:ext>
            </a:extLst>
          </p:cNvPr>
          <p:cNvSpPr>
            <a:spLocks noGrp="1"/>
          </p:cNvSpPr>
          <p:nvPr>
            <p:ph type="dt" sz="half" idx="10"/>
          </p:nvPr>
        </p:nvSpPr>
        <p:spPr/>
        <p:txBody>
          <a:bodyPr/>
          <a:lstStyle/>
          <a:p>
            <a:fld id="{FAD5841D-BCB9-45F1-AE12-EC4A780766DC}" type="datetimeFigureOut">
              <a:rPr lang="en-US" smtClean="0"/>
              <a:t>11/12/2021</a:t>
            </a:fld>
            <a:endParaRPr lang="en-US"/>
          </a:p>
        </p:txBody>
      </p:sp>
      <p:sp>
        <p:nvSpPr>
          <p:cNvPr id="6" name="Footer Placeholder 5">
            <a:extLst>
              <a:ext uri="{FF2B5EF4-FFF2-40B4-BE49-F238E27FC236}">
                <a16:creationId xmlns:a16="http://schemas.microsoft.com/office/drawing/2014/main" id="{26236BCB-2D4D-4147-84FD-CAE1A2D475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558D71-60BD-44F7-9BDE-29DF94FF966D}"/>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4011950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D4B14-93E8-49CD-A70F-9EA7BBE98A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3AC415-478A-43B9-B39F-5180004D63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DDFB498-7138-4DD2-9832-F39A0A95BBE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B54D81-847F-4A86-9EEE-5FCD50FD16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6108D57-F5A7-4E1D-A515-CA1DA7F3E12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BDA398-9592-444D-83C5-52C995D85DF1}"/>
              </a:ext>
            </a:extLst>
          </p:cNvPr>
          <p:cNvSpPr>
            <a:spLocks noGrp="1"/>
          </p:cNvSpPr>
          <p:nvPr>
            <p:ph type="dt" sz="half" idx="10"/>
          </p:nvPr>
        </p:nvSpPr>
        <p:spPr/>
        <p:txBody>
          <a:bodyPr/>
          <a:lstStyle/>
          <a:p>
            <a:fld id="{FAD5841D-BCB9-45F1-AE12-EC4A780766DC}" type="datetimeFigureOut">
              <a:rPr lang="en-US" smtClean="0"/>
              <a:t>11/12/2021</a:t>
            </a:fld>
            <a:endParaRPr lang="en-US"/>
          </a:p>
        </p:txBody>
      </p:sp>
      <p:sp>
        <p:nvSpPr>
          <p:cNvPr id="8" name="Footer Placeholder 7">
            <a:extLst>
              <a:ext uri="{FF2B5EF4-FFF2-40B4-BE49-F238E27FC236}">
                <a16:creationId xmlns:a16="http://schemas.microsoft.com/office/drawing/2014/main" id="{695B564E-9F7C-4292-B748-20F2A926F6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1EB6DB-72F7-4938-AB1D-E91114C48A74}"/>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3600335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D55B3-307E-455D-90F7-E857E1EC7A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A4C851-D27C-4EE6-9241-028ED1267B26}"/>
              </a:ext>
            </a:extLst>
          </p:cNvPr>
          <p:cNvSpPr>
            <a:spLocks noGrp="1"/>
          </p:cNvSpPr>
          <p:nvPr>
            <p:ph type="dt" sz="half" idx="10"/>
          </p:nvPr>
        </p:nvSpPr>
        <p:spPr/>
        <p:txBody>
          <a:bodyPr/>
          <a:lstStyle/>
          <a:p>
            <a:fld id="{FAD5841D-BCB9-45F1-AE12-EC4A780766DC}" type="datetimeFigureOut">
              <a:rPr lang="en-US" smtClean="0"/>
              <a:t>11/12/2021</a:t>
            </a:fld>
            <a:endParaRPr lang="en-US"/>
          </a:p>
        </p:txBody>
      </p:sp>
      <p:sp>
        <p:nvSpPr>
          <p:cNvPr id="4" name="Footer Placeholder 3">
            <a:extLst>
              <a:ext uri="{FF2B5EF4-FFF2-40B4-BE49-F238E27FC236}">
                <a16:creationId xmlns:a16="http://schemas.microsoft.com/office/drawing/2014/main" id="{AB52F8F5-6DAE-43F3-879E-68CEEA1C17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6A2D43-6EB7-4FF5-BB91-32003DC801C0}"/>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1166606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539C04-9877-42CD-A429-E1A8821BCF56}"/>
              </a:ext>
            </a:extLst>
          </p:cNvPr>
          <p:cNvSpPr>
            <a:spLocks noGrp="1"/>
          </p:cNvSpPr>
          <p:nvPr>
            <p:ph type="dt" sz="half" idx="10"/>
          </p:nvPr>
        </p:nvSpPr>
        <p:spPr/>
        <p:txBody>
          <a:bodyPr/>
          <a:lstStyle/>
          <a:p>
            <a:fld id="{FAD5841D-BCB9-45F1-AE12-EC4A780766DC}" type="datetimeFigureOut">
              <a:rPr lang="en-US" smtClean="0"/>
              <a:t>11/12/2021</a:t>
            </a:fld>
            <a:endParaRPr lang="en-US"/>
          </a:p>
        </p:txBody>
      </p:sp>
      <p:sp>
        <p:nvSpPr>
          <p:cNvPr id="3" name="Footer Placeholder 2">
            <a:extLst>
              <a:ext uri="{FF2B5EF4-FFF2-40B4-BE49-F238E27FC236}">
                <a16:creationId xmlns:a16="http://schemas.microsoft.com/office/drawing/2014/main" id="{61E38BE7-6080-40AE-93DA-1418901EB0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9B2737-F6AC-4595-92F8-E22FAF780AAA}"/>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112455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71F10-F87B-4E3E-8479-BAAD2C10F8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DA48A9-D2AA-4004-BCB1-112CE2BA62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2DDA43-8A82-48FC-981E-F1783396A5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22961A-92D2-474C-9F58-CE48A6242E31}"/>
              </a:ext>
            </a:extLst>
          </p:cNvPr>
          <p:cNvSpPr>
            <a:spLocks noGrp="1"/>
          </p:cNvSpPr>
          <p:nvPr>
            <p:ph type="dt" sz="half" idx="10"/>
          </p:nvPr>
        </p:nvSpPr>
        <p:spPr/>
        <p:txBody>
          <a:bodyPr/>
          <a:lstStyle/>
          <a:p>
            <a:fld id="{FAD5841D-BCB9-45F1-AE12-EC4A780766DC}" type="datetimeFigureOut">
              <a:rPr lang="en-US" smtClean="0"/>
              <a:t>11/12/2021</a:t>
            </a:fld>
            <a:endParaRPr lang="en-US"/>
          </a:p>
        </p:txBody>
      </p:sp>
      <p:sp>
        <p:nvSpPr>
          <p:cNvPr id="6" name="Footer Placeholder 5">
            <a:extLst>
              <a:ext uri="{FF2B5EF4-FFF2-40B4-BE49-F238E27FC236}">
                <a16:creationId xmlns:a16="http://schemas.microsoft.com/office/drawing/2014/main" id="{B38714A2-EA82-4F2C-ADA6-C11D8D11F5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F990DF-9804-43B9-86BD-A96F724BB6A1}"/>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1894737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606DD-4371-4641-93C2-473ED0E4E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E83804-F4D5-41AE-B5D1-13DE64CC55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C1D67C-2F05-4E43-8271-3BB1CC77A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C138779-CDED-4A1A-A044-3F2DC17524AE}"/>
              </a:ext>
            </a:extLst>
          </p:cNvPr>
          <p:cNvSpPr>
            <a:spLocks noGrp="1"/>
          </p:cNvSpPr>
          <p:nvPr>
            <p:ph type="dt" sz="half" idx="10"/>
          </p:nvPr>
        </p:nvSpPr>
        <p:spPr/>
        <p:txBody>
          <a:bodyPr/>
          <a:lstStyle/>
          <a:p>
            <a:fld id="{FAD5841D-BCB9-45F1-AE12-EC4A780766DC}" type="datetimeFigureOut">
              <a:rPr lang="en-US" smtClean="0"/>
              <a:t>11/12/2021</a:t>
            </a:fld>
            <a:endParaRPr lang="en-US"/>
          </a:p>
        </p:txBody>
      </p:sp>
      <p:sp>
        <p:nvSpPr>
          <p:cNvPr id="6" name="Footer Placeholder 5">
            <a:extLst>
              <a:ext uri="{FF2B5EF4-FFF2-40B4-BE49-F238E27FC236}">
                <a16:creationId xmlns:a16="http://schemas.microsoft.com/office/drawing/2014/main" id="{F5E5C0F5-E845-4F66-8338-7E5A5FF6F3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8AE151-A0C8-47D2-B8AA-1A76ED2BC7AE}"/>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2657979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113D53-874F-4E05-A00C-2960E5A11F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C6FF5A-D8DB-4A08-A383-629DE2AB20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9F5CC3-039D-4FFA-BAF5-9872D852DC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D5841D-BCB9-45F1-AE12-EC4A780766DC}" type="datetimeFigureOut">
              <a:rPr lang="en-US" smtClean="0"/>
              <a:t>11/12/2021</a:t>
            </a:fld>
            <a:endParaRPr lang="en-US"/>
          </a:p>
        </p:txBody>
      </p:sp>
      <p:sp>
        <p:nvSpPr>
          <p:cNvPr id="5" name="Footer Placeholder 4">
            <a:extLst>
              <a:ext uri="{FF2B5EF4-FFF2-40B4-BE49-F238E27FC236}">
                <a16:creationId xmlns:a16="http://schemas.microsoft.com/office/drawing/2014/main" id="{4665BD54-3F36-49C2-B085-87187B3D27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A7230-360E-44C1-8CEB-CD9BB21C6E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548389-0F21-4103-88C2-045C62D09820}" type="slidenum">
              <a:rPr lang="en-US" smtClean="0"/>
              <a:t>‹#›</a:t>
            </a:fld>
            <a:endParaRPr lang="en-US"/>
          </a:p>
        </p:txBody>
      </p:sp>
    </p:spTree>
    <p:extLst>
      <p:ext uri="{BB962C8B-B14F-4D97-AF65-F5344CB8AC3E}">
        <p14:creationId xmlns:p14="http://schemas.microsoft.com/office/powerpoint/2010/main" val="509776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rc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hamXcmaF0t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imgs.xkcd.com/comics/protocol.p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E4CB7-66A6-4545-B37F-C375AF0C9603}"/>
              </a:ext>
            </a:extLst>
          </p:cNvPr>
          <p:cNvSpPr>
            <a:spLocks noGrp="1"/>
          </p:cNvSpPr>
          <p:nvPr>
            <p:ph type="ctrTitle"/>
          </p:nvPr>
        </p:nvSpPr>
        <p:spPr>
          <a:xfrm>
            <a:off x="1524000" y="1122363"/>
            <a:ext cx="9144000" cy="886911"/>
          </a:xfrm>
        </p:spPr>
        <p:txBody>
          <a:bodyPr>
            <a:normAutofit fontScale="90000"/>
          </a:bodyPr>
          <a:lstStyle/>
          <a:p>
            <a:r>
              <a:rPr lang="en-US" dirty="0"/>
              <a:t>Cryptology (6)</a:t>
            </a:r>
          </a:p>
        </p:txBody>
      </p:sp>
      <p:sp>
        <p:nvSpPr>
          <p:cNvPr id="3" name="Subtitle 2">
            <a:extLst>
              <a:ext uri="{FF2B5EF4-FFF2-40B4-BE49-F238E27FC236}">
                <a16:creationId xmlns:a16="http://schemas.microsoft.com/office/drawing/2014/main" id="{628243CC-3684-402B-ADD9-0D9F7D1A3155}"/>
              </a:ext>
            </a:extLst>
          </p:cNvPr>
          <p:cNvSpPr>
            <a:spLocks noGrp="1"/>
          </p:cNvSpPr>
          <p:nvPr>
            <p:ph type="subTitle" idx="1"/>
          </p:nvPr>
        </p:nvSpPr>
        <p:spPr>
          <a:xfrm>
            <a:off x="1524000" y="2009273"/>
            <a:ext cx="9144000" cy="3726363"/>
          </a:xfrm>
        </p:spPr>
        <p:txBody>
          <a:bodyPr>
            <a:normAutofit/>
          </a:bodyPr>
          <a:lstStyle/>
          <a:p>
            <a:r>
              <a:rPr lang="en-US" sz="3200" b="1" u="sng" dirty="0"/>
              <a:t>Public Key Encryption—Diffie-Hellman Key Exchange</a:t>
            </a:r>
          </a:p>
          <a:p>
            <a:r>
              <a:rPr lang="en-US" dirty="0"/>
              <a:t>John York, Blue Ridge Community College</a:t>
            </a:r>
          </a:p>
          <a:p>
            <a:r>
              <a:rPr lang="en-US" dirty="0">
                <a:hlinkClick r:id="rId3"/>
              </a:rPr>
              <a:t>http://www.brcc.edu</a:t>
            </a:r>
            <a:r>
              <a:rPr lang="en-US" dirty="0"/>
              <a:t> </a:t>
            </a:r>
          </a:p>
          <a:p>
            <a:endParaRPr lang="en-US" dirty="0"/>
          </a:p>
        </p:txBody>
      </p:sp>
    </p:spTree>
    <p:extLst>
      <p:ext uri="{BB962C8B-B14F-4D97-AF65-F5344CB8AC3E}">
        <p14:creationId xmlns:p14="http://schemas.microsoft.com/office/powerpoint/2010/main" val="3088728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C6B8E-E0E4-445C-8BF1-A6DFEB5DEDB0}"/>
              </a:ext>
            </a:extLst>
          </p:cNvPr>
          <p:cNvSpPr>
            <a:spLocks noGrp="1"/>
          </p:cNvSpPr>
          <p:nvPr>
            <p:ph type="title"/>
          </p:nvPr>
        </p:nvSpPr>
        <p:spPr/>
        <p:txBody>
          <a:bodyPr/>
          <a:lstStyle/>
          <a:p>
            <a:r>
              <a:rPr lang="en-US" dirty="0"/>
              <a:t>Cryptography in Practice</a:t>
            </a:r>
          </a:p>
        </p:txBody>
      </p:sp>
      <p:sp>
        <p:nvSpPr>
          <p:cNvPr id="3" name="Content Placeholder 2">
            <a:extLst>
              <a:ext uri="{FF2B5EF4-FFF2-40B4-BE49-F238E27FC236}">
                <a16:creationId xmlns:a16="http://schemas.microsoft.com/office/drawing/2014/main" id="{549BE730-E71C-4E43-806A-B52BC781C349}"/>
              </a:ext>
            </a:extLst>
          </p:cNvPr>
          <p:cNvSpPr>
            <a:spLocks noGrp="1"/>
          </p:cNvSpPr>
          <p:nvPr>
            <p:ph idx="1"/>
          </p:nvPr>
        </p:nvSpPr>
        <p:spPr>
          <a:xfrm>
            <a:off x="7628213" y="2523548"/>
            <a:ext cx="4009938" cy="1612224"/>
          </a:xfrm>
        </p:spPr>
        <p:txBody>
          <a:bodyPr>
            <a:normAutofit fontScale="62500" lnSpcReduction="20000"/>
          </a:bodyPr>
          <a:lstStyle/>
          <a:p>
            <a:pPr marL="0" indent="0">
              <a:buNone/>
            </a:pPr>
            <a:r>
              <a:rPr lang="en-US" dirty="0"/>
              <a:t>Nadia </a:t>
            </a:r>
            <a:r>
              <a:rPr lang="en-US" dirty="0" err="1"/>
              <a:t>Heninger</a:t>
            </a:r>
            <a:r>
              <a:rPr lang="en-US" dirty="0"/>
              <a:t>, “The Reality of Cryptographic Deployments on the Internet”</a:t>
            </a:r>
          </a:p>
          <a:p>
            <a:pPr marL="0" indent="0">
              <a:buNone/>
            </a:pPr>
            <a:r>
              <a:rPr lang="en-US" dirty="0"/>
              <a:t>ASIACRYPT 2016</a:t>
            </a:r>
          </a:p>
          <a:p>
            <a:pPr marL="0" indent="0">
              <a:buNone/>
            </a:pPr>
            <a:r>
              <a:rPr lang="en-US" u="sng" dirty="0">
                <a:hlinkClick r:id="rId3"/>
              </a:rPr>
              <a:t>https://www.youtube.com/watch?v=hamXcmaF0ts</a:t>
            </a:r>
            <a:endParaRPr lang="en-US" dirty="0"/>
          </a:p>
          <a:p>
            <a:pPr marL="0" indent="0">
              <a:buNone/>
            </a:pPr>
            <a:endParaRPr lang="en-US" dirty="0"/>
          </a:p>
          <a:p>
            <a:pPr marL="0" indent="0">
              <a:buNone/>
            </a:pPr>
            <a:endParaRPr lang="en-US" sz="1000" dirty="0"/>
          </a:p>
        </p:txBody>
      </p:sp>
      <p:pic>
        <p:nvPicPr>
          <p:cNvPr id="4" name="Picture 3">
            <a:extLst>
              <a:ext uri="{FF2B5EF4-FFF2-40B4-BE49-F238E27FC236}">
                <a16:creationId xmlns:a16="http://schemas.microsoft.com/office/drawing/2014/main" id="{5BEEAEFD-8A0F-4612-9C18-45C0027C4861}"/>
              </a:ext>
            </a:extLst>
          </p:cNvPr>
          <p:cNvPicPr/>
          <p:nvPr/>
        </p:nvPicPr>
        <p:blipFill>
          <a:blip r:embed="rId4"/>
          <a:stretch>
            <a:fillRect/>
          </a:stretch>
        </p:blipFill>
        <p:spPr>
          <a:xfrm>
            <a:off x="958267" y="1577129"/>
            <a:ext cx="6549879" cy="4580389"/>
          </a:xfrm>
          <a:prstGeom prst="rect">
            <a:avLst/>
          </a:prstGeom>
        </p:spPr>
      </p:pic>
    </p:spTree>
    <p:extLst>
      <p:ext uri="{BB962C8B-B14F-4D97-AF65-F5344CB8AC3E}">
        <p14:creationId xmlns:p14="http://schemas.microsoft.com/office/powerpoint/2010/main" val="3523080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B5BEE-8F00-4A41-B85C-901A9CB037B2}"/>
              </a:ext>
            </a:extLst>
          </p:cNvPr>
          <p:cNvSpPr>
            <a:spLocks noGrp="1"/>
          </p:cNvSpPr>
          <p:nvPr>
            <p:ph type="title"/>
          </p:nvPr>
        </p:nvSpPr>
        <p:spPr/>
        <p:txBody>
          <a:bodyPr/>
          <a:lstStyle/>
          <a:p>
            <a:r>
              <a:rPr lang="en-US" dirty="0"/>
              <a:t>Exponents and Subgroups</a:t>
            </a:r>
          </a:p>
        </p:txBody>
      </p:sp>
      <p:sp>
        <p:nvSpPr>
          <p:cNvPr id="3" name="Content Placeholder 2">
            <a:extLst>
              <a:ext uri="{FF2B5EF4-FFF2-40B4-BE49-F238E27FC236}">
                <a16:creationId xmlns:a16="http://schemas.microsoft.com/office/drawing/2014/main" id="{AC7D0A50-A42D-4470-8158-E234BA00A722}"/>
              </a:ext>
            </a:extLst>
          </p:cNvPr>
          <p:cNvSpPr>
            <a:spLocks noGrp="1"/>
          </p:cNvSpPr>
          <p:nvPr>
            <p:ph idx="1"/>
          </p:nvPr>
        </p:nvSpPr>
        <p:spPr>
          <a:xfrm>
            <a:off x="737532" y="1817236"/>
            <a:ext cx="10515600" cy="4351338"/>
          </a:xfrm>
        </p:spPr>
        <p:txBody>
          <a:bodyPr>
            <a:normAutofit lnSpcReduction="10000"/>
          </a:bodyPr>
          <a:lstStyle/>
          <a:p>
            <a:r>
              <a:rPr lang="en-US" dirty="0"/>
              <a:t>Public key is [p, </a:t>
            </a:r>
            <a:r>
              <a:rPr lang="el-GR" dirty="0"/>
              <a:t>α</a:t>
            </a:r>
            <a:r>
              <a:rPr lang="en-US" dirty="0"/>
              <a:t>], where p is the modulus and </a:t>
            </a:r>
            <a:r>
              <a:rPr lang="el-GR" dirty="0"/>
              <a:t>α</a:t>
            </a:r>
            <a:r>
              <a:rPr lang="en-US" dirty="0"/>
              <a:t> the number (base) we will take to a power</a:t>
            </a:r>
          </a:p>
          <a:p>
            <a:r>
              <a:rPr lang="en-US" dirty="0"/>
              <a:t>Ideally, </a:t>
            </a:r>
            <a:r>
              <a:rPr lang="el-GR" dirty="0"/>
              <a:t>α</a:t>
            </a:r>
            <a:r>
              <a:rPr lang="en-US" baseline="30000" dirty="0"/>
              <a:t>1</a:t>
            </a:r>
            <a:r>
              <a:rPr lang="en-US" dirty="0"/>
              <a:t>, </a:t>
            </a:r>
            <a:r>
              <a:rPr lang="el-GR" dirty="0"/>
              <a:t>α</a:t>
            </a:r>
            <a:r>
              <a:rPr lang="en-US" baseline="30000" dirty="0"/>
              <a:t>2</a:t>
            </a:r>
            <a:r>
              <a:rPr lang="en-US" dirty="0"/>
              <a:t>, </a:t>
            </a:r>
            <a:r>
              <a:rPr lang="el-GR" dirty="0"/>
              <a:t>α</a:t>
            </a:r>
            <a:r>
              <a:rPr lang="en-US" baseline="30000" dirty="0"/>
              <a:t>3</a:t>
            </a:r>
            <a:r>
              <a:rPr lang="en-US" dirty="0"/>
              <a:t>, …, </a:t>
            </a:r>
            <a:r>
              <a:rPr lang="el-GR" dirty="0"/>
              <a:t>α</a:t>
            </a:r>
            <a:r>
              <a:rPr lang="en-US" baseline="30000" dirty="0"/>
              <a:t>p</a:t>
            </a:r>
            <a:r>
              <a:rPr lang="en-US" dirty="0"/>
              <a:t> (all are mod p) give us different numbers for every power &lt; p, and the results cover all the elements 1, …, p-1</a:t>
            </a:r>
          </a:p>
          <a:p>
            <a:pPr lvl="1"/>
            <a:r>
              <a:rPr lang="en-US" dirty="0"/>
              <a:t>In practice, that depends on </a:t>
            </a:r>
            <a:r>
              <a:rPr lang="el-GR" dirty="0"/>
              <a:t>α</a:t>
            </a:r>
            <a:endParaRPr lang="en-US" dirty="0"/>
          </a:p>
          <a:p>
            <a:r>
              <a:rPr lang="en-US" dirty="0"/>
              <a:t>Example with p = 17</a:t>
            </a:r>
          </a:p>
          <a:p>
            <a:pPr lvl="1"/>
            <a:r>
              <a:rPr lang="en-US" dirty="0"/>
              <a:t>For </a:t>
            </a:r>
            <a:r>
              <a:rPr lang="el-GR" dirty="0"/>
              <a:t>α</a:t>
            </a:r>
            <a:r>
              <a:rPr lang="en-US" dirty="0"/>
              <a:t> = 3, 5, 6, 7, 10, 11, 12, 14: </a:t>
            </a:r>
            <a:r>
              <a:rPr lang="el-GR" dirty="0"/>
              <a:t>α</a:t>
            </a:r>
            <a:r>
              <a:rPr lang="en-US" baseline="30000" dirty="0"/>
              <a:t>x</a:t>
            </a:r>
            <a:r>
              <a:rPr lang="en-US" dirty="0"/>
              <a:t> gives results in 1, …, p-1 as x changes</a:t>
            </a:r>
          </a:p>
          <a:p>
            <a:pPr lvl="1"/>
            <a:r>
              <a:rPr lang="en-US" dirty="0"/>
              <a:t>For </a:t>
            </a:r>
            <a:r>
              <a:rPr lang="el-GR" dirty="0"/>
              <a:t>α</a:t>
            </a:r>
            <a:r>
              <a:rPr lang="en-US" dirty="0"/>
              <a:t> = 2, 8, 9, 15: </a:t>
            </a:r>
            <a:r>
              <a:rPr lang="el-GR" dirty="0"/>
              <a:t>α</a:t>
            </a:r>
            <a:r>
              <a:rPr lang="en-US" baseline="30000" dirty="0"/>
              <a:t>x</a:t>
            </a:r>
            <a:r>
              <a:rPr lang="en-US" dirty="0"/>
              <a:t> only gives results in 1, 2, 4, 8, 9, 13, 15, 16</a:t>
            </a:r>
          </a:p>
          <a:p>
            <a:pPr lvl="2"/>
            <a:r>
              <a:rPr lang="en-US" dirty="0"/>
              <a:t>No matter what we put in for x, we only get 8 of the elements before it repeats</a:t>
            </a:r>
          </a:p>
          <a:p>
            <a:pPr lvl="1"/>
            <a:r>
              <a:rPr lang="en-US" dirty="0"/>
              <a:t>For </a:t>
            </a:r>
            <a:r>
              <a:rPr lang="el-GR" dirty="0"/>
              <a:t>α</a:t>
            </a:r>
            <a:r>
              <a:rPr lang="en-US" dirty="0"/>
              <a:t> = 4, 13: </a:t>
            </a:r>
            <a:r>
              <a:rPr lang="el-GR" dirty="0"/>
              <a:t>α</a:t>
            </a:r>
            <a:r>
              <a:rPr lang="en-US" baseline="30000" dirty="0"/>
              <a:t>x</a:t>
            </a:r>
            <a:r>
              <a:rPr lang="en-US" dirty="0"/>
              <a:t> only gives results 1, 4, 13, 16.  It repeats after 4 elements</a:t>
            </a:r>
          </a:p>
          <a:p>
            <a:pPr lvl="1"/>
            <a:r>
              <a:rPr lang="en-US" dirty="0"/>
              <a:t>For </a:t>
            </a:r>
            <a:r>
              <a:rPr lang="el-GR" dirty="0"/>
              <a:t>α</a:t>
            </a:r>
            <a:r>
              <a:rPr lang="en-US" dirty="0"/>
              <a:t> = 16: </a:t>
            </a:r>
            <a:r>
              <a:rPr lang="el-GR" dirty="0"/>
              <a:t>α</a:t>
            </a:r>
            <a:r>
              <a:rPr lang="en-US" baseline="30000" dirty="0"/>
              <a:t>x</a:t>
            </a:r>
            <a:r>
              <a:rPr lang="en-US" dirty="0"/>
              <a:t> only gives results 1, 16.  It repeats after only 2 elements</a:t>
            </a:r>
          </a:p>
        </p:txBody>
      </p:sp>
    </p:spTree>
    <p:extLst>
      <p:ext uri="{BB962C8B-B14F-4D97-AF65-F5344CB8AC3E}">
        <p14:creationId xmlns:p14="http://schemas.microsoft.com/office/powerpoint/2010/main" val="2978907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49F7FBDB-D948-448B-A4BE-BFBFFC3B8B32}"/>
              </a:ext>
            </a:extLst>
          </p:cNvPr>
          <p:cNvSpPr>
            <a:spLocks noGrp="1"/>
          </p:cNvSpPr>
          <p:nvPr>
            <p:ph type="title"/>
          </p:nvPr>
        </p:nvSpPr>
        <p:spPr>
          <a:xfrm>
            <a:off x="838200" y="365125"/>
            <a:ext cx="10515600" cy="1325563"/>
          </a:xfrm>
        </p:spPr>
        <p:txBody>
          <a:bodyPr/>
          <a:lstStyle/>
          <a:p>
            <a:r>
              <a:rPr lang="en-US" dirty="0"/>
              <a:t>Python Example, p = 17, </a:t>
            </a:r>
            <a:r>
              <a:rPr lang="el-GR" dirty="0"/>
              <a:t>α</a:t>
            </a:r>
            <a:r>
              <a:rPr lang="en-US" dirty="0"/>
              <a:t> = 3, 2, and 16</a:t>
            </a:r>
          </a:p>
        </p:txBody>
      </p:sp>
      <p:sp>
        <p:nvSpPr>
          <p:cNvPr id="19" name="Content Placeholder 2">
            <a:extLst>
              <a:ext uri="{FF2B5EF4-FFF2-40B4-BE49-F238E27FC236}">
                <a16:creationId xmlns:a16="http://schemas.microsoft.com/office/drawing/2014/main" id="{104F9BD5-CEC1-46CB-AD33-04105AED405F}"/>
              </a:ext>
            </a:extLst>
          </p:cNvPr>
          <p:cNvSpPr>
            <a:spLocks noGrp="1"/>
          </p:cNvSpPr>
          <p:nvPr>
            <p:ph idx="1"/>
          </p:nvPr>
        </p:nvSpPr>
        <p:spPr>
          <a:xfrm>
            <a:off x="838200" y="1572353"/>
            <a:ext cx="10515600" cy="981276"/>
          </a:xfrm>
        </p:spPr>
        <p:txBody>
          <a:bodyPr>
            <a:normAutofit fontScale="77500" lnSpcReduction="20000"/>
          </a:bodyPr>
          <a:lstStyle/>
          <a:p>
            <a:r>
              <a:rPr lang="en-US" dirty="0"/>
              <a:t>Try these examples that compute </a:t>
            </a:r>
            <a:r>
              <a:rPr lang="el-GR" dirty="0"/>
              <a:t>α</a:t>
            </a:r>
            <a:r>
              <a:rPr lang="en-US" baseline="30000" dirty="0"/>
              <a:t>x</a:t>
            </a:r>
            <a:r>
              <a:rPr lang="en-US" dirty="0"/>
              <a:t> mod 17. </a:t>
            </a:r>
            <a:r>
              <a:rPr lang="el-GR" dirty="0"/>
              <a:t>α</a:t>
            </a:r>
            <a:r>
              <a:rPr lang="en-US" baseline="30000" dirty="0"/>
              <a:t>x</a:t>
            </a:r>
            <a:r>
              <a:rPr lang="en-US" dirty="0"/>
              <a:t> repeats as soon as the result hits 1</a:t>
            </a:r>
          </a:p>
          <a:p>
            <a:pPr lvl="1"/>
            <a:endParaRPr lang="en-US" dirty="0"/>
          </a:p>
          <a:p>
            <a:pPr marL="457200" lvl="1" indent="0">
              <a:buNone/>
            </a:pPr>
            <a:r>
              <a:rPr lang="en-US" dirty="0"/>
              <a:t>Good			OK				Awful</a:t>
            </a:r>
          </a:p>
          <a:p>
            <a:pPr lvl="1"/>
            <a:endParaRPr lang="en-US" dirty="0"/>
          </a:p>
        </p:txBody>
      </p:sp>
      <p:pic>
        <p:nvPicPr>
          <p:cNvPr id="20" name="Picture 19">
            <a:extLst>
              <a:ext uri="{FF2B5EF4-FFF2-40B4-BE49-F238E27FC236}">
                <a16:creationId xmlns:a16="http://schemas.microsoft.com/office/drawing/2014/main" id="{AD1ABD1B-CA9F-4838-9C15-3BEF120DE7B7}"/>
              </a:ext>
            </a:extLst>
          </p:cNvPr>
          <p:cNvPicPr>
            <a:picLocks noChangeAspect="1"/>
          </p:cNvPicPr>
          <p:nvPr/>
        </p:nvPicPr>
        <p:blipFill>
          <a:blip r:embed="rId3"/>
          <a:stretch>
            <a:fillRect/>
          </a:stretch>
        </p:blipFill>
        <p:spPr>
          <a:xfrm>
            <a:off x="878507" y="2424112"/>
            <a:ext cx="2862391" cy="4068763"/>
          </a:xfrm>
          <a:prstGeom prst="rect">
            <a:avLst/>
          </a:prstGeom>
        </p:spPr>
      </p:pic>
      <p:pic>
        <p:nvPicPr>
          <p:cNvPr id="21" name="Picture 20">
            <a:extLst>
              <a:ext uri="{FF2B5EF4-FFF2-40B4-BE49-F238E27FC236}">
                <a16:creationId xmlns:a16="http://schemas.microsoft.com/office/drawing/2014/main" id="{8C6AF9C0-D256-4E19-B3C4-0CEE912AF6CB}"/>
              </a:ext>
            </a:extLst>
          </p:cNvPr>
          <p:cNvPicPr>
            <a:picLocks noChangeAspect="1"/>
          </p:cNvPicPr>
          <p:nvPr/>
        </p:nvPicPr>
        <p:blipFill>
          <a:blip r:embed="rId4"/>
          <a:stretch>
            <a:fillRect/>
          </a:stretch>
        </p:blipFill>
        <p:spPr>
          <a:xfrm>
            <a:off x="3921882" y="2424111"/>
            <a:ext cx="2888932" cy="4068763"/>
          </a:xfrm>
          <a:prstGeom prst="rect">
            <a:avLst/>
          </a:prstGeom>
        </p:spPr>
      </p:pic>
      <p:pic>
        <p:nvPicPr>
          <p:cNvPr id="22" name="Picture 21">
            <a:extLst>
              <a:ext uri="{FF2B5EF4-FFF2-40B4-BE49-F238E27FC236}">
                <a16:creationId xmlns:a16="http://schemas.microsoft.com/office/drawing/2014/main" id="{3886709D-CEFC-4179-A684-F81A97AF3079}"/>
              </a:ext>
            </a:extLst>
          </p:cNvPr>
          <p:cNvPicPr>
            <a:picLocks noChangeAspect="1"/>
          </p:cNvPicPr>
          <p:nvPr/>
        </p:nvPicPr>
        <p:blipFill>
          <a:blip r:embed="rId5"/>
          <a:stretch>
            <a:fillRect/>
          </a:stretch>
        </p:blipFill>
        <p:spPr>
          <a:xfrm>
            <a:off x="7389421" y="2553629"/>
            <a:ext cx="2888932" cy="3855571"/>
          </a:xfrm>
          <a:prstGeom prst="rect">
            <a:avLst/>
          </a:prstGeom>
        </p:spPr>
      </p:pic>
    </p:spTree>
    <p:extLst>
      <p:ext uri="{BB962C8B-B14F-4D97-AF65-F5344CB8AC3E}">
        <p14:creationId xmlns:p14="http://schemas.microsoft.com/office/powerpoint/2010/main" val="1065233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68532-4BF6-472A-8713-C1B3073E32E2}"/>
              </a:ext>
            </a:extLst>
          </p:cNvPr>
          <p:cNvSpPr>
            <a:spLocks noGrp="1"/>
          </p:cNvSpPr>
          <p:nvPr>
            <p:ph type="title"/>
          </p:nvPr>
        </p:nvSpPr>
        <p:spPr/>
        <p:txBody>
          <a:bodyPr/>
          <a:lstStyle/>
          <a:p>
            <a:r>
              <a:rPr lang="en-US" dirty="0"/>
              <a:t>Subgroups in our example for p = 17</a:t>
            </a:r>
          </a:p>
        </p:txBody>
      </p:sp>
      <p:sp>
        <p:nvSpPr>
          <p:cNvPr id="3" name="Content Placeholder 2">
            <a:extLst>
              <a:ext uri="{FF2B5EF4-FFF2-40B4-BE49-F238E27FC236}">
                <a16:creationId xmlns:a16="http://schemas.microsoft.com/office/drawing/2014/main" id="{A5710A83-B022-485B-B2CD-7F2AD594C328}"/>
              </a:ext>
            </a:extLst>
          </p:cNvPr>
          <p:cNvSpPr>
            <a:spLocks noGrp="1"/>
          </p:cNvSpPr>
          <p:nvPr>
            <p:ph idx="1"/>
          </p:nvPr>
        </p:nvSpPr>
        <p:spPr/>
        <p:txBody>
          <a:bodyPr>
            <a:normAutofit/>
          </a:bodyPr>
          <a:lstStyle/>
          <a:p>
            <a:r>
              <a:rPr lang="en-US" dirty="0"/>
              <a:t>The main group is {1, 2, 3, …, 16}</a:t>
            </a:r>
          </a:p>
          <a:p>
            <a:pPr lvl="1"/>
            <a:r>
              <a:rPr lang="en-US" dirty="0"/>
              <a:t>If we use any of {3, 5, 6, 7, 10, 11, 12, 14} for </a:t>
            </a:r>
            <a:r>
              <a:rPr lang="el-GR" dirty="0"/>
              <a:t>α</a:t>
            </a:r>
            <a:r>
              <a:rPr lang="en-US" dirty="0"/>
              <a:t>, </a:t>
            </a:r>
            <a:r>
              <a:rPr lang="el-GR" dirty="0"/>
              <a:t>α</a:t>
            </a:r>
            <a:r>
              <a:rPr lang="en-US" baseline="30000" dirty="0"/>
              <a:t>x </a:t>
            </a:r>
            <a:r>
              <a:rPr lang="en-US" dirty="0"/>
              <a:t>gives us the main group</a:t>
            </a:r>
          </a:p>
          <a:p>
            <a:pPr lvl="1"/>
            <a:r>
              <a:rPr lang="en-US" dirty="0"/>
              <a:t>{3, 5, 6, 7, 10, 11, 12, 14} are called generators or primitive elements for the main group</a:t>
            </a:r>
          </a:p>
          <a:p>
            <a:r>
              <a:rPr lang="en-US" dirty="0"/>
              <a:t>The subgroup with 8 elements is { 1, 2, 4, 8, 9, 13,15, 16}</a:t>
            </a:r>
          </a:p>
          <a:p>
            <a:pPr lvl="1"/>
            <a:r>
              <a:rPr lang="en-US" dirty="0"/>
              <a:t>If </a:t>
            </a:r>
            <a:r>
              <a:rPr lang="el-GR" dirty="0"/>
              <a:t>α</a:t>
            </a:r>
            <a:r>
              <a:rPr lang="en-US" dirty="0"/>
              <a:t> is in {2, 8, 9, 15} </a:t>
            </a:r>
            <a:r>
              <a:rPr lang="el-GR" dirty="0"/>
              <a:t>α</a:t>
            </a:r>
            <a:r>
              <a:rPr lang="en-US" baseline="30000" dirty="0"/>
              <a:t>x</a:t>
            </a:r>
            <a:r>
              <a:rPr lang="en-US" dirty="0"/>
              <a:t> is in this subgroup. {2, 8, 9, 15} are primitive elements</a:t>
            </a:r>
          </a:p>
          <a:p>
            <a:r>
              <a:rPr lang="en-US" dirty="0"/>
              <a:t>The subgroup with 4 elements is {1, 4, 13, 16} </a:t>
            </a:r>
          </a:p>
          <a:p>
            <a:pPr lvl="1"/>
            <a:r>
              <a:rPr lang="en-US" dirty="0"/>
              <a:t>If </a:t>
            </a:r>
            <a:r>
              <a:rPr lang="el-GR" dirty="0"/>
              <a:t>α</a:t>
            </a:r>
            <a:r>
              <a:rPr lang="en-US" dirty="0"/>
              <a:t> is in {4, 13} </a:t>
            </a:r>
            <a:r>
              <a:rPr lang="el-GR" dirty="0"/>
              <a:t>α</a:t>
            </a:r>
            <a:r>
              <a:rPr lang="en-US" baseline="30000" dirty="0"/>
              <a:t>x</a:t>
            </a:r>
            <a:r>
              <a:rPr lang="en-US" dirty="0"/>
              <a:t> is in this subgroup. {4, 13} are primitive elements</a:t>
            </a:r>
          </a:p>
          <a:p>
            <a:r>
              <a:rPr lang="en-US" dirty="0"/>
              <a:t>The subgroup with 2 elements is {1, 16}</a:t>
            </a:r>
          </a:p>
          <a:p>
            <a:pPr lvl="1"/>
            <a:r>
              <a:rPr lang="en-US" dirty="0"/>
              <a:t>If </a:t>
            </a:r>
            <a:r>
              <a:rPr lang="el-GR" dirty="0"/>
              <a:t>α</a:t>
            </a:r>
            <a:r>
              <a:rPr lang="en-US" dirty="0"/>
              <a:t> is in {16} </a:t>
            </a:r>
            <a:r>
              <a:rPr lang="el-GR" dirty="0"/>
              <a:t>α</a:t>
            </a:r>
            <a:r>
              <a:rPr lang="en-US" baseline="30000" dirty="0"/>
              <a:t>x</a:t>
            </a:r>
            <a:r>
              <a:rPr lang="en-US" dirty="0"/>
              <a:t> is in this subgroup.  16 is the primitive element</a:t>
            </a:r>
          </a:p>
        </p:txBody>
      </p:sp>
    </p:spTree>
    <p:extLst>
      <p:ext uri="{BB962C8B-B14F-4D97-AF65-F5344CB8AC3E}">
        <p14:creationId xmlns:p14="http://schemas.microsoft.com/office/powerpoint/2010/main" val="1443465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84EE-BC80-4306-B6C5-EFF37F76022B}"/>
              </a:ext>
            </a:extLst>
          </p:cNvPr>
          <p:cNvSpPr>
            <a:spLocks noGrp="1"/>
          </p:cNvSpPr>
          <p:nvPr>
            <p:ph type="title"/>
          </p:nvPr>
        </p:nvSpPr>
        <p:spPr/>
        <p:txBody>
          <a:bodyPr/>
          <a:lstStyle/>
          <a:p>
            <a:r>
              <a:rPr lang="en-US" dirty="0"/>
              <a:t>Ramifications of Subgroups</a:t>
            </a:r>
          </a:p>
        </p:txBody>
      </p:sp>
      <p:sp>
        <p:nvSpPr>
          <p:cNvPr id="3" name="Content Placeholder 2">
            <a:extLst>
              <a:ext uri="{FF2B5EF4-FFF2-40B4-BE49-F238E27FC236}">
                <a16:creationId xmlns:a16="http://schemas.microsoft.com/office/drawing/2014/main" id="{A3FFD39C-0C1D-4B8A-B2EC-7504F085D482}"/>
              </a:ext>
            </a:extLst>
          </p:cNvPr>
          <p:cNvSpPr>
            <a:spLocks noGrp="1"/>
          </p:cNvSpPr>
          <p:nvPr>
            <p:ph idx="1"/>
          </p:nvPr>
        </p:nvSpPr>
        <p:spPr/>
        <p:txBody>
          <a:bodyPr>
            <a:normAutofit lnSpcReduction="10000"/>
          </a:bodyPr>
          <a:lstStyle/>
          <a:p>
            <a:r>
              <a:rPr lang="en-US" dirty="0"/>
              <a:t>In Diffie-Hellman key exchange, if we pick an </a:t>
            </a:r>
            <a:r>
              <a:rPr lang="el-GR" dirty="0"/>
              <a:t>α</a:t>
            </a:r>
            <a:r>
              <a:rPr lang="en-US" dirty="0"/>
              <a:t> that is a primitive element of  a subgroup, </a:t>
            </a:r>
            <a:r>
              <a:rPr lang="el-GR" dirty="0"/>
              <a:t>α</a:t>
            </a:r>
            <a:r>
              <a:rPr lang="en-US" baseline="30000" dirty="0"/>
              <a:t>a</a:t>
            </a:r>
            <a:r>
              <a:rPr lang="en-US" dirty="0"/>
              <a:t> will always be an element of that subgroup.</a:t>
            </a:r>
          </a:p>
          <a:p>
            <a:r>
              <a:rPr lang="en-US" dirty="0"/>
              <a:t>Possible values of </a:t>
            </a:r>
            <a:r>
              <a:rPr lang="el-GR" dirty="0"/>
              <a:t>α</a:t>
            </a:r>
            <a:r>
              <a:rPr lang="en-US" baseline="30000" dirty="0"/>
              <a:t>a</a:t>
            </a:r>
            <a:r>
              <a:rPr lang="en-US" dirty="0"/>
              <a:t> will be reduced</a:t>
            </a:r>
          </a:p>
          <a:p>
            <a:pPr lvl="1"/>
            <a:r>
              <a:rPr lang="en-US" dirty="0"/>
              <a:t>Instead of p-1 possibilities, they are restricted to the size of the subgroup</a:t>
            </a:r>
          </a:p>
          <a:p>
            <a:pPr lvl="1"/>
            <a:r>
              <a:rPr lang="en-US" dirty="0"/>
              <a:t>Security is lessened</a:t>
            </a:r>
          </a:p>
          <a:p>
            <a:r>
              <a:rPr lang="en-US" dirty="0"/>
              <a:t>Two ways of dealing with this</a:t>
            </a:r>
          </a:p>
          <a:p>
            <a:pPr lvl="1"/>
            <a:r>
              <a:rPr lang="en-US" dirty="0"/>
              <a:t>Pick a “safe” number for p, where (p - 1)/2 is also prime</a:t>
            </a:r>
          </a:p>
          <a:p>
            <a:pPr lvl="2"/>
            <a:r>
              <a:rPr lang="en-US" dirty="0"/>
              <a:t>Smallest usable subgroup is large, size is (p - 1)/2 – 1</a:t>
            </a:r>
          </a:p>
          <a:p>
            <a:pPr lvl="2"/>
            <a:r>
              <a:rPr lang="en-US" dirty="0"/>
              <a:t>(we can easily avoid the subgroups with 1 or 2 elements)</a:t>
            </a:r>
          </a:p>
          <a:p>
            <a:pPr lvl="1"/>
            <a:r>
              <a:rPr lang="en-US" dirty="0"/>
              <a:t>Pick p and </a:t>
            </a:r>
            <a:r>
              <a:rPr lang="el-GR" dirty="0"/>
              <a:t>α</a:t>
            </a:r>
            <a:r>
              <a:rPr lang="en-US" dirty="0"/>
              <a:t> so that </a:t>
            </a:r>
            <a:r>
              <a:rPr lang="el-GR" dirty="0"/>
              <a:t>α</a:t>
            </a:r>
            <a:r>
              <a:rPr lang="en-US" dirty="0"/>
              <a:t> generates a subgroup of at least 224 members</a:t>
            </a:r>
          </a:p>
        </p:txBody>
      </p:sp>
    </p:spTree>
    <p:extLst>
      <p:ext uri="{BB962C8B-B14F-4D97-AF65-F5344CB8AC3E}">
        <p14:creationId xmlns:p14="http://schemas.microsoft.com/office/powerpoint/2010/main" val="3923920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1A506-50B3-480D-AA05-ECC868FEBEAB}"/>
              </a:ext>
            </a:extLst>
          </p:cNvPr>
          <p:cNvSpPr>
            <a:spLocks noGrp="1"/>
          </p:cNvSpPr>
          <p:nvPr>
            <p:ph type="title"/>
          </p:nvPr>
        </p:nvSpPr>
        <p:spPr/>
        <p:txBody>
          <a:bodyPr/>
          <a:lstStyle/>
          <a:p>
            <a:r>
              <a:rPr lang="en-US" dirty="0"/>
              <a:t>Minimum subgroup size (NIST)</a:t>
            </a:r>
          </a:p>
        </p:txBody>
      </p:sp>
      <p:pic>
        <p:nvPicPr>
          <p:cNvPr id="6" name="Content Placeholder 5">
            <a:extLst>
              <a:ext uri="{FF2B5EF4-FFF2-40B4-BE49-F238E27FC236}">
                <a16:creationId xmlns:a16="http://schemas.microsoft.com/office/drawing/2014/main" id="{FE06846A-ACB7-4F6D-B591-AA166C9F606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57097" y="1884904"/>
            <a:ext cx="5896703" cy="3982496"/>
          </a:xfrm>
        </p:spPr>
      </p:pic>
      <p:sp>
        <p:nvSpPr>
          <p:cNvPr id="7" name="TextBox 6">
            <a:extLst>
              <a:ext uri="{FF2B5EF4-FFF2-40B4-BE49-F238E27FC236}">
                <a16:creationId xmlns:a16="http://schemas.microsoft.com/office/drawing/2014/main" id="{6D10AFFD-DC7E-4D2F-AB1B-C26E5B0CDCCF}"/>
              </a:ext>
            </a:extLst>
          </p:cNvPr>
          <p:cNvSpPr txBox="1"/>
          <p:nvPr/>
        </p:nvSpPr>
        <p:spPr>
          <a:xfrm>
            <a:off x="838200" y="1996580"/>
            <a:ext cx="4244829" cy="3970318"/>
          </a:xfrm>
          <a:prstGeom prst="rect">
            <a:avLst/>
          </a:prstGeom>
          <a:noFill/>
        </p:spPr>
        <p:txBody>
          <a:bodyPr wrap="square" rtlCol="0">
            <a:spAutoFit/>
          </a:bodyPr>
          <a:lstStyle/>
          <a:p>
            <a:r>
              <a:rPr lang="en-US" dirty="0"/>
              <a:t>This is the NIST diagram from our lesson Cryptology4-Public-Key-Intro-RSA.</a:t>
            </a:r>
          </a:p>
          <a:p>
            <a:endParaRPr lang="en-US" dirty="0"/>
          </a:p>
          <a:p>
            <a:r>
              <a:rPr lang="en-US" dirty="0"/>
              <a:t>D-H (Diffie-Hellman) is circled in the FFC column (Finite Field Cryptography).</a:t>
            </a:r>
          </a:p>
          <a:p>
            <a:endParaRPr lang="en-US" dirty="0"/>
          </a:p>
          <a:p>
            <a:r>
              <a:rPr lang="en-US" dirty="0"/>
              <a:t>It specifies a minimum subgroup size </a:t>
            </a:r>
            <a:r>
              <a:rPr lang="en-US"/>
              <a:t>of 224 bits </a:t>
            </a:r>
            <a:r>
              <a:rPr lang="en-US" dirty="0"/>
              <a:t>for a key length (p) of 2048 bits</a:t>
            </a:r>
          </a:p>
          <a:p>
            <a:endParaRPr lang="en-US" dirty="0"/>
          </a:p>
          <a:p>
            <a:r>
              <a:rPr lang="en-US" dirty="0"/>
              <a:t>Calculating the subgroup size when p is this large takes work (our example with p = 17 was trivial.)  That’s why implementations often use p and </a:t>
            </a:r>
            <a:r>
              <a:rPr lang="el-GR" dirty="0"/>
              <a:t>α</a:t>
            </a:r>
            <a:r>
              <a:rPr lang="en-US" dirty="0"/>
              <a:t> that have been approved by someone else.</a:t>
            </a:r>
          </a:p>
        </p:txBody>
      </p:sp>
    </p:spTree>
    <p:extLst>
      <p:ext uri="{BB962C8B-B14F-4D97-AF65-F5344CB8AC3E}">
        <p14:creationId xmlns:p14="http://schemas.microsoft.com/office/powerpoint/2010/main" val="2716943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5EE6E-818B-4BC5-A65F-E1874894F0CB}"/>
              </a:ext>
            </a:extLst>
          </p:cNvPr>
          <p:cNvSpPr>
            <a:spLocks noGrp="1"/>
          </p:cNvSpPr>
          <p:nvPr>
            <p:ph type="title"/>
          </p:nvPr>
        </p:nvSpPr>
        <p:spPr>
          <a:xfrm>
            <a:off x="838200" y="365125"/>
            <a:ext cx="3939073" cy="1325563"/>
          </a:xfrm>
        </p:spPr>
        <p:txBody>
          <a:bodyPr/>
          <a:lstStyle/>
          <a:p>
            <a:r>
              <a:rPr lang="en-US" dirty="0"/>
              <a:t>Obligatory XKCD Cartoon</a:t>
            </a:r>
          </a:p>
        </p:txBody>
      </p:sp>
      <p:pic>
        <p:nvPicPr>
          <p:cNvPr id="1026" name="Picture 2" descr="Image result for xkcd cryptography">
            <a:extLst>
              <a:ext uri="{FF2B5EF4-FFF2-40B4-BE49-F238E27FC236}">
                <a16:creationId xmlns:a16="http://schemas.microsoft.com/office/drawing/2014/main" id="{9DD349E9-4854-46A7-92A4-235A4C0AB3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8186" y="365125"/>
            <a:ext cx="4205773" cy="602448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C939C94-50DA-491E-9913-98A972D68E2C}"/>
              </a:ext>
            </a:extLst>
          </p:cNvPr>
          <p:cNvSpPr txBox="1"/>
          <p:nvPr/>
        </p:nvSpPr>
        <p:spPr>
          <a:xfrm>
            <a:off x="607296" y="3501189"/>
            <a:ext cx="4320433" cy="1477328"/>
          </a:xfrm>
          <a:prstGeom prst="rect">
            <a:avLst/>
          </a:prstGeom>
          <a:noFill/>
        </p:spPr>
        <p:txBody>
          <a:bodyPr wrap="square" rtlCol="0">
            <a:spAutoFit/>
          </a:bodyPr>
          <a:lstStyle/>
          <a:p>
            <a:r>
              <a:rPr lang="en-US" dirty="0">
                <a:hlinkClick r:id="rId4"/>
              </a:rPr>
              <a:t>https://imgs.xkcd.com/comics/protocol.png</a:t>
            </a:r>
            <a:endParaRPr lang="en-US" dirty="0"/>
          </a:p>
          <a:p>
            <a:r>
              <a:rPr lang="en-US" dirty="0"/>
              <a:t>"Changing the names would be easier, but if you're not comfortable lying, try only making friends with people named Alice, Bob, Carol, etc."</a:t>
            </a:r>
          </a:p>
        </p:txBody>
      </p:sp>
    </p:spTree>
    <p:extLst>
      <p:ext uri="{BB962C8B-B14F-4D97-AF65-F5344CB8AC3E}">
        <p14:creationId xmlns:p14="http://schemas.microsoft.com/office/powerpoint/2010/main" val="294076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C757E-1C1F-4F0A-92C2-DAC23F882EB2}"/>
              </a:ext>
            </a:extLst>
          </p:cNvPr>
          <p:cNvSpPr>
            <a:spLocks noGrp="1"/>
          </p:cNvSpPr>
          <p:nvPr>
            <p:ph type="title"/>
          </p:nvPr>
        </p:nvSpPr>
        <p:spPr/>
        <p:txBody>
          <a:bodyPr/>
          <a:lstStyle/>
          <a:p>
            <a:r>
              <a:rPr lang="en-US" dirty="0"/>
              <a:t>Diffie-Hellman Key Exchange (DHKE)</a:t>
            </a:r>
          </a:p>
        </p:txBody>
      </p:sp>
      <p:sp>
        <p:nvSpPr>
          <p:cNvPr id="3" name="Content Placeholder 2">
            <a:extLst>
              <a:ext uri="{FF2B5EF4-FFF2-40B4-BE49-F238E27FC236}">
                <a16:creationId xmlns:a16="http://schemas.microsoft.com/office/drawing/2014/main" id="{7FA718A7-CDFD-4B0C-8E8E-C8013D333296}"/>
              </a:ext>
            </a:extLst>
          </p:cNvPr>
          <p:cNvSpPr>
            <a:spLocks noGrp="1"/>
          </p:cNvSpPr>
          <p:nvPr>
            <p:ph idx="1"/>
          </p:nvPr>
        </p:nvSpPr>
        <p:spPr/>
        <p:txBody>
          <a:bodyPr/>
          <a:lstStyle/>
          <a:p>
            <a:r>
              <a:rPr lang="en-US" dirty="0"/>
              <a:t>Alice and Bob exchange info that allows them to create a key</a:t>
            </a:r>
          </a:p>
          <a:p>
            <a:pPr lvl="1"/>
            <a:r>
              <a:rPr lang="en-US" dirty="0"/>
              <a:t>Unlike RSA, they don’t encrypt messages</a:t>
            </a:r>
          </a:p>
          <a:p>
            <a:pPr lvl="1"/>
            <a:r>
              <a:rPr lang="en-US" dirty="0"/>
              <a:t>Once key is determined, switch to another method (AES)</a:t>
            </a:r>
          </a:p>
          <a:p>
            <a:pPr lvl="1"/>
            <a:r>
              <a:rPr lang="en-US" dirty="0"/>
              <a:t>Elgamal extension of DHKE does encrypt messages</a:t>
            </a:r>
          </a:p>
          <a:p>
            <a:r>
              <a:rPr lang="en-US" dirty="0"/>
              <a:t>Based on Discrete Logarithm Problem (DLP) over a finite field</a:t>
            </a:r>
          </a:p>
          <a:p>
            <a:r>
              <a:rPr lang="en-US" dirty="0"/>
              <a:t>Widely used</a:t>
            </a:r>
          </a:p>
          <a:p>
            <a:pPr lvl="1"/>
            <a:r>
              <a:rPr lang="en-US" dirty="0"/>
              <a:t>SSH</a:t>
            </a:r>
          </a:p>
          <a:p>
            <a:pPr lvl="1"/>
            <a:r>
              <a:rPr lang="en-US" dirty="0"/>
              <a:t>TLS (HTTPS)</a:t>
            </a:r>
          </a:p>
          <a:p>
            <a:pPr lvl="1"/>
            <a:r>
              <a:rPr lang="en-US" dirty="0"/>
              <a:t>IPSec</a:t>
            </a:r>
          </a:p>
        </p:txBody>
      </p:sp>
    </p:spTree>
    <p:extLst>
      <p:ext uri="{BB962C8B-B14F-4D97-AF65-F5344CB8AC3E}">
        <p14:creationId xmlns:p14="http://schemas.microsoft.com/office/powerpoint/2010/main" val="1591717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DABD-7184-49DF-9EC1-23C296616605}"/>
              </a:ext>
            </a:extLst>
          </p:cNvPr>
          <p:cNvSpPr>
            <a:spLocks noGrp="1"/>
          </p:cNvSpPr>
          <p:nvPr>
            <p:ph type="title"/>
          </p:nvPr>
        </p:nvSpPr>
        <p:spPr/>
        <p:txBody>
          <a:bodyPr/>
          <a:lstStyle/>
          <a:p>
            <a:r>
              <a:rPr lang="en-US" dirty="0"/>
              <a:t>Discrete Logarithm Problem (DLP)</a:t>
            </a:r>
          </a:p>
        </p:txBody>
      </p:sp>
      <p:sp>
        <p:nvSpPr>
          <p:cNvPr id="3" name="Content Placeholder 2">
            <a:extLst>
              <a:ext uri="{FF2B5EF4-FFF2-40B4-BE49-F238E27FC236}">
                <a16:creationId xmlns:a16="http://schemas.microsoft.com/office/drawing/2014/main" id="{0642039C-146C-432E-AE40-98A07263F83C}"/>
              </a:ext>
            </a:extLst>
          </p:cNvPr>
          <p:cNvSpPr>
            <a:spLocks noGrp="1"/>
          </p:cNvSpPr>
          <p:nvPr>
            <p:ph idx="1"/>
          </p:nvPr>
        </p:nvSpPr>
        <p:spPr>
          <a:xfrm>
            <a:off x="838200" y="1825625"/>
            <a:ext cx="5629712" cy="4351338"/>
          </a:xfrm>
        </p:spPr>
        <p:txBody>
          <a:bodyPr/>
          <a:lstStyle/>
          <a:p>
            <a:r>
              <a:rPr lang="en-US" dirty="0"/>
              <a:t>In the continuous world this is easy:</a:t>
            </a:r>
          </a:p>
          <a:p>
            <a:pPr lvl="1"/>
            <a:r>
              <a:rPr lang="en-US" dirty="0"/>
              <a:t>5</a:t>
            </a:r>
            <a:r>
              <a:rPr lang="en-US" baseline="30000" dirty="0"/>
              <a:t>x</a:t>
            </a:r>
            <a:r>
              <a:rPr lang="en-US" dirty="0"/>
              <a:t> = 17</a:t>
            </a:r>
          </a:p>
          <a:p>
            <a:pPr lvl="1"/>
            <a:r>
              <a:rPr lang="en-US" dirty="0"/>
              <a:t>x = log</a:t>
            </a:r>
            <a:r>
              <a:rPr lang="en-US" baseline="-25000" dirty="0"/>
              <a:t>5</a:t>
            </a:r>
            <a:r>
              <a:rPr lang="en-US" dirty="0"/>
              <a:t>(17) = ln(17)/ln(5) = 1.76037</a:t>
            </a:r>
          </a:p>
          <a:p>
            <a:r>
              <a:rPr lang="en-US" dirty="0"/>
              <a:t>In the discrete world it is not easy:</a:t>
            </a:r>
          </a:p>
          <a:p>
            <a:pPr lvl="1"/>
            <a:r>
              <a:rPr lang="en-US" dirty="0"/>
              <a:t>5</a:t>
            </a:r>
            <a:r>
              <a:rPr lang="en-US" baseline="30000" dirty="0"/>
              <a:t>x</a:t>
            </a:r>
            <a:r>
              <a:rPr lang="en-US" dirty="0"/>
              <a:t> = 17 mod 23</a:t>
            </a:r>
          </a:p>
          <a:p>
            <a:pPr lvl="1"/>
            <a:r>
              <a:rPr lang="en-US" dirty="0"/>
              <a:t>x = 7</a:t>
            </a:r>
          </a:p>
          <a:p>
            <a:r>
              <a:rPr lang="en-US" dirty="0"/>
              <a:t>There are methods other than brute force, but DLP is still infeasible for large numbers properly chosen</a:t>
            </a:r>
          </a:p>
        </p:txBody>
      </p:sp>
      <p:pic>
        <p:nvPicPr>
          <p:cNvPr id="5" name="Picture 4">
            <a:extLst>
              <a:ext uri="{FF2B5EF4-FFF2-40B4-BE49-F238E27FC236}">
                <a16:creationId xmlns:a16="http://schemas.microsoft.com/office/drawing/2014/main" id="{B1EB165E-84A6-4D75-B024-C84D0ED8D518}"/>
              </a:ext>
            </a:extLst>
          </p:cNvPr>
          <p:cNvPicPr>
            <a:picLocks noChangeAspect="1"/>
          </p:cNvPicPr>
          <p:nvPr/>
        </p:nvPicPr>
        <p:blipFill>
          <a:blip r:embed="rId3"/>
          <a:stretch>
            <a:fillRect/>
          </a:stretch>
        </p:blipFill>
        <p:spPr>
          <a:xfrm>
            <a:off x="6654915" y="1638912"/>
            <a:ext cx="3780989" cy="4558192"/>
          </a:xfrm>
          <a:prstGeom prst="rect">
            <a:avLst/>
          </a:prstGeom>
        </p:spPr>
      </p:pic>
      <p:sp>
        <p:nvSpPr>
          <p:cNvPr id="4" name="TextBox 3">
            <a:extLst>
              <a:ext uri="{FF2B5EF4-FFF2-40B4-BE49-F238E27FC236}">
                <a16:creationId xmlns:a16="http://schemas.microsoft.com/office/drawing/2014/main" id="{D84D0BAA-79F9-48CD-AF87-46028EC90FFC}"/>
              </a:ext>
            </a:extLst>
          </p:cNvPr>
          <p:cNvSpPr txBox="1"/>
          <p:nvPr/>
        </p:nvSpPr>
        <p:spPr>
          <a:xfrm>
            <a:off x="8121316" y="2779295"/>
            <a:ext cx="2803358" cy="369332"/>
          </a:xfrm>
          <a:prstGeom prst="rect">
            <a:avLst/>
          </a:prstGeom>
          <a:noFill/>
        </p:spPr>
        <p:txBody>
          <a:bodyPr wrap="square" rtlCol="0">
            <a:spAutoFit/>
          </a:bodyPr>
          <a:lstStyle/>
          <a:p>
            <a:r>
              <a:rPr lang="en-US" dirty="0"/>
              <a:t>Brute Force Calculation</a:t>
            </a:r>
          </a:p>
        </p:txBody>
      </p:sp>
    </p:spTree>
    <p:extLst>
      <p:ext uri="{BB962C8B-B14F-4D97-AF65-F5344CB8AC3E}">
        <p14:creationId xmlns:p14="http://schemas.microsoft.com/office/powerpoint/2010/main" val="326767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3CC94-D17F-4F5B-AA5E-5AE32A3E9686}"/>
              </a:ext>
            </a:extLst>
          </p:cNvPr>
          <p:cNvSpPr>
            <a:spLocks noGrp="1"/>
          </p:cNvSpPr>
          <p:nvPr>
            <p:ph type="title"/>
          </p:nvPr>
        </p:nvSpPr>
        <p:spPr/>
        <p:txBody>
          <a:bodyPr/>
          <a:lstStyle/>
          <a:p>
            <a:r>
              <a:rPr lang="en-US" dirty="0"/>
              <a:t>DHKE Setup</a:t>
            </a:r>
          </a:p>
        </p:txBody>
      </p:sp>
      <p:sp>
        <p:nvSpPr>
          <p:cNvPr id="3" name="Content Placeholder 2">
            <a:extLst>
              <a:ext uri="{FF2B5EF4-FFF2-40B4-BE49-F238E27FC236}">
                <a16:creationId xmlns:a16="http://schemas.microsoft.com/office/drawing/2014/main" id="{9797DE08-7753-479F-B73A-367FDBB01726}"/>
              </a:ext>
            </a:extLst>
          </p:cNvPr>
          <p:cNvSpPr>
            <a:spLocks noGrp="1"/>
          </p:cNvSpPr>
          <p:nvPr>
            <p:ph idx="1"/>
          </p:nvPr>
        </p:nvSpPr>
        <p:spPr/>
        <p:txBody>
          <a:bodyPr>
            <a:normAutofit/>
          </a:bodyPr>
          <a:lstStyle/>
          <a:p>
            <a:r>
              <a:rPr lang="en-US" dirty="0"/>
              <a:t>Choose (or use trusted third party*) public parameters</a:t>
            </a:r>
          </a:p>
          <a:p>
            <a:r>
              <a:rPr lang="en-US" dirty="0"/>
              <a:t>Large (2048 bit) prime, p</a:t>
            </a:r>
          </a:p>
          <a:p>
            <a:pPr lvl="1"/>
            <a:r>
              <a:rPr lang="en-US" dirty="0"/>
              <a:t>p should be a “safe” prime, such that (p-1)/2 is also prime</a:t>
            </a:r>
          </a:p>
          <a:p>
            <a:r>
              <a:rPr lang="en-US" dirty="0"/>
              <a:t>Integer α, 2 &lt; α &lt; p-2 </a:t>
            </a:r>
          </a:p>
          <a:p>
            <a:pPr lvl="1"/>
            <a:r>
              <a:rPr lang="en-US" dirty="0"/>
              <a:t>α must be carefully selected</a:t>
            </a:r>
          </a:p>
          <a:p>
            <a:pPr marL="0" indent="0">
              <a:buNone/>
            </a:pPr>
            <a:r>
              <a:rPr lang="en-US" sz="2400" dirty="0"/>
              <a:t>*Selection of p and α is not simple, so some implementations use precomputed values.  This was not thought to be a problem, but there are now attacks that allow much of the DLP problem to be solved ahead of time if the value of p is known.  When p is 512 bits and known ahead of time, server class machines can solve the DLP.  For known p that is 1024 bits long, nation-states can solve the DLP.</a:t>
            </a:r>
          </a:p>
        </p:txBody>
      </p:sp>
    </p:spTree>
    <p:extLst>
      <p:ext uri="{BB962C8B-B14F-4D97-AF65-F5344CB8AC3E}">
        <p14:creationId xmlns:p14="http://schemas.microsoft.com/office/powerpoint/2010/main" val="1521838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F1F4B-40C3-4B6C-9AF3-702E8BDE7BA5}"/>
              </a:ext>
            </a:extLst>
          </p:cNvPr>
          <p:cNvSpPr>
            <a:spLocks noGrp="1"/>
          </p:cNvSpPr>
          <p:nvPr>
            <p:ph type="title"/>
          </p:nvPr>
        </p:nvSpPr>
        <p:spPr/>
        <p:txBody>
          <a:bodyPr/>
          <a:lstStyle/>
          <a:p>
            <a:r>
              <a:rPr lang="en-US" dirty="0"/>
              <a:t>Key Exchange</a:t>
            </a:r>
          </a:p>
        </p:txBody>
      </p:sp>
      <p:sp>
        <p:nvSpPr>
          <p:cNvPr id="3" name="Content Placeholder 2">
            <a:extLst>
              <a:ext uri="{FF2B5EF4-FFF2-40B4-BE49-F238E27FC236}">
                <a16:creationId xmlns:a16="http://schemas.microsoft.com/office/drawing/2014/main" id="{44021836-7FF1-4E2C-AA78-B57BC9D2F48E}"/>
              </a:ext>
            </a:extLst>
          </p:cNvPr>
          <p:cNvSpPr>
            <a:spLocks noGrp="1"/>
          </p:cNvSpPr>
          <p:nvPr>
            <p:ph idx="1"/>
          </p:nvPr>
        </p:nvSpPr>
        <p:spPr/>
        <p:txBody>
          <a:bodyPr/>
          <a:lstStyle/>
          <a:p>
            <a:r>
              <a:rPr lang="en-US" dirty="0"/>
              <a:t>Alice chooses secret a, gives Bob (public) </a:t>
            </a:r>
            <a:r>
              <a:rPr lang="en-US" dirty="0">
                <a:highlight>
                  <a:srgbClr val="FFFF00"/>
                </a:highlight>
              </a:rPr>
              <a:t>A = α</a:t>
            </a:r>
            <a:r>
              <a:rPr lang="en-US" baseline="30000" dirty="0">
                <a:highlight>
                  <a:srgbClr val="FFFF00"/>
                </a:highlight>
              </a:rPr>
              <a:t>a </a:t>
            </a:r>
            <a:r>
              <a:rPr lang="en-US" dirty="0">
                <a:highlight>
                  <a:srgbClr val="FFFF00"/>
                </a:highlight>
              </a:rPr>
              <a:t>mod p</a:t>
            </a:r>
            <a:endParaRPr lang="en-US" baseline="30000" dirty="0">
              <a:highlight>
                <a:srgbClr val="FFFF00"/>
              </a:highlight>
            </a:endParaRPr>
          </a:p>
          <a:p>
            <a:r>
              <a:rPr lang="en-US" dirty="0"/>
              <a:t>Bob chooses secret b, gives Alice (public) </a:t>
            </a:r>
            <a:r>
              <a:rPr lang="en-US" dirty="0">
                <a:highlight>
                  <a:srgbClr val="FFFF00"/>
                </a:highlight>
              </a:rPr>
              <a:t>B = α</a:t>
            </a:r>
            <a:r>
              <a:rPr lang="en-US" baseline="30000" dirty="0">
                <a:highlight>
                  <a:srgbClr val="FFFF00"/>
                </a:highlight>
              </a:rPr>
              <a:t>b </a:t>
            </a:r>
            <a:r>
              <a:rPr lang="en-US" dirty="0">
                <a:highlight>
                  <a:srgbClr val="FFFF00"/>
                </a:highlight>
              </a:rPr>
              <a:t>mod p</a:t>
            </a:r>
            <a:endParaRPr lang="en-US" baseline="30000" dirty="0">
              <a:highlight>
                <a:srgbClr val="FFFF00"/>
              </a:highlight>
            </a:endParaRPr>
          </a:p>
          <a:p>
            <a:r>
              <a:rPr lang="en-US" dirty="0"/>
              <a:t>Alice computes key B</a:t>
            </a:r>
            <a:r>
              <a:rPr lang="en-US" baseline="30000" dirty="0"/>
              <a:t>a</a:t>
            </a:r>
            <a:r>
              <a:rPr lang="en-US" dirty="0"/>
              <a:t> = (α</a:t>
            </a:r>
            <a:r>
              <a:rPr lang="en-US" baseline="30000" dirty="0"/>
              <a:t>b</a:t>
            </a:r>
            <a:r>
              <a:rPr lang="en-US" dirty="0"/>
              <a:t>)</a:t>
            </a:r>
            <a:r>
              <a:rPr lang="en-US" baseline="30000" dirty="0"/>
              <a:t>a</a:t>
            </a:r>
            <a:r>
              <a:rPr lang="en-US" dirty="0"/>
              <a:t> = α</a:t>
            </a:r>
            <a:r>
              <a:rPr lang="en-US" baseline="30000" dirty="0"/>
              <a:t>ab</a:t>
            </a:r>
            <a:r>
              <a:rPr lang="en-US" dirty="0"/>
              <a:t> mod p</a:t>
            </a:r>
          </a:p>
          <a:p>
            <a:r>
              <a:rPr lang="en-US" dirty="0"/>
              <a:t>Bob computes key A</a:t>
            </a:r>
            <a:r>
              <a:rPr lang="en-US" baseline="30000" dirty="0"/>
              <a:t>b</a:t>
            </a:r>
            <a:r>
              <a:rPr lang="en-US" dirty="0"/>
              <a:t> = (α</a:t>
            </a:r>
            <a:r>
              <a:rPr lang="en-US" baseline="30000" dirty="0"/>
              <a:t>a</a:t>
            </a:r>
            <a:r>
              <a:rPr lang="en-US" dirty="0"/>
              <a:t>)</a:t>
            </a:r>
            <a:r>
              <a:rPr lang="en-US" baseline="30000" dirty="0"/>
              <a:t>b </a:t>
            </a:r>
            <a:r>
              <a:rPr lang="en-US" dirty="0"/>
              <a:t>= α</a:t>
            </a:r>
            <a:r>
              <a:rPr lang="en-US" baseline="30000" dirty="0"/>
              <a:t>ab</a:t>
            </a:r>
            <a:r>
              <a:rPr lang="en-US" dirty="0"/>
              <a:t> mod p, the same as Alice computed</a:t>
            </a:r>
          </a:p>
          <a:p>
            <a:r>
              <a:rPr lang="en-US" dirty="0">
                <a:highlight>
                  <a:srgbClr val="FFFF00"/>
                </a:highlight>
              </a:rPr>
              <a:t>α</a:t>
            </a:r>
            <a:r>
              <a:rPr lang="en-US" baseline="30000" dirty="0">
                <a:highlight>
                  <a:srgbClr val="FFFF00"/>
                </a:highlight>
              </a:rPr>
              <a:t>ab</a:t>
            </a:r>
            <a:r>
              <a:rPr lang="en-US" dirty="0">
                <a:highlight>
                  <a:srgbClr val="FFFF00"/>
                </a:highlight>
              </a:rPr>
              <a:t> mod p is the shared key</a:t>
            </a:r>
          </a:p>
          <a:p>
            <a:r>
              <a:rPr lang="en-US" dirty="0"/>
              <a:t>Eve knows A, B, α, and p</a:t>
            </a:r>
          </a:p>
          <a:p>
            <a:pPr lvl="1"/>
            <a:r>
              <a:rPr lang="en-US" dirty="0"/>
              <a:t>To compute key, must solve a = log</a:t>
            </a:r>
            <a:r>
              <a:rPr lang="en-US" baseline="-25000" dirty="0"/>
              <a:t>α</a:t>
            </a:r>
            <a:r>
              <a:rPr lang="en-US" dirty="0"/>
              <a:t>(A) mod p  or   b = log</a:t>
            </a:r>
            <a:r>
              <a:rPr lang="en-US" baseline="-25000" dirty="0"/>
              <a:t>α</a:t>
            </a:r>
            <a:r>
              <a:rPr lang="en-US" dirty="0"/>
              <a:t>(B) mod p</a:t>
            </a:r>
          </a:p>
          <a:p>
            <a:pPr lvl="1"/>
            <a:r>
              <a:rPr lang="en-US" dirty="0"/>
              <a:t>No </a:t>
            </a:r>
            <a:r>
              <a:rPr lang="en-US" b="1" u="sng" dirty="0"/>
              <a:t>known</a:t>
            </a:r>
            <a:r>
              <a:rPr lang="en-US" dirty="0"/>
              <a:t> ways to do this quickly (for 2048-bit p, p and q selected properly)</a:t>
            </a:r>
          </a:p>
          <a:p>
            <a:pPr lvl="1"/>
            <a:r>
              <a:rPr lang="en-US" dirty="0"/>
              <a:t>No one has proven that a fast method does not exist, though…</a:t>
            </a:r>
          </a:p>
          <a:p>
            <a:endParaRPr lang="en-US" dirty="0"/>
          </a:p>
        </p:txBody>
      </p:sp>
    </p:spTree>
    <p:extLst>
      <p:ext uri="{BB962C8B-B14F-4D97-AF65-F5344CB8AC3E}">
        <p14:creationId xmlns:p14="http://schemas.microsoft.com/office/powerpoint/2010/main" val="1524558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2B75D3-59B7-494C-867F-3F7667B3CE81}"/>
              </a:ext>
            </a:extLst>
          </p:cNvPr>
          <p:cNvSpPr txBox="1"/>
          <p:nvPr/>
        </p:nvSpPr>
        <p:spPr>
          <a:xfrm>
            <a:off x="7695501" y="991515"/>
            <a:ext cx="2416029" cy="923330"/>
          </a:xfrm>
          <a:prstGeom prst="rect">
            <a:avLst/>
          </a:prstGeom>
          <a:noFill/>
          <a:ln w="38100">
            <a:solidFill>
              <a:schemeClr val="accent1"/>
            </a:solidFill>
          </a:ln>
        </p:spPr>
        <p:txBody>
          <a:bodyPr wrap="square" rtlCol="0">
            <a:spAutoFit/>
          </a:bodyPr>
          <a:lstStyle/>
          <a:p>
            <a:r>
              <a:rPr lang="en-US" dirty="0"/>
              <a:t>Bob secret</a:t>
            </a:r>
          </a:p>
          <a:p>
            <a:endParaRPr lang="en-US" dirty="0"/>
          </a:p>
          <a:p>
            <a:r>
              <a:rPr lang="en-US" dirty="0"/>
              <a:t>b	2 &lt; b &lt; p-2</a:t>
            </a:r>
          </a:p>
        </p:txBody>
      </p:sp>
      <p:sp>
        <p:nvSpPr>
          <p:cNvPr id="7" name="TextBox 6">
            <a:extLst>
              <a:ext uri="{FF2B5EF4-FFF2-40B4-BE49-F238E27FC236}">
                <a16:creationId xmlns:a16="http://schemas.microsoft.com/office/drawing/2014/main" id="{03207500-1204-48BF-B944-5AB395A9664F}"/>
              </a:ext>
            </a:extLst>
          </p:cNvPr>
          <p:cNvSpPr txBox="1"/>
          <p:nvPr/>
        </p:nvSpPr>
        <p:spPr>
          <a:xfrm>
            <a:off x="4875402" y="622183"/>
            <a:ext cx="2416029" cy="1754326"/>
          </a:xfrm>
          <a:prstGeom prst="rect">
            <a:avLst/>
          </a:prstGeom>
          <a:noFill/>
          <a:ln w="38100">
            <a:solidFill>
              <a:schemeClr val="accent1"/>
            </a:solidFill>
          </a:ln>
        </p:spPr>
        <p:txBody>
          <a:bodyPr wrap="square" rtlCol="0">
            <a:spAutoFit/>
          </a:bodyPr>
          <a:lstStyle/>
          <a:p>
            <a:r>
              <a:rPr lang="en-US" dirty="0"/>
              <a:t>Public</a:t>
            </a:r>
          </a:p>
          <a:p>
            <a:r>
              <a:rPr lang="en-US" dirty="0"/>
              <a:t>p (2048 bit prime)</a:t>
            </a:r>
          </a:p>
          <a:p>
            <a:r>
              <a:rPr lang="el-GR" dirty="0"/>
              <a:t>α</a:t>
            </a:r>
            <a:r>
              <a:rPr lang="en-US" dirty="0"/>
              <a:t> (integer &lt; p-2 )</a:t>
            </a:r>
          </a:p>
          <a:p>
            <a:endParaRPr lang="en-US" dirty="0"/>
          </a:p>
          <a:p>
            <a:endParaRPr lang="en-US" dirty="0"/>
          </a:p>
          <a:p>
            <a:endParaRPr lang="en-US" dirty="0"/>
          </a:p>
        </p:txBody>
      </p:sp>
      <p:sp>
        <p:nvSpPr>
          <p:cNvPr id="8" name="TextBox 7">
            <a:extLst>
              <a:ext uri="{FF2B5EF4-FFF2-40B4-BE49-F238E27FC236}">
                <a16:creationId xmlns:a16="http://schemas.microsoft.com/office/drawing/2014/main" id="{6569DC12-AD96-458E-B58C-E330F71031DB}"/>
              </a:ext>
            </a:extLst>
          </p:cNvPr>
          <p:cNvSpPr txBox="1"/>
          <p:nvPr/>
        </p:nvSpPr>
        <p:spPr>
          <a:xfrm>
            <a:off x="2304177" y="991515"/>
            <a:ext cx="2167155" cy="923330"/>
          </a:xfrm>
          <a:prstGeom prst="rect">
            <a:avLst/>
          </a:prstGeom>
          <a:noFill/>
          <a:ln w="38100">
            <a:solidFill>
              <a:schemeClr val="accent1"/>
            </a:solidFill>
          </a:ln>
        </p:spPr>
        <p:txBody>
          <a:bodyPr wrap="square" rtlCol="0">
            <a:spAutoFit/>
          </a:bodyPr>
          <a:lstStyle/>
          <a:p>
            <a:r>
              <a:rPr lang="en-US" dirty="0"/>
              <a:t>Alice Secret</a:t>
            </a:r>
          </a:p>
          <a:p>
            <a:endParaRPr lang="en-US" dirty="0"/>
          </a:p>
          <a:p>
            <a:r>
              <a:rPr lang="en-US" dirty="0"/>
              <a:t>a	2 &lt; a &lt; p-2</a:t>
            </a:r>
          </a:p>
        </p:txBody>
      </p:sp>
      <p:sp>
        <p:nvSpPr>
          <p:cNvPr id="9" name="TextBox 8">
            <a:extLst>
              <a:ext uri="{FF2B5EF4-FFF2-40B4-BE49-F238E27FC236}">
                <a16:creationId xmlns:a16="http://schemas.microsoft.com/office/drawing/2014/main" id="{0BA93425-7E8F-4A27-82E3-65ED530FD386}"/>
              </a:ext>
            </a:extLst>
          </p:cNvPr>
          <p:cNvSpPr txBox="1"/>
          <p:nvPr/>
        </p:nvSpPr>
        <p:spPr>
          <a:xfrm>
            <a:off x="2304176" y="2150594"/>
            <a:ext cx="2416029" cy="646331"/>
          </a:xfrm>
          <a:prstGeom prst="rect">
            <a:avLst/>
          </a:prstGeom>
          <a:noFill/>
        </p:spPr>
        <p:txBody>
          <a:bodyPr wrap="square" rtlCol="0">
            <a:spAutoFit/>
          </a:bodyPr>
          <a:lstStyle/>
          <a:p>
            <a:r>
              <a:rPr lang="en-US" dirty="0"/>
              <a:t>Alice Computes</a:t>
            </a:r>
          </a:p>
          <a:p>
            <a:r>
              <a:rPr lang="en-US" dirty="0"/>
              <a:t>A = </a:t>
            </a:r>
            <a:r>
              <a:rPr lang="el-GR" dirty="0"/>
              <a:t>α</a:t>
            </a:r>
            <a:r>
              <a:rPr lang="en-US" baseline="30000" dirty="0"/>
              <a:t>a</a:t>
            </a:r>
            <a:r>
              <a:rPr lang="en-US" dirty="0"/>
              <a:t> mod p</a:t>
            </a:r>
          </a:p>
        </p:txBody>
      </p:sp>
      <p:sp>
        <p:nvSpPr>
          <p:cNvPr id="10" name="TextBox 9">
            <a:extLst>
              <a:ext uri="{FF2B5EF4-FFF2-40B4-BE49-F238E27FC236}">
                <a16:creationId xmlns:a16="http://schemas.microsoft.com/office/drawing/2014/main" id="{C759404B-7E5D-49F9-BDA8-569C01B0F3ED}"/>
              </a:ext>
            </a:extLst>
          </p:cNvPr>
          <p:cNvSpPr txBox="1"/>
          <p:nvPr/>
        </p:nvSpPr>
        <p:spPr>
          <a:xfrm>
            <a:off x="7819937" y="2150594"/>
            <a:ext cx="2416029" cy="646331"/>
          </a:xfrm>
          <a:prstGeom prst="rect">
            <a:avLst/>
          </a:prstGeom>
          <a:noFill/>
        </p:spPr>
        <p:txBody>
          <a:bodyPr wrap="square" rtlCol="0">
            <a:spAutoFit/>
          </a:bodyPr>
          <a:lstStyle/>
          <a:p>
            <a:r>
              <a:rPr lang="en-US" dirty="0"/>
              <a:t>Bob Computes</a:t>
            </a:r>
          </a:p>
          <a:p>
            <a:r>
              <a:rPr lang="en-US" dirty="0"/>
              <a:t>B = </a:t>
            </a:r>
            <a:r>
              <a:rPr lang="el-GR" dirty="0"/>
              <a:t>α</a:t>
            </a:r>
            <a:r>
              <a:rPr lang="en-US" baseline="30000" dirty="0"/>
              <a:t>b</a:t>
            </a:r>
            <a:r>
              <a:rPr lang="en-US" dirty="0"/>
              <a:t> mod p</a:t>
            </a:r>
          </a:p>
        </p:txBody>
      </p:sp>
      <p:sp>
        <p:nvSpPr>
          <p:cNvPr id="11" name="Freeform: Shape 10">
            <a:extLst>
              <a:ext uri="{FF2B5EF4-FFF2-40B4-BE49-F238E27FC236}">
                <a16:creationId xmlns:a16="http://schemas.microsoft.com/office/drawing/2014/main" id="{BE6D4672-8634-4D88-9BBD-0125AA16E717}"/>
              </a:ext>
            </a:extLst>
          </p:cNvPr>
          <p:cNvSpPr/>
          <p:nvPr/>
        </p:nvSpPr>
        <p:spPr>
          <a:xfrm>
            <a:off x="3900881" y="2150594"/>
            <a:ext cx="1996580" cy="429679"/>
          </a:xfrm>
          <a:custGeom>
            <a:avLst/>
            <a:gdLst>
              <a:gd name="connsiteX0" fmla="*/ 0 w 1551963"/>
              <a:gd name="connsiteY0" fmla="*/ 243281 h 273301"/>
              <a:gd name="connsiteX1" fmla="*/ 889233 w 1551963"/>
              <a:gd name="connsiteY1" fmla="*/ 251670 h 273301"/>
              <a:gd name="connsiteX2" fmla="*/ 1551963 w 1551963"/>
              <a:gd name="connsiteY2" fmla="*/ 0 h 273301"/>
            </a:gdLst>
            <a:ahLst/>
            <a:cxnLst>
              <a:cxn ang="0">
                <a:pos x="connsiteX0" y="connsiteY0"/>
              </a:cxn>
              <a:cxn ang="0">
                <a:pos x="connsiteX1" y="connsiteY1"/>
              </a:cxn>
              <a:cxn ang="0">
                <a:pos x="connsiteX2" y="connsiteY2"/>
              </a:cxn>
            </a:cxnLst>
            <a:rect l="l" t="t" r="r" b="b"/>
            <a:pathLst>
              <a:path w="1551963" h="273301">
                <a:moveTo>
                  <a:pt x="0" y="243281"/>
                </a:moveTo>
                <a:cubicBezTo>
                  <a:pt x="315286" y="267749"/>
                  <a:pt x="630573" y="292217"/>
                  <a:pt x="889233" y="251670"/>
                </a:cubicBezTo>
                <a:cubicBezTo>
                  <a:pt x="1147893" y="211123"/>
                  <a:pt x="1384183" y="69908"/>
                  <a:pt x="1551963"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C5A45D5-53EC-4CA1-B7F8-0F15D3F76BE9}"/>
              </a:ext>
            </a:extLst>
          </p:cNvPr>
          <p:cNvSpPr/>
          <p:nvPr/>
        </p:nvSpPr>
        <p:spPr>
          <a:xfrm>
            <a:off x="6143538" y="2150594"/>
            <a:ext cx="1551963" cy="471135"/>
          </a:xfrm>
          <a:custGeom>
            <a:avLst/>
            <a:gdLst>
              <a:gd name="connsiteX0" fmla="*/ 1392573 w 1392573"/>
              <a:gd name="connsiteY0" fmla="*/ 285226 h 306368"/>
              <a:gd name="connsiteX1" fmla="*/ 645953 w 1392573"/>
              <a:gd name="connsiteY1" fmla="*/ 276837 h 306368"/>
              <a:gd name="connsiteX2" fmla="*/ 0 w 1392573"/>
              <a:gd name="connsiteY2" fmla="*/ 0 h 306368"/>
            </a:gdLst>
            <a:ahLst/>
            <a:cxnLst>
              <a:cxn ang="0">
                <a:pos x="connsiteX0" y="connsiteY0"/>
              </a:cxn>
              <a:cxn ang="0">
                <a:pos x="connsiteX1" y="connsiteY1"/>
              </a:cxn>
              <a:cxn ang="0">
                <a:pos x="connsiteX2" y="connsiteY2"/>
              </a:cxn>
            </a:cxnLst>
            <a:rect l="l" t="t" r="r" b="b"/>
            <a:pathLst>
              <a:path w="1392573" h="306368">
                <a:moveTo>
                  <a:pt x="1392573" y="285226"/>
                </a:moveTo>
                <a:cubicBezTo>
                  <a:pt x="1135311" y="304800"/>
                  <a:pt x="878049" y="324375"/>
                  <a:pt x="645953" y="276837"/>
                </a:cubicBezTo>
                <a:cubicBezTo>
                  <a:pt x="413857" y="229299"/>
                  <a:pt x="206928" y="114649"/>
                  <a:pt x="0"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907C889-B20F-4979-9569-A381356D5956}"/>
              </a:ext>
            </a:extLst>
          </p:cNvPr>
          <p:cNvSpPr txBox="1"/>
          <p:nvPr/>
        </p:nvSpPr>
        <p:spPr>
          <a:xfrm>
            <a:off x="2304175" y="3429000"/>
            <a:ext cx="2167155" cy="646331"/>
          </a:xfrm>
          <a:prstGeom prst="rect">
            <a:avLst/>
          </a:prstGeom>
          <a:noFill/>
          <a:ln w="38100">
            <a:solidFill>
              <a:schemeClr val="accent1"/>
            </a:solidFill>
          </a:ln>
        </p:spPr>
        <p:txBody>
          <a:bodyPr wrap="square" rtlCol="0">
            <a:spAutoFit/>
          </a:bodyPr>
          <a:lstStyle/>
          <a:p>
            <a:r>
              <a:rPr lang="en-US" dirty="0"/>
              <a:t>Alice Computes</a:t>
            </a:r>
          </a:p>
          <a:p>
            <a:r>
              <a:rPr lang="en-US" dirty="0"/>
              <a:t>key = B</a:t>
            </a:r>
            <a:r>
              <a:rPr lang="en-US" baseline="30000" dirty="0"/>
              <a:t>a</a:t>
            </a:r>
            <a:r>
              <a:rPr lang="en-US" dirty="0"/>
              <a:t> = </a:t>
            </a:r>
            <a:r>
              <a:rPr lang="el-GR" dirty="0"/>
              <a:t>α</a:t>
            </a:r>
            <a:r>
              <a:rPr lang="en-US" baseline="30000" dirty="0"/>
              <a:t>ab</a:t>
            </a:r>
            <a:r>
              <a:rPr lang="en-US" dirty="0"/>
              <a:t> mod p</a:t>
            </a:r>
          </a:p>
        </p:txBody>
      </p:sp>
      <p:sp>
        <p:nvSpPr>
          <p:cNvPr id="14" name="TextBox 13">
            <a:extLst>
              <a:ext uri="{FF2B5EF4-FFF2-40B4-BE49-F238E27FC236}">
                <a16:creationId xmlns:a16="http://schemas.microsoft.com/office/drawing/2014/main" id="{AD1DC189-410E-4147-B791-F0437DEDF7BC}"/>
              </a:ext>
            </a:extLst>
          </p:cNvPr>
          <p:cNvSpPr txBox="1"/>
          <p:nvPr/>
        </p:nvSpPr>
        <p:spPr>
          <a:xfrm>
            <a:off x="7695500" y="3428999"/>
            <a:ext cx="2416029" cy="646331"/>
          </a:xfrm>
          <a:prstGeom prst="rect">
            <a:avLst/>
          </a:prstGeom>
          <a:noFill/>
          <a:ln w="38100">
            <a:solidFill>
              <a:schemeClr val="accent1"/>
            </a:solidFill>
          </a:ln>
        </p:spPr>
        <p:txBody>
          <a:bodyPr wrap="square" rtlCol="0">
            <a:spAutoFit/>
          </a:bodyPr>
          <a:lstStyle/>
          <a:p>
            <a:r>
              <a:rPr lang="en-US" dirty="0"/>
              <a:t>Bob Computes</a:t>
            </a:r>
          </a:p>
          <a:p>
            <a:r>
              <a:rPr lang="en-US" dirty="0"/>
              <a:t>key = A</a:t>
            </a:r>
            <a:r>
              <a:rPr lang="en-US" baseline="30000" dirty="0"/>
              <a:t>b</a:t>
            </a:r>
            <a:r>
              <a:rPr lang="en-US" dirty="0"/>
              <a:t> = </a:t>
            </a:r>
            <a:r>
              <a:rPr lang="el-GR" dirty="0"/>
              <a:t>α</a:t>
            </a:r>
            <a:r>
              <a:rPr lang="en-US" baseline="30000" dirty="0"/>
              <a:t>ab</a:t>
            </a:r>
            <a:r>
              <a:rPr lang="en-US" dirty="0"/>
              <a:t> mod p</a:t>
            </a:r>
          </a:p>
        </p:txBody>
      </p:sp>
      <p:sp>
        <p:nvSpPr>
          <p:cNvPr id="15" name="TextBox 14">
            <a:extLst>
              <a:ext uri="{FF2B5EF4-FFF2-40B4-BE49-F238E27FC236}">
                <a16:creationId xmlns:a16="http://schemas.microsoft.com/office/drawing/2014/main" id="{D7F71E00-A7CD-4844-B8B4-20EEBB71D485}"/>
              </a:ext>
            </a:extLst>
          </p:cNvPr>
          <p:cNvSpPr txBox="1"/>
          <p:nvPr/>
        </p:nvSpPr>
        <p:spPr>
          <a:xfrm>
            <a:off x="4875401" y="4236272"/>
            <a:ext cx="2416029" cy="1754326"/>
          </a:xfrm>
          <a:prstGeom prst="rect">
            <a:avLst/>
          </a:prstGeom>
          <a:noFill/>
          <a:ln w="38100">
            <a:solidFill>
              <a:srgbClr val="FF0000"/>
            </a:solidFill>
          </a:ln>
        </p:spPr>
        <p:txBody>
          <a:bodyPr wrap="square" rtlCol="0">
            <a:spAutoFit/>
          </a:bodyPr>
          <a:lstStyle/>
          <a:p>
            <a:r>
              <a:rPr lang="en-US" dirty="0"/>
              <a:t>Eve knows</a:t>
            </a:r>
          </a:p>
          <a:p>
            <a:r>
              <a:rPr lang="en-US" dirty="0"/>
              <a:t>p, </a:t>
            </a:r>
            <a:r>
              <a:rPr lang="el-GR" dirty="0"/>
              <a:t>α</a:t>
            </a:r>
            <a:r>
              <a:rPr lang="en-US" dirty="0"/>
              <a:t> , A = </a:t>
            </a:r>
            <a:r>
              <a:rPr lang="el-GR" dirty="0"/>
              <a:t>α</a:t>
            </a:r>
            <a:r>
              <a:rPr lang="en-US" baseline="30000" dirty="0"/>
              <a:t>a</a:t>
            </a:r>
            <a:r>
              <a:rPr lang="en-US" dirty="0"/>
              <a:t> , B = </a:t>
            </a:r>
            <a:r>
              <a:rPr lang="el-GR" dirty="0"/>
              <a:t>α</a:t>
            </a:r>
            <a:r>
              <a:rPr lang="en-US" baseline="30000" dirty="0"/>
              <a:t>b</a:t>
            </a:r>
            <a:r>
              <a:rPr lang="en-US" dirty="0"/>
              <a:t> </a:t>
            </a:r>
            <a:r>
              <a:rPr lang="en-US" baseline="30000" dirty="0"/>
              <a:t> </a:t>
            </a:r>
            <a:endParaRPr lang="en-US" dirty="0"/>
          </a:p>
          <a:p>
            <a:r>
              <a:rPr lang="en-US" dirty="0"/>
              <a:t>Cannot compute </a:t>
            </a:r>
            <a:r>
              <a:rPr lang="el-GR" dirty="0"/>
              <a:t>α</a:t>
            </a:r>
            <a:r>
              <a:rPr lang="en-US" baseline="30000" dirty="0"/>
              <a:t>ab</a:t>
            </a:r>
            <a:r>
              <a:rPr lang="en-US" dirty="0"/>
              <a:t> without computing</a:t>
            </a:r>
          </a:p>
          <a:p>
            <a:r>
              <a:rPr lang="en-US" dirty="0"/>
              <a:t>a = log</a:t>
            </a:r>
            <a:r>
              <a:rPr lang="el-GR" baseline="-25000" dirty="0"/>
              <a:t>α</a:t>
            </a:r>
            <a:r>
              <a:rPr lang="en-US" dirty="0"/>
              <a:t>A or b = log</a:t>
            </a:r>
            <a:r>
              <a:rPr lang="el-GR" baseline="-25000" dirty="0"/>
              <a:t>α</a:t>
            </a:r>
            <a:r>
              <a:rPr lang="en-US" dirty="0"/>
              <a:t>B</a:t>
            </a:r>
          </a:p>
          <a:p>
            <a:endParaRPr lang="en-US" dirty="0"/>
          </a:p>
        </p:txBody>
      </p:sp>
      <p:cxnSp>
        <p:nvCxnSpPr>
          <p:cNvPr id="17" name="Straight Arrow Connector 16">
            <a:extLst>
              <a:ext uri="{FF2B5EF4-FFF2-40B4-BE49-F238E27FC236}">
                <a16:creationId xmlns:a16="http://schemas.microsoft.com/office/drawing/2014/main" id="{7AFBB7E7-7EE8-40F1-8B9B-6740C6823CCA}"/>
              </a:ext>
            </a:extLst>
          </p:cNvPr>
          <p:cNvCxnSpPr>
            <a:stCxn id="13" idx="3"/>
            <a:endCxn id="14" idx="1"/>
          </p:cNvCxnSpPr>
          <p:nvPr/>
        </p:nvCxnSpPr>
        <p:spPr>
          <a:xfrm flipV="1">
            <a:off x="4471330" y="3752165"/>
            <a:ext cx="3224170" cy="1"/>
          </a:xfrm>
          <a:prstGeom prst="straightConnector1">
            <a:avLst/>
          </a:prstGeom>
          <a:ln w="38100">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5202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2B75D3-59B7-494C-867F-3F7667B3CE81}"/>
              </a:ext>
            </a:extLst>
          </p:cNvPr>
          <p:cNvSpPr txBox="1"/>
          <p:nvPr/>
        </p:nvSpPr>
        <p:spPr>
          <a:xfrm>
            <a:off x="7695501" y="991515"/>
            <a:ext cx="2416029" cy="923330"/>
          </a:xfrm>
          <a:prstGeom prst="rect">
            <a:avLst/>
          </a:prstGeom>
          <a:noFill/>
          <a:ln w="38100">
            <a:solidFill>
              <a:schemeClr val="accent1"/>
            </a:solidFill>
          </a:ln>
        </p:spPr>
        <p:txBody>
          <a:bodyPr wrap="square" rtlCol="0">
            <a:spAutoFit/>
          </a:bodyPr>
          <a:lstStyle/>
          <a:p>
            <a:r>
              <a:rPr lang="en-US" dirty="0"/>
              <a:t>Bob secret</a:t>
            </a:r>
          </a:p>
          <a:p>
            <a:endParaRPr lang="en-US" dirty="0"/>
          </a:p>
          <a:p>
            <a:r>
              <a:rPr lang="en-US" dirty="0"/>
              <a:t>b = 134</a:t>
            </a:r>
          </a:p>
        </p:txBody>
      </p:sp>
      <p:sp>
        <p:nvSpPr>
          <p:cNvPr id="7" name="TextBox 6">
            <a:extLst>
              <a:ext uri="{FF2B5EF4-FFF2-40B4-BE49-F238E27FC236}">
                <a16:creationId xmlns:a16="http://schemas.microsoft.com/office/drawing/2014/main" id="{03207500-1204-48BF-B944-5AB395A9664F}"/>
              </a:ext>
            </a:extLst>
          </p:cNvPr>
          <p:cNvSpPr txBox="1"/>
          <p:nvPr/>
        </p:nvSpPr>
        <p:spPr>
          <a:xfrm>
            <a:off x="4875402" y="622183"/>
            <a:ext cx="2416029" cy="1754326"/>
          </a:xfrm>
          <a:prstGeom prst="rect">
            <a:avLst/>
          </a:prstGeom>
          <a:noFill/>
          <a:ln w="38100">
            <a:solidFill>
              <a:schemeClr val="accent1"/>
            </a:solidFill>
          </a:ln>
        </p:spPr>
        <p:txBody>
          <a:bodyPr wrap="square" rtlCol="0">
            <a:spAutoFit/>
          </a:bodyPr>
          <a:lstStyle/>
          <a:p>
            <a:r>
              <a:rPr lang="en-US" dirty="0"/>
              <a:t>Public</a:t>
            </a:r>
          </a:p>
          <a:p>
            <a:r>
              <a:rPr lang="en-US" dirty="0"/>
              <a:t>p = 467</a:t>
            </a:r>
          </a:p>
          <a:p>
            <a:r>
              <a:rPr lang="el-GR" dirty="0"/>
              <a:t>α</a:t>
            </a:r>
            <a:r>
              <a:rPr lang="en-US" dirty="0"/>
              <a:t> = 2</a:t>
            </a:r>
          </a:p>
          <a:p>
            <a:endParaRPr lang="en-US" dirty="0"/>
          </a:p>
          <a:p>
            <a:r>
              <a:rPr lang="en-US" dirty="0"/>
              <a:t>A = 137	B = 84</a:t>
            </a:r>
          </a:p>
          <a:p>
            <a:endParaRPr lang="en-US" dirty="0"/>
          </a:p>
        </p:txBody>
      </p:sp>
      <p:sp>
        <p:nvSpPr>
          <p:cNvPr id="8" name="TextBox 7">
            <a:extLst>
              <a:ext uri="{FF2B5EF4-FFF2-40B4-BE49-F238E27FC236}">
                <a16:creationId xmlns:a16="http://schemas.microsoft.com/office/drawing/2014/main" id="{6569DC12-AD96-458E-B58C-E330F71031DB}"/>
              </a:ext>
            </a:extLst>
          </p:cNvPr>
          <p:cNvSpPr txBox="1"/>
          <p:nvPr/>
        </p:nvSpPr>
        <p:spPr>
          <a:xfrm>
            <a:off x="2304177" y="991515"/>
            <a:ext cx="2167155" cy="923330"/>
          </a:xfrm>
          <a:prstGeom prst="rect">
            <a:avLst/>
          </a:prstGeom>
          <a:noFill/>
          <a:ln w="38100">
            <a:solidFill>
              <a:schemeClr val="accent1"/>
            </a:solidFill>
          </a:ln>
        </p:spPr>
        <p:txBody>
          <a:bodyPr wrap="square" rtlCol="0">
            <a:spAutoFit/>
          </a:bodyPr>
          <a:lstStyle/>
          <a:p>
            <a:r>
              <a:rPr lang="en-US" dirty="0"/>
              <a:t>Alice Secret</a:t>
            </a:r>
          </a:p>
          <a:p>
            <a:endParaRPr lang="en-US" dirty="0"/>
          </a:p>
          <a:p>
            <a:r>
              <a:rPr lang="en-US" dirty="0"/>
              <a:t>a = 400</a:t>
            </a:r>
          </a:p>
        </p:txBody>
      </p:sp>
      <p:sp>
        <p:nvSpPr>
          <p:cNvPr id="10" name="TextBox 9">
            <a:extLst>
              <a:ext uri="{FF2B5EF4-FFF2-40B4-BE49-F238E27FC236}">
                <a16:creationId xmlns:a16="http://schemas.microsoft.com/office/drawing/2014/main" id="{C759404B-7E5D-49F9-BDA8-569C01B0F3ED}"/>
              </a:ext>
            </a:extLst>
          </p:cNvPr>
          <p:cNvSpPr txBox="1"/>
          <p:nvPr/>
        </p:nvSpPr>
        <p:spPr>
          <a:xfrm>
            <a:off x="7819937" y="2150594"/>
            <a:ext cx="2416029" cy="646331"/>
          </a:xfrm>
          <a:prstGeom prst="rect">
            <a:avLst/>
          </a:prstGeom>
          <a:noFill/>
        </p:spPr>
        <p:txBody>
          <a:bodyPr wrap="square" rtlCol="0">
            <a:spAutoFit/>
          </a:bodyPr>
          <a:lstStyle/>
          <a:p>
            <a:r>
              <a:rPr lang="en-US" dirty="0"/>
              <a:t>Bob Computes</a:t>
            </a:r>
          </a:p>
          <a:p>
            <a:r>
              <a:rPr lang="en-US" dirty="0"/>
              <a:t>B = </a:t>
            </a:r>
            <a:r>
              <a:rPr lang="el-GR" dirty="0"/>
              <a:t>α</a:t>
            </a:r>
            <a:r>
              <a:rPr lang="en-US" baseline="30000" dirty="0"/>
              <a:t>b</a:t>
            </a:r>
            <a:r>
              <a:rPr lang="en-US" dirty="0"/>
              <a:t> mod p</a:t>
            </a:r>
          </a:p>
        </p:txBody>
      </p:sp>
      <p:sp>
        <p:nvSpPr>
          <p:cNvPr id="12" name="Freeform: Shape 11">
            <a:extLst>
              <a:ext uri="{FF2B5EF4-FFF2-40B4-BE49-F238E27FC236}">
                <a16:creationId xmlns:a16="http://schemas.microsoft.com/office/drawing/2014/main" id="{6C5A45D5-53EC-4CA1-B7F8-0F15D3F76BE9}"/>
              </a:ext>
            </a:extLst>
          </p:cNvPr>
          <p:cNvSpPr/>
          <p:nvPr/>
        </p:nvSpPr>
        <p:spPr>
          <a:xfrm>
            <a:off x="6143538" y="2150594"/>
            <a:ext cx="1739142" cy="1042945"/>
          </a:xfrm>
          <a:custGeom>
            <a:avLst/>
            <a:gdLst>
              <a:gd name="connsiteX0" fmla="*/ 1392573 w 1392573"/>
              <a:gd name="connsiteY0" fmla="*/ 285226 h 306368"/>
              <a:gd name="connsiteX1" fmla="*/ 645953 w 1392573"/>
              <a:gd name="connsiteY1" fmla="*/ 276837 h 306368"/>
              <a:gd name="connsiteX2" fmla="*/ 0 w 1392573"/>
              <a:gd name="connsiteY2" fmla="*/ 0 h 306368"/>
            </a:gdLst>
            <a:ahLst/>
            <a:cxnLst>
              <a:cxn ang="0">
                <a:pos x="connsiteX0" y="connsiteY0"/>
              </a:cxn>
              <a:cxn ang="0">
                <a:pos x="connsiteX1" y="connsiteY1"/>
              </a:cxn>
              <a:cxn ang="0">
                <a:pos x="connsiteX2" y="connsiteY2"/>
              </a:cxn>
            </a:cxnLst>
            <a:rect l="l" t="t" r="r" b="b"/>
            <a:pathLst>
              <a:path w="1392573" h="306368">
                <a:moveTo>
                  <a:pt x="1392573" y="285226"/>
                </a:moveTo>
                <a:cubicBezTo>
                  <a:pt x="1135311" y="304800"/>
                  <a:pt x="878049" y="324375"/>
                  <a:pt x="645953" y="276837"/>
                </a:cubicBezTo>
                <a:cubicBezTo>
                  <a:pt x="413857" y="229299"/>
                  <a:pt x="206928" y="114649"/>
                  <a:pt x="0"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907C889-B20F-4979-9569-A381356D5956}"/>
              </a:ext>
            </a:extLst>
          </p:cNvPr>
          <p:cNvSpPr txBox="1"/>
          <p:nvPr/>
        </p:nvSpPr>
        <p:spPr>
          <a:xfrm>
            <a:off x="2304175" y="3429000"/>
            <a:ext cx="2167155" cy="1200329"/>
          </a:xfrm>
          <a:prstGeom prst="rect">
            <a:avLst/>
          </a:prstGeom>
          <a:noFill/>
          <a:ln w="38100">
            <a:solidFill>
              <a:schemeClr val="accent1"/>
            </a:solidFill>
          </a:ln>
        </p:spPr>
        <p:txBody>
          <a:bodyPr wrap="square" rtlCol="0">
            <a:spAutoFit/>
          </a:bodyPr>
          <a:lstStyle/>
          <a:p>
            <a:r>
              <a:rPr lang="en-US" dirty="0"/>
              <a:t>Alice Computes</a:t>
            </a:r>
          </a:p>
          <a:p>
            <a:r>
              <a:rPr lang="en-US" dirty="0"/>
              <a:t>key = B</a:t>
            </a:r>
            <a:r>
              <a:rPr lang="en-US" baseline="30000" dirty="0"/>
              <a:t>a</a:t>
            </a:r>
            <a:r>
              <a:rPr lang="en-US" dirty="0"/>
              <a:t> = </a:t>
            </a:r>
            <a:r>
              <a:rPr lang="el-GR" dirty="0"/>
              <a:t>α</a:t>
            </a:r>
            <a:r>
              <a:rPr lang="en-US" baseline="30000" dirty="0"/>
              <a:t>ab</a:t>
            </a:r>
            <a:r>
              <a:rPr lang="en-US" dirty="0"/>
              <a:t> mod p</a:t>
            </a:r>
          </a:p>
          <a:p>
            <a:endParaRPr lang="en-US" dirty="0"/>
          </a:p>
          <a:p>
            <a:endParaRPr lang="en-US" dirty="0"/>
          </a:p>
        </p:txBody>
      </p:sp>
      <p:sp>
        <p:nvSpPr>
          <p:cNvPr id="14" name="TextBox 13">
            <a:extLst>
              <a:ext uri="{FF2B5EF4-FFF2-40B4-BE49-F238E27FC236}">
                <a16:creationId xmlns:a16="http://schemas.microsoft.com/office/drawing/2014/main" id="{AD1DC189-410E-4147-B791-F0437DEDF7BC}"/>
              </a:ext>
            </a:extLst>
          </p:cNvPr>
          <p:cNvSpPr txBox="1"/>
          <p:nvPr/>
        </p:nvSpPr>
        <p:spPr>
          <a:xfrm>
            <a:off x="7695500" y="3428999"/>
            <a:ext cx="2416029" cy="1200329"/>
          </a:xfrm>
          <a:prstGeom prst="rect">
            <a:avLst/>
          </a:prstGeom>
          <a:noFill/>
          <a:ln w="38100">
            <a:solidFill>
              <a:schemeClr val="accent1"/>
            </a:solidFill>
          </a:ln>
        </p:spPr>
        <p:txBody>
          <a:bodyPr wrap="square" rtlCol="0">
            <a:spAutoFit/>
          </a:bodyPr>
          <a:lstStyle/>
          <a:p>
            <a:r>
              <a:rPr lang="en-US" dirty="0"/>
              <a:t>Bob Computes</a:t>
            </a:r>
          </a:p>
          <a:p>
            <a:r>
              <a:rPr lang="en-US" dirty="0"/>
              <a:t>key = A</a:t>
            </a:r>
            <a:r>
              <a:rPr lang="en-US" baseline="30000" dirty="0"/>
              <a:t>b</a:t>
            </a:r>
            <a:r>
              <a:rPr lang="en-US" dirty="0"/>
              <a:t> = </a:t>
            </a:r>
            <a:r>
              <a:rPr lang="el-GR" dirty="0"/>
              <a:t>α</a:t>
            </a:r>
            <a:r>
              <a:rPr lang="en-US" baseline="30000" dirty="0"/>
              <a:t>ab</a:t>
            </a:r>
            <a:r>
              <a:rPr lang="en-US" dirty="0"/>
              <a:t> mod p</a:t>
            </a:r>
          </a:p>
          <a:p>
            <a:endParaRPr lang="en-US" dirty="0"/>
          </a:p>
          <a:p>
            <a:endParaRPr lang="en-US" dirty="0"/>
          </a:p>
        </p:txBody>
      </p:sp>
      <p:sp>
        <p:nvSpPr>
          <p:cNvPr id="15" name="TextBox 14">
            <a:extLst>
              <a:ext uri="{FF2B5EF4-FFF2-40B4-BE49-F238E27FC236}">
                <a16:creationId xmlns:a16="http://schemas.microsoft.com/office/drawing/2014/main" id="{D7F71E00-A7CD-4844-B8B4-20EEBB71D485}"/>
              </a:ext>
            </a:extLst>
          </p:cNvPr>
          <p:cNvSpPr txBox="1"/>
          <p:nvPr/>
        </p:nvSpPr>
        <p:spPr>
          <a:xfrm>
            <a:off x="4875401" y="4236272"/>
            <a:ext cx="2416029" cy="1754326"/>
          </a:xfrm>
          <a:prstGeom prst="rect">
            <a:avLst/>
          </a:prstGeom>
          <a:noFill/>
          <a:ln w="38100">
            <a:solidFill>
              <a:srgbClr val="FF0000"/>
            </a:solidFill>
          </a:ln>
        </p:spPr>
        <p:txBody>
          <a:bodyPr wrap="square" rtlCol="0">
            <a:spAutoFit/>
          </a:bodyPr>
          <a:lstStyle/>
          <a:p>
            <a:r>
              <a:rPr lang="en-US" dirty="0"/>
              <a:t>Eve knows</a:t>
            </a:r>
          </a:p>
          <a:p>
            <a:r>
              <a:rPr lang="en-US" dirty="0"/>
              <a:t>p, </a:t>
            </a:r>
            <a:r>
              <a:rPr lang="el-GR" dirty="0"/>
              <a:t>α</a:t>
            </a:r>
            <a:r>
              <a:rPr lang="en-US" dirty="0"/>
              <a:t> , A = </a:t>
            </a:r>
            <a:r>
              <a:rPr lang="el-GR" dirty="0"/>
              <a:t>α</a:t>
            </a:r>
            <a:r>
              <a:rPr lang="en-US" baseline="30000" dirty="0"/>
              <a:t>a</a:t>
            </a:r>
            <a:r>
              <a:rPr lang="en-US" dirty="0"/>
              <a:t> , B = </a:t>
            </a:r>
            <a:r>
              <a:rPr lang="el-GR" dirty="0"/>
              <a:t>α</a:t>
            </a:r>
            <a:r>
              <a:rPr lang="en-US" baseline="30000" dirty="0"/>
              <a:t>b</a:t>
            </a:r>
            <a:r>
              <a:rPr lang="en-US" dirty="0"/>
              <a:t> </a:t>
            </a:r>
            <a:r>
              <a:rPr lang="en-US" baseline="30000" dirty="0"/>
              <a:t> </a:t>
            </a:r>
            <a:endParaRPr lang="en-US" dirty="0"/>
          </a:p>
          <a:p>
            <a:r>
              <a:rPr lang="en-US" dirty="0"/>
              <a:t>Cannot compute </a:t>
            </a:r>
            <a:r>
              <a:rPr lang="el-GR" dirty="0"/>
              <a:t>α</a:t>
            </a:r>
            <a:r>
              <a:rPr lang="en-US" baseline="30000" dirty="0"/>
              <a:t>ab</a:t>
            </a:r>
            <a:r>
              <a:rPr lang="en-US" dirty="0"/>
              <a:t> without computing</a:t>
            </a:r>
          </a:p>
          <a:p>
            <a:r>
              <a:rPr lang="en-US" dirty="0"/>
              <a:t>a = log</a:t>
            </a:r>
            <a:r>
              <a:rPr lang="el-GR" baseline="-25000" dirty="0"/>
              <a:t>α</a:t>
            </a:r>
            <a:r>
              <a:rPr lang="en-US" dirty="0"/>
              <a:t>A or b = log</a:t>
            </a:r>
            <a:r>
              <a:rPr lang="el-GR" baseline="-25000" dirty="0"/>
              <a:t>α</a:t>
            </a:r>
            <a:r>
              <a:rPr lang="en-US" dirty="0"/>
              <a:t>B</a:t>
            </a:r>
          </a:p>
          <a:p>
            <a:endParaRPr lang="en-US" dirty="0"/>
          </a:p>
        </p:txBody>
      </p:sp>
      <p:cxnSp>
        <p:nvCxnSpPr>
          <p:cNvPr id="17" name="Straight Arrow Connector 16">
            <a:extLst>
              <a:ext uri="{FF2B5EF4-FFF2-40B4-BE49-F238E27FC236}">
                <a16:creationId xmlns:a16="http://schemas.microsoft.com/office/drawing/2014/main" id="{7AFBB7E7-7EE8-40F1-8B9B-6740C6823CCA}"/>
              </a:ext>
            </a:extLst>
          </p:cNvPr>
          <p:cNvCxnSpPr>
            <a:stCxn id="13" idx="3"/>
            <a:endCxn id="14" idx="1"/>
          </p:cNvCxnSpPr>
          <p:nvPr/>
        </p:nvCxnSpPr>
        <p:spPr>
          <a:xfrm flipV="1">
            <a:off x="4471330" y="4029164"/>
            <a:ext cx="3224170" cy="1"/>
          </a:xfrm>
          <a:prstGeom prst="straightConnector1">
            <a:avLst/>
          </a:prstGeom>
          <a:ln w="38100">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615E8FBC-B08D-49E2-AA08-ACAE4258DED4}"/>
              </a:ext>
            </a:extLst>
          </p:cNvPr>
          <p:cNvPicPr>
            <a:picLocks noChangeAspect="1"/>
          </p:cNvPicPr>
          <p:nvPr/>
        </p:nvPicPr>
        <p:blipFill>
          <a:blip r:embed="rId3"/>
          <a:stretch>
            <a:fillRect/>
          </a:stretch>
        </p:blipFill>
        <p:spPr>
          <a:xfrm>
            <a:off x="2367356" y="2763863"/>
            <a:ext cx="2034652" cy="429678"/>
          </a:xfrm>
          <a:prstGeom prst="rect">
            <a:avLst/>
          </a:prstGeom>
        </p:spPr>
      </p:pic>
      <p:pic>
        <p:nvPicPr>
          <p:cNvPr id="4" name="Picture 3">
            <a:extLst>
              <a:ext uri="{FF2B5EF4-FFF2-40B4-BE49-F238E27FC236}">
                <a16:creationId xmlns:a16="http://schemas.microsoft.com/office/drawing/2014/main" id="{06A5D18F-CAF1-4B39-AE37-6147BC194B20}"/>
              </a:ext>
            </a:extLst>
          </p:cNvPr>
          <p:cNvPicPr>
            <a:picLocks noChangeAspect="1"/>
          </p:cNvPicPr>
          <p:nvPr/>
        </p:nvPicPr>
        <p:blipFill>
          <a:blip r:embed="rId4"/>
          <a:stretch>
            <a:fillRect/>
          </a:stretch>
        </p:blipFill>
        <p:spPr>
          <a:xfrm>
            <a:off x="7882680" y="2808161"/>
            <a:ext cx="1782378" cy="385379"/>
          </a:xfrm>
          <a:prstGeom prst="rect">
            <a:avLst/>
          </a:prstGeom>
        </p:spPr>
      </p:pic>
      <p:sp>
        <p:nvSpPr>
          <p:cNvPr id="9" name="TextBox 8">
            <a:extLst>
              <a:ext uri="{FF2B5EF4-FFF2-40B4-BE49-F238E27FC236}">
                <a16:creationId xmlns:a16="http://schemas.microsoft.com/office/drawing/2014/main" id="{0BA93425-7E8F-4A27-82E3-65ED530FD386}"/>
              </a:ext>
            </a:extLst>
          </p:cNvPr>
          <p:cNvSpPr txBox="1"/>
          <p:nvPr/>
        </p:nvSpPr>
        <p:spPr>
          <a:xfrm>
            <a:off x="2304176" y="2150594"/>
            <a:ext cx="2416029" cy="646331"/>
          </a:xfrm>
          <a:prstGeom prst="rect">
            <a:avLst/>
          </a:prstGeom>
          <a:noFill/>
        </p:spPr>
        <p:txBody>
          <a:bodyPr wrap="square" rtlCol="0">
            <a:spAutoFit/>
          </a:bodyPr>
          <a:lstStyle/>
          <a:p>
            <a:r>
              <a:rPr lang="en-US" dirty="0"/>
              <a:t>Alice Computes</a:t>
            </a:r>
          </a:p>
          <a:p>
            <a:r>
              <a:rPr lang="en-US" dirty="0"/>
              <a:t>A = </a:t>
            </a:r>
            <a:r>
              <a:rPr lang="el-GR" dirty="0"/>
              <a:t>α</a:t>
            </a:r>
            <a:r>
              <a:rPr lang="en-US" baseline="30000" dirty="0"/>
              <a:t>a</a:t>
            </a:r>
            <a:r>
              <a:rPr lang="en-US" dirty="0"/>
              <a:t> mod p</a:t>
            </a:r>
          </a:p>
        </p:txBody>
      </p:sp>
      <p:sp>
        <p:nvSpPr>
          <p:cNvPr id="11" name="Freeform: Shape 10">
            <a:extLst>
              <a:ext uri="{FF2B5EF4-FFF2-40B4-BE49-F238E27FC236}">
                <a16:creationId xmlns:a16="http://schemas.microsoft.com/office/drawing/2014/main" id="{BE6D4672-8634-4D88-9BBD-0125AA16E717}"/>
              </a:ext>
            </a:extLst>
          </p:cNvPr>
          <p:cNvSpPr/>
          <p:nvPr/>
        </p:nvSpPr>
        <p:spPr>
          <a:xfrm>
            <a:off x="2885813" y="2150304"/>
            <a:ext cx="2238462" cy="1043235"/>
          </a:xfrm>
          <a:custGeom>
            <a:avLst/>
            <a:gdLst>
              <a:gd name="connsiteX0" fmla="*/ 0 w 1551963"/>
              <a:gd name="connsiteY0" fmla="*/ 243281 h 273301"/>
              <a:gd name="connsiteX1" fmla="*/ 889233 w 1551963"/>
              <a:gd name="connsiteY1" fmla="*/ 251670 h 273301"/>
              <a:gd name="connsiteX2" fmla="*/ 1551963 w 1551963"/>
              <a:gd name="connsiteY2" fmla="*/ 0 h 273301"/>
            </a:gdLst>
            <a:ahLst/>
            <a:cxnLst>
              <a:cxn ang="0">
                <a:pos x="connsiteX0" y="connsiteY0"/>
              </a:cxn>
              <a:cxn ang="0">
                <a:pos x="connsiteX1" y="connsiteY1"/>
              </a:cxn>
              <a:cxn ang="0">
                <a:pos x="connsiteX2" y="connsiteY2"/>
              </a:cxn>
            </a:cxnLst>
            <a:rect l="l" t="t" r="r" b="b"/>
            <a:pathLst>
              <a:path w="1551963" h="273301">
                <a:moveTo>
                  <a:pt x="0" y="243281"/>
                </a:moveTo>
                <a:cubicBezTo>
                  <a:pt x="315286" y="267749"/>
                  <a:pt x="630573" y="292217"/>
                  <a:pt x="889233" y="251670"/>
                </a:cubicBezTo>
                <a:cubicBezTo>
                  <a:pt x="1147893" y="211123"/>
                  <a:pt x="1384183" y="69908"/>
                  <a:pt x="1551963"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CD36A35-EE18-4AD3-9C77-633FCAB5C81D}"/>
              </a:ext>
            </a:extLst>
          </p:cNvPr>
          <p:cNvPicPr>
            <a:picLocks noChangeAspect="1"/>
          </p:cNvPicPr>
          <p:nvPr/>
        </p:nvPicPr>
        <p:blipFill>
          <a:blip r:embed="rId5"/>
          <a:stretch>
            <a:fillRect/>
          </a:stretch>
        </p:blipFill>
        <p:spPr>
          <a:xfrm>
            <a:off x="2373078" y="4075329"/>
            <a:ext cx="2033631" cy="454725"/>
          </a:xfrm>
          <a:prstGeom prst="rect">
            <a:avLst/>
          </a:prstGeom>
        </p:spPr>
      </p:pic>
      <p:pic>
        <p:nvPicPr>
          <p:cNvPr id="16" name="Picture 15">
            <a:extLst>
              <a:ext uri="{FF2B5EF4-FFF2-40B4-BE49-F238E27FC236}">
                <a16:creationId xmlns:a16="http://schemas.microsoft.com/office/drawing/2014/main" id="{750E83DC-80E1-4E93-A3BF-6AC31CD2AC8B}"/>
              </a:ext>
            </a:extLst>
          </p:cNvPr>
          <p:cNvPicPr>
            <a:picLocks noChangeAspect="1"/>
          </p:cNvPicPr>
          <p:nvPr/>
        </p:nvPicPr>
        <p:blipFill rotWithShape="1">
          <a:blip r:embed="rId6"/>
          <a:srcRect t="-1" b="8882"/>
          <a:stretch/>
        </p:blipFill>
        <p:spPr>
          <a:xfrm>
            <a:off x="7819938" y="4029163"/>
            <a:ext cx="2067878" cy="422521"/>
          </a:xfrm>
          <a:prstGeom prst="rect">
            <a:avLst/>
          </a:prstGeom>
        </p:spPr>
      </p:pic>
      <p:sp>
        <p:nvSpPr>
          <p:cNvPr id="19" name="TextBox 18">
            <a:extLst>
              <a:ext uri="{FF2B5EF4-FFF2-40B4-BE49-F238E27FC236}">
                <a16:creationId xmlns:a16="http://schemas.microsoft.com/office/drawing/2014/main" id="{CA6F5D41-B5B1-4D83-958D-3C158B55B96E}"/>
              </a:ext>
            </a:extLst>
          </p:cNvPr>
          <p:cNvSpPr txBox="1"/>
          <p:nvPr/>
        </p:nvSpPr>
        <p:spPr>
          <a:xfrm>
            <a:off x="4999837" y="3279279"/>
            <a:ext cx="2167155" cy="646331"/>
          </a:xfrm>
          <a:prstGeom prst="rect">
            <a:avLst/>
          </a:prstGeom>
          <a:noFill/>
          <a:ln w="38100">
            <a:solidFill>
              <a:schemeClr val="accent1"/>
            </a:solidFill>
          </a:ln>
        </p:spPr>
        <p:txBody>
          <a:bodyPr wrap="square" rtlCol="0">
            <a:spAutoFit/>
          </a:bodyPr>
          <a:lstStyle/>
          <a:p>
            <a:r>
              <a:rPr lang="en-US" dirty="0"/>
              <a:t>Shared secret key</a:t>
            </a:r>
          </a:p>
          <a:p>
            <a:r>
              <a:rPr lang="en-US" dirty="0"/>
              <a:t>key = 90</a:t>
            </a:r>
          </a:p>
        </p:txBody>
      </p:sp>
    </p:spTree>
    <p:extLst>
      <p:ext uri="{BB962C8B-B14F-4D97-AF65-F5344CB8AC3E}">
        <p14:creationId xmlns:p14="http://schemas.microsoft.com/office/powerpoint/2010/main" val="515483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2B75D3-59B7-494C-867F-3F7667B3CE81}"/>
              </a:ext>
            </a:extLst>
          </p:cNvPr>
          <p:cNvSpPr txBox="1"/>
          <p:nvPr/>
        </p:nvSpPr>
        <p:spPr>
          <a:xfrm>
            <a:off x="7695501" y="991515"/>
            <a:ext cx="2416029" cy="923330"/>
          </a:xfrm>
          <a:prstGeom prst="rect">
            <a:avLst/>
          </a:prstGeom>
          <a:noFill/>
          <a:ln w="38100">
            <a:solidFill>
              <a:schemeClr val="accent1"/>
            </a:solidFill>
          </a:ln>
        </p:spPr>
        <p:txBody>
          <a:bodyPr wrap="square" rtlCol="0">
            <a:spAutoFit/>
          </a:bodyPr>
          <a:lstStyle/>
          <a:p>
            <a:r>
              <a:rPr lang="en-US" dirty="0"/>
              <a:t>Bob secret</a:t>
            </a:r>
          </a:p>
          <a:p>
            <a:endParaRPr lang="en-US" dirty="0"/>
          </a:p>
          <a:p>
            <a:r>
              <a:rPr lang="en-US" dirty="0"/>
              <a:t>b = 134</a:t>
            </a:r>
          </a:p>
        </p:txBody>
      </p:sp>
      <p:sp>
        <p:nvSpPr>
          <p:cNvPr id="7" name="TextBox 6">
            <a:extLst>
              <a:ext uri="{FF2B5EF4-FFF2-40B4-BE49-F238E27FC236}">
                <a16:creationId xmlns:a16="http://schemas.microsoft.com/office/drawing/2014/main" id="{03207500-1204-48BF-B944-5AB395A9664F}"/>
              </a:ext>
            </a:extLst>
          </p:cNvPr>
          <p:cNvSpPr txBox="1"/>
          <p:nvPr/>
        </p:nvSpPr>
        <p:spPr>
          <a:xfrm>
            <a:off x="4875402" y="622183"/>
            <a:ext cx="2416029" cy="1754326"/>
          </a:xfrm>
          <a:prstGeom prst="rect">
            <a:avLst/>
          </a:prstGeom>
          <a:noFill/>
          <a:ln w="38100">
            <a:solidFill>
              <a:schemeClr val="accent1"/>
            </a:solidFill>
          </a:ln>
        </p:spPr>
        <p:txBody>
          <a:bodyPr wrap="square" rtlCol="0">
            <a:spAutoFit/>
          </a:bodyPr>
          <a:lstStyle/>
          <a:p>
            <a:r>
              <a:rPr lang="en-US" dirty="0"/>
              <a:t>Public</a:t>
            </a:r>
          </a:p>
          <a:p>
            <a:r>
              <a:rPr lang="en-US" dirty="0"/>
              <a:t>p = 467</a:t>
            </a:r>
          </a:p>
          <a:p>
            <a:r>
              <a:rPr lang="el-GR" dirty="0"/>
              <a:t>α</a:t>
            </a:r>
            <a:r>
              <a:rPr lang="en-US" dirty="0"/>
              <a:t> = 2</a:t>
            </a:r>
          </a:p>
          <a:p>
            <a:endParaRPr lang="en-US" dirty="0"/>
          </a:p>
          <a:p>
            <a:r>
              <a:rPr lang="en-US" dirty="0"/>
              <a:t>A = 137	B = 84</a:t>
            </a:r>
          </a:p>
          <a:p>
            <a:endParaRPr lang="en-US" dirty="0"/>
          </a:p>
        </p:txBody>
      </p:sp>
      <p:sp>
        <p:nvSpPr>
          <p:cNvPr id="8" name="TextBox 7">
            <a:extLst>
              <a:ext uri="{FF2B5EF4-FFF2-40B4-BE49-F238E27FC236}">
                <a16:creationId xmlns:a16="http://schemas.microsoft.com/office/drawing/2014/main" id="{6569DC12-AD96-458E-B58C-E330F71031DB}"/>
              </a:ext>
            </a:extLst>
          </p:cNvPr>
          <p:cNvSpPr txBox="1"/>
          <p:nvPr/>
        </p:nvSpPr>
        <p:spPr>
          <a:xfrm>
            <a:off x="2304177" y="991515"/>
            <a:ext cx="2167155" cy="923330"/>
          </a:xfrm>
          <a:prstGeom prst="rect">
            <a:avLst/>
          </a:prstGeom>
          <a:noFill/>
          <a:ln w="38100">
            <a:solidFill>
              <a:schemeClr val="accent1"/>
            </a:solidFill>
          </a:ln>
        </p:spPr>
        <p:txBody>
          <a:bodyPr wrap="square" rtlCol="0">
            <a:spAutoFit/>
          </a:bodyPr>
          <a:lstStyle/>
          <a:p>
            <a:r>
              <a:rPr lang="en-US" dirty="0"/>
              <a:t>Alice Secret</a:t>
            </a:r>
          </a:p>
          <a:p>
            <a:endParaRPr lang="en-US" dirty="0"/>
          </a:p>
          <a:p>
            <a:r>
              <a:rPr lang="en-US" dirty="0"/>
              <a:t>a = 400</a:t>
            </a:r>
          </a:p>
        </p:txBody>
      </p:sp>
      <p:sp>
        <p:nvSpPr>
          <p:cNvPr id="10" name="TextBox 9">
            <a:extLst>
              <a:ext uri="{FF2B5EF4-FFF2-40B4-BE49-F238E27FC236}">
                <a16:creationId xmlns:a16="http://schemas.microsoft.com/office/drawing/2014/main" id="{C759404B-7E5D-49F9-BDA8-569C01B0F3ED}"/>
              </a:ext>
            </a:extLst>
          </p:cNvPr>
          <p:cNvSpPr txBox="1"/>
          <p:nvPr/>
        </p:nvSpPr>
        <p:spPr>
          <a:xfrm>
            <a:off x="7819937" y="2150594"/>
            <a:ext cx="2416029" cy="646331"/>
          </a:xfrm>
          <a:prstGeom prst="rect">
            <a:avLst/>
          </a:prstGeom>
          <a:noFill/>
        </p:spPr>
        <p:txBody>
          <a:bodyPr wrap="square" rtlCol="0">
            <a:spAutoFit/>
          </a:bodyPr>
          <a:lstStyle/>
          <a:p>
            <a:r>
              <a:rPr lang="en-US" dirty="0"/>
              <a:t>Bob Computes</a:t>
            </a:r>
          </a:p>
          <a:p>
            <a:r>
              <a:rPr lang="en-US" dirty="0"/>
              <a:t>B = </a:t>
            </a:r>
            <a:r>
              <a:rPr lang="el-GR" dirty="0"/>
              <a:t>α</a:t>
            </a:r>
            <a:r>
              <a:rPr lang="en-US" baseline="30000" dirty="0"/>
              <a:t>b</a:t>
            </a:r>
            <a:r>
              <a:rPr lang="en-US" dirty="0"/>
              <a:t> mod p</a:t>
            </a:r>
          </a:p>
        </p:txBody>
      </p:sp>
      <p:sp>
        <p:nvSpPr>
          <p:cNvPr id="13" name="TextBox 12">
            <a:extLst>
              <a:ext uri="{FF2B5EF4-FFF2-40B4-BE49-F238E27FC236}">
                <a16:creationId xmlns:a16="http://schemas.microsoft.com/office/drawing/2014/main" id="{7907C889-B20F-4979-9569-A381356D5956}"/>
              </a:ext>
            </a:extLst>
          </p:cNvPr>
          <p:cNvSpPr txBox="1"/>
          <p:nvPr/>
        </p:nvSpPr>
        <p:spPr>
          <a:xfrm>
            <a:off x="2304175" y="3429000"/>
            <a:ext cx="2167155" cy="1200329"/>
          </a:xfrm>
          <a:prstGeom prst="rect">
            <a:avLst/>
          </a:prstGeom>
          <a:noFill/>
          <a:ln w="38100">
            <a:solidFill>
              <a:schemeClr val="accent1"/>
            </a:solidFill>
          </a:ln>
        </p:spPr>
        <p:txBody>
          <a:bodyPr wrap="square" rtlCol="0">
            <a:spAutoFit/>
          </a:bodyPr>
          <a:lstStyle/>
          <a:p>
            <a:r>
              <a:rPr lang="en-US" dirty="0"/>
              <a:t>Alice Computes</a:t>
            </a:r>
          </a:p>
          <a:p>
            <a:r>
              <a:rPr lang="en-US" dirty="0"/>
              <a:t>key = B</a:t>
            </a:r>
            <a:r>
              <a:rPr lang="en-US" baseline="30000" dirty="0"/>
              <a:t>a</a:t>
            </a:r>
            <a:r>
              <a:rPr lang="en-US" dirty="0"/>
              <a:t> = </a:t>
            </a:r>
            <a:r>
              <a:rPr lang="el-GR" dirty="0"/>
              <a:t>α</a:t>
            </a:r>
            <a:r>
              <a:rPr lang="en-US" baseline="30000" dirty="0"/>
              <a:t>ab</a:t>
            </a:r>
            <a:r>
              <a:rPr lang="en-US" dirty="0"/>
              <a:t> mod p</a:t>
            </a:r>
          </a:p>
          <a:p>
            <a:endParaRPr lang="en-US" dirty="0"/>
          </a:p>
          <a:p>
            <a:endParaRPr lang="en-US" dirty="0"/>
          </a:p>
        </p:txBody>
      </p:sp>
      <p:sp>
        <p:nvSpPr>
          <p:cNvPr id="14" name="TextBox 13">
            <a:extLst>
              <a:ext uri="{FF2B5EF4-FFF2-40B4-BE49-F238E27FC236}">
                <a16:creationId xmlns:a16="http://schemas.microsoft.com/office/drawing/2014/main" id="{AD1DC189-410E-4147-B791-F0437DEDF7BC}"/>
              </a:ext>
            </a:extLst>
          </p:cNvPr>
          <p:cNvSpPr txBox="1"/>
          <p:nvPr/>
        </p:nvSpPr>
        <p:spPr>
          <a:xfrm>
            <a:off x="7695500" y="3428999"/>
            <a:ext cx="2416029" cy="1200329"/>
          </a:xfrm>
          <a:prstGeom prst="rect">
            <a:avLst/>
          </a:prstGeom>
          <a:noFill/>
          <a:ln w="38100">
            <a:solidFill>
              <a:schemeClr val="accent1"/>
            </a:solidFill>
          </a:ln>
        </p:spPr>
        <p:txBody>
          <a:bodyPr wrap="square" rtlCol="0">
            <a:spAutoFit/>
          </a:bodyPr>
          <a:lstStyle/>
          <a:p>
            <a:r>
              <a:rPr lang="en-US" dirty="0"/>
              <a:t>Bob Computes</a:t>
            </a:r>
          </a:p>
          <a:p>
            <a:r>
              <a:rPr lang="en-US" dirty="0"/>
              <a:t>key = A</a:t>
            </a:r>
            <a:r>
              <a:rPr lang="en-US" baseline="30000" dirty="0"/>
              <a:t>b</a:t>
            </a:r>
            <a:r>
              <a:rPr lang="en-US" dirty="0"/>
              <a:t> = </a:t>
            </a:r>
            <a:r>
              <a:rPr lang="el-GR" dirty="0"/>
              <a:t>α</a:t>
            </a:r>
            <a:r>
              <a:rPr lang="en-US" baseline="30000" dirty="0"/>
              <a:t>ab</a:t>
            </a:r>
            <a:r>
              <a:rPr lang="en-US" dirty="0"/>
              <a:t> mod p</a:t>
            </a:r>
          </a:p>
          <a:p>
            <a:endParaRPr lang="en-US" dirty="0"/>
          </a:p>
          <a:p>
            <a:endParaRPr lang="en-US" dirty="0"/>
          </a:p>
        </p:txBody>
      </p:sp>
      <p:sp>
        <p:nvSpPr>
          <p:cNvPr id="15" name="TextBox 14">
            <a:extLst>
              <a:ext uri="{FF2B5EF4-FFF2-40B4-BE49-F238E27FC236}">
                <a16:creationId xmlns:a16="http://schemas.microsoft.com/office/drawing/2014/main" id="{D7F71E00-A7CD-4844-B8B4-20EEBB71D485}"/>
              </a:ext>
            </a:extLst>
          </p:cNvPr>
          <p:cNvSpPr txBox="1"/>
          <p:nvPr/>
        </p:nvSpPr>
        <p:spPr>
          <a:xfrm>
            <a:off x="4875401" y="4236272"/>
            <a:ext cx="2416029" cy="1754326"/>
          </a:xfrm>
          <a:prstGeom prst="rect">
            <a:avLst/>
          </a:prstGeom>
          <a:noFill/>
          <a:ln w="38100">
            <a:solidFill>
              <a:srgbClr val="FF0000"/>
            </a:solidFill>
          </a:ln>
        </p:spPr>
        <p:txBody>
          <a:bodyPr wrap="square" rtlCol="0">
            <a:spAutoFit/>
          </a:bodyPr>
          <a:lstStyle/>
          <a:p>
            <a:r>
              <a:rPr lang="en-US" dirty="0"/>
              <a:t>Eve knows</a:t>
            </a:r>
          </a:p>
          <a:p>
            <a:r>
              <a:rPr lang="en-US" dirty="0"/>
              <a:t>p, </a:t>
            </a:r>
            <a:r>
              <a:rPr lang="el-GR" dirty="0"/>
              <a:t>α</a:t>
            </a:r>
            <a:r>
              <a:rPr lang="en-US" dirty="0"/>
              <a:t> , A = </a:t>
            </a:r>
            <a:r>
              <a:rPr lang="el-GR" dirty="0"/>
              <a:t>α</a:t>
            </a:r>
            <a:r>
              <a:rPr lang="en-US" baseline="30000" dirty="0"/>
              <a:t>a</a:t>
            </a:r>
            <a:r>
              <a:rPr lang="en-US" dirty="0"/>
              <a:t> , B = </a:t>
            </a:r>
            <a:r>
              <a:rPr lang="el-GR" dirty="0"/>
              <a:t>α</a:t>
            </a:r>
            <a:r>
              <a:rPr lang="en-US" baseline="30000" dirty="0"/>
              <a:t>b</a:t>
            </a:r>
            <a:r>
              <a:rPr lang="en-US" dirty="0"/>
              <a:t> </a:t>
            </a:r>
            <a:r>
              <a:rPr lang="en-US" baseline="30000" dirty="0"/>
              <a:t> </a:t>
            </a:r>
            <a:endParaRPr lang="en-US" dirty="0"/>
          </a:p>
          <a:p>
            <a:r>
              <a:rPr lang="en-US" dirty="0"/>
              <a:t>Cannot compute </a:t>
            </a:r>
            <a:r>
              <a:rPr lang="el-GR" dirty="0"/>
              <a:t>α</a:t>
            </a:r>
            <a:r>
              <a:rPr lang="en-US" baseline="30000" dirty="0"/>
              <a:t>ab</a:t>
            </a:r>
            <a:r>
              <a:rPr lang="en-US" dirty="0"/>
              <a:t> without computing</a:t>
            </a:r>
          </a:p>
          <a:p>
            <a:r>
              <a:rPr lang="en-US" dirty="0"/>
              <a:t>a = log</a:t>
            </a:r>
            <a:r>
              <a:rPr lang="el-GR" baseline="-25000" dirty="0"/>
              <a:t>α</a:t>
            </a:r>
            <a:r>
              <a:rPr lang="en-US" dirty="0"/>
              <a:t>A or b = log</a:t>
            </a:r>
            <a:r>
              <a:rPr lang="el-GR" baseline="-25000" dirty="0"/>
              <a:t>α</a:t>
            </a:r>
            <a:r>
              <a:rPr lang="en-US" dirty="0"/>
              <a:t>B</a:t>
            </a:r>
          </a:p>
          <a:p>
            <a:endParaRPr lang="en-US" dirty="0"/>
          </a:p>
        </p:txBody>
      </p:sp>
      <p:cxnSp>
        <p:nvCxnSpPr>
          <p:cNvPr id="17" name="Straight Arrow Connector 16">
            <a:extLst>
              <a:ext uri="{FF2B5EF4-FFF2-40B4-BE49-F238E27FC236}">
                <a16:creationId xmlns:a16="http://schemas.microsoft.com/office/drawing/2014/main" id="{7AFBB7E7-7EE8-40F1-8B9B-6740C6823CCA}"/>
              </a:ext>
            </a:extLst>
          </p:cNvPr>
          <p:cNvCxnSpPr>
            <a:stCxn id="13" idx="3"/>
            <a:endCxn id="14" idx="1"/>
          </p:cNvCxnSpPr>
          <p:nvPr/>
        </p:nvCxnSpPr>
        <p:spPr>
          <a:xfrm flipV="1">
            <a:off x="4471330" y="4029164"/>
            <a:ext cx="3224170" cy="1"/>
          </a:xfrm>
          <a:prstGeom prst="straightConnector1">
            <a:avLst/>
          </a:prstGeom>
          <a:ln w="38100">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615E8FBC-B08D-49E2-AA08-ACAE4258DED4}"/>
              </a:ext>
            </a:extLst>
          </p:cNvPr>
          <p:cNvPicPr>
            <a:picLocks noChangeAspect="1"/>
          </p:cNvPicPr>
          <p:nvPr/>
        </p:nvPicPr>
        <p:blipFill>
          <a:blip r:embed="rId3"/>
          <a:stretch>
            <a:fillRect/>
          </a:stretch>
        </p:blipFill>
        <p:spPr>
          <a:xfrm>
            <a:off x="2367356" y="2763863"/>
            <a:ext cx="2034652" cy="429678"/>
          </a:xfrm>
          <a:prstGeom prst="rect">
            <a:avLst/>
          </a:prstGeom>
        </p:spPr>
      </p:pic>
      <p:pic>
        <p:nvPicPr>
          <p:cNvPr id="4" name="Picture 3">
            <a:extLst>
              <a:ext uri="{FF2B5EF4-FFF2-40B4-BE49-F238E27FC236}">
                <a16:creationId xmlns:a16="http://schemas.microsoft.com/office/drawing/2014/main" id="{06A5D18F-CAF1-4B39-AE37-6147BC194B20}"/>
              </a:ext>
            </a:extLst>
          </p:cNvPr>
          <p:cNvPicPr>
            <a:picLocks noChangeAspect="1"/>
          </p:cNvPicPr>
          <p:nvPr/>
        </p:nvPicPr>
        <p:blipFill>
          <a:blip r:embed="rId4"/>
          <a:stretch>
            <a:fillRect/>
          </a:stretch>
        </p:blipFill>
        <p:spPr>
          <a:xfrm>
            <a:off x="7882680" y="2808161"/>
            <a:ext cx="1782378" cy="385379"/>
          </a:xfrm>
          <a:prstGeom prst="rect">
            <a:avLst/>
          </a:prstGeom>
        </p:spPr>
      </p:pic>
      <p:sp>
        <p:nvSpPr>
          <p:cNvPr id="9" name="TextBox 8">
            <a:extLst>
              <a:ext uri="{FF2B5EF4-FFF2-40B4-BE49-F238E27FC236}">
                <a16:creationId xmlns:a16="http://schemas.microsoft.com/office/drawing/2014/main" id="{0BA93425-7E8F-4A27-82E3-65ED530FD386}"/>
              </a:ext>
            </a:extLst>
          </p:cNvPr>
          <p:cNvSpPr txBox="1"/>
          <p:nvPr/>
        </p:nvSpPr>
        <p:spPr>
          <a:xfrm>
            <a:off x="2304176" y="2150594"/>
            <a:ext cx="2416029" cy="646331"/>
          </a:xfrm>
          <a:prstGeom prst="rect">
            <a:avLst/>
          </a:prstGeom>
          <a:noFill/>
        </p:spPr>
        <p:txBody>
          <a:bodyPr wrap="square" rtlCol="0">
            <a:spAutoFit/>
          </a:bodyPr>
          <a:lstStyle/>
          <a:p>
            <a:r>
              <a:rPr lang="en-US" dirty="0"/>
              <a:t>Alice Computes</a:t>
            </a:r>
          </a:p>
          <a:p>
            <a:r>
              <a:rPr lang="en-US" dirty="0"/>
              <a:t>A = </a:t>
            </a:r>
            <a:r>
              <a:rPr lang="el-GR" dirty="0"/>
              <a:t>α</a:t>
            </a:r>
            <a:r>
              <a:rPr lang="en-US" baseline="30000" dirty="0"/>
              <a:t>a</a:t>
            </a:r>
            <a:r>
              <a:rPr lang="en-US" dirty="0"/>
              <a:t> mod p</a:t>
            </a:r>
          </a:p>
        </p:txBody>
      </p:sp>
      <p:pic>
        <p:nvPicPr>
          <p:cNvPr id="5" name="Picture 4">
            <a:extLst>
              <a:ext uri="{FF2B5EF4-FFF2-40B4-BE49-F238E27FC236}">
                <a16:creationId xmlns:a16="http://schemas.microsoft.com/office/drawing/2014/main" id="{9CD36A35-EE18-4AD3-9C77-633FCAB5C81D}"/>
              </a:ext>
            </a:extLst>
          </p:cNvPr>
          <p:cNvPicPr>
            <a:picLocks noChangeAspect="1"/>
          </p:cNvPicPr>
          <p:nvPr/>
        </p:nvPicPr>
        <p:blipFill>
          <a:blip r:embed="rId5"/>
          <a:stretch>
            <a:fillRect/>
          </a:stretch>
        </p:blipFill>
        <p:spPr>
          <a:xfrm>
            <a:off x="2373078" y="4075329"/>
            <a:ext cx="2033631" cy="454725"/>
          </a:xfrm>
          <a:prstGeom prst="rect">
            <a:avLst/>
          </a:prstGeom>
        </p:spPr>
      </p:pic>
      <p:pic>
        <p:nvPicPr>
          <p:cNvPr id="16" name="Picture 15">
            <a:extLst>
              <a:ext uri="{FF2B5EF4-FFF2-40B4-BE49-F238E27FC236}">
                <a16:creationId xmlns:a16="http://schemas.microsoft.com/office/drawing/2014/main" id="{750E83DC-80E1-4E93-A3BF-6AC31CD2AC8B}"/>
              </a:ext>
            </a:extLst>
          </p:cNvPr>
          <p:cNvPicPr>
            <a:picLocks noChangeAspect="1"/>
          </p:cNvPicPr>
          <p:nvPr/>
        </p:nvPicPr>
        <p:blipFill rotWithShape="1">
          <a:blip r:embed="rId6"/>
          <a:srcRect t="-1" b="8882"/>
          <a:stretch/>
        </p:blipFill>
        <p:spPr>
          <a:xfrm>
            <a:off x="7819938" y="4029163"/>
            <a:ext cx="2067878" cy="422521"/>
          </a:xfrm>
          <a:prstGeom prst="rect">
            <a:avLst/>
          </a:prstGeom>
        </p:spPr>
      </p:pic>
      <p:sp>
        <p:nvSpPr>
          <p:cNvPr id="19" name="TextBox 18">
            <a:extLst>
              <a:ext uri="{FF2B5EF4-FFF2-40B4-BE49-F238E27FC236}">
                <a16:creationId xmlns:a16="http://schemas.microsoft.com/office/drawing/2014/main" id="{CA6F5D41-B5B1-4D83-958D-3C158B55B96E}"/>
              </a:ext>
            </a:extLst>
          </p:cNvPr>
          <p:cNvSpPr txBox="1"/>
          <p:nvPr/>
        </p:nvSpPr>
        <p:spPr>
          <a:xfrm>
            <a:off x="4999837" y="3279279"/>
            <a:ext cx="2167155" cy="646331"/>
          </a:xfrm>
          <a:prstGeom prst="rect">
            <a:avLst/>
          </a:prstGeom>
          <a:noFill/>
          <a:ln w="38100">
            <a:solidFill>
              <a:schemeClr val="accent1"/>
            </a:solidFill>
          </a:ln>
        </p:spPr>
        <p:txBody>
          <a:bodyPr wrap="square" rtlCol="0">
            <a:spAutoFit/>
          </a:bodyPr>
          <a:lstStyle/>
          <a:p>
            <a:r>
              <a:rPr lang="en-US" dirty="0"/>
              <a:t>Shared secret key</a:t>
            </a:r>
          </a:p>
          <a:p>
            <a:r>
              <a:rPr lang="en-US" dirty="0"/>
              <a:t>key = 90</a:t>
            </a:r>
          </a:p>
        </p:txBody>
      </p:sp>
      <p:cxnSp>
        <p:nvCxnSpPr>
          <p:cNvPr id="18" name="Straight Arrow Connector 17">
            <a:extLst>
              <a:ext uri="{FF2B5EF4-FFF2-40B4-BE49-F238E27FC236}">
                <a16:creationId xmlns:a16="http://schemas.microsoft.com/office/drawing/2014/main" id="{08E983F6-8228-4DBB-B7AE-57C0A73629E8}"/>
              </a:ext>
            </a:extLst>
          </p:cNvPr>
          <p:cNvCxnSpPr>
            <a:endCxn id="5" idx="0"/>
          </p:cNvCxnSpPr>
          <p:nvPr/>
        </p:nvCxnSpPr>
        <p:spPr>
          <a:xfrm flipH="1">
            <a:off x="3389894" y="2072081"/>
            <a:ext cx="2625012" cy="20032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EDB9F2C-43F5-4D7F-A4EF-AD530B011449}"/>
              </a:ext>
            </a:extLst>
          </p:cNvPr>
          <p:cNvCxnSpPr>
            <a:cxnSpLocks/>
          </p:cNvCxnSpPr>
          <p:nvPr/>
        </p:nvCxnSpPr>
        <p:spPr>
          <a:xfrm>
            <a:off x="2978092" y="1914845"/>
            <a:ext cx="687897" cy="21604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E08C75E-29AC-4107-A0DB-27122C64AF81}"/>
              </a:ext>
            </a:extLst>
          </p:cNvPr>
          <p:cNvCxnSpPr>
            <a:cxnSpLocks/>
          </p:cNvCxnSpPr>
          <p:nvPr/>
        </p:nvCxnSpPr>
        <p:spPr>
          <a:xfrm>
            <a:off x="5482206" y="2072081"/>
            <a:ext cx="3291663" cy="19570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49E3ABC-A48E-41BF-9236-69B47F3D3EF2}"/>
              </a:ext>
            </a:extLst>
          </p:cNvPr>
          <p:cNvCxnSpPr>
            <a:cxnSpLocks/>
          </p:cNvCxnSpPr>
          <p:nvPr/>
        </p:nvCxnSpPr>
        <p:spPr>
          <a:xfrm>
            <a:off x="8500840" y="1771999"/>
            <a:ext cx="713068" cy="22890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9523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2062</TotalTime>
  <Words>3295</Words>
  <Application>Microsoft Office PowerPoint</Application>
  <PresentationFormat>Widescreen</PresentationFormat>
  <Paragraphs>289</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Cryptology (6)</vt:lpstr>
      <vt:lpstr>Obligatory XKCD Cartoon</vt:lpstr>
      <vt:lpstr>Diffie-Hellman Key Exchange (DHKE)</vt:lpstr>
      <vt:lpstr>Discrete Logarithm Problem (DLP)</vt:lpstr>
      <vt:lpstr>DHKE Setup</vt:lpstr>
      <vt:lpstr>Key Exchange</vt:lpstr>
      <vt:lpstr>PowerPoint Presentation</vt:lpstr>
      <vt:lpstr>PowerPoint Presentation</vt:lpstr>
      <vt:lpstr>PowerPoint Presentation</vt:lpstr>
      <vt:lpstr>Cryptography in Practice</vt:lpstr>
      <vt:lpstr>Exponents and Subgroups</vt:lpstr>
      <vt:lpstr>Python Example, p = 17, α = 3, 2, and 16</vt:lpstr>
      <vt:lpstr>Subgroups in our example for p = 17</vt:lpstr>
      <vt:lpstr>Ramifications of Subgroups</vt:lpstr>
      <vt:lpstr>Minimum subgroup size (NIST)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(6)</dc:title>
  <dc:creator>John York</dc:creator>
  <cp:lastModifiedBy>John York</cp:lastModifiedBy>
  <cp:revision>94</cp:revision>
  <dcterms:created xsi:type="dcterms:W3CDTF">2018-04-11T13:50:02Z</dcterms:created>
  <dcterms:modified xsi:type="dcterms:W3CDTF">2021-11-12T16:52:31Z</dcterms:modified>
</cp:coreProperties>
</file>