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5" r:id="rId3"/>
    <p:sldId id="257" r:id="rId4"/>
    <p:sldId id="258" r:id="rId5"/>
    <p:sldId id="259" r:id="rId6"/>
    <p:sldId id="260" r:id="rId7"/>
    <p:sldId id="261" r:id="rId8"/>
    <p:sldId id="269" r:id="rId9"/>
    <p:sldId id="270" r:id="rId10"/>
    <p:sldId id="263" r:id="rId11"/>
    <p:sldId id="266" r:id="rId12"/>
    <p:sldId id="268" r:id="rId13"/>
    <p:sldId id="267"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32" y="78"/>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6936F-D5CE-4A4A-A458-1AE9014E9A6A}"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4CDCA-5F51-4F16-BDEE-761A7284BA0F}" type="slidenum">
              <a:rPr lang="en-US" smtClean="0"/>
              <a:t>‹#›</a:t>
            </a:fld>
            <a:endParaRPr lang="en-US"/>
          </a:p>
        </p:txBody>
      </p:sp>
    </p:spTree>
    <p:extLst>
      <p:ext uri="{BB962C8B-B14F-4D97-AF65-F5344CB8AC3E}">
        <p14:creationId xmlns:p14="http://schemas.microsoft.com/office/powerpoint/2010/main" val="408519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Extended_Euclidean_algorith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youtube.com/watch?v=fq6SXByItUI"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1</a:t>
            </a:fld>
            <a:endParaRPr lang="en-US"/>
          </a:p>
        </p:txBody>
      </p:sp>
    </p:spTree>
    <p:extLst>
      <p:ext uri="{BB962C8B-B14F-4D97-AF65-F5344CB8AC3E}">
        <p14:creationId xmlns:p14="http://schemas.microsoft.com/office/powerpoint/2010/main" val="1202130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3789"/>
          </a:xfrm>
        </p:spPr>
        <p:txBody>
          <a:bodyPr/>
          <a:lstStyle/>
          <a:p>
            <a:r>
              <a:rPr lang="en-US" dirty="0"/>
              <a:t>The code in the top right is simple Python that incrementally tests numbers to see if they are multiplicative inverses.  The Python range(n) function returns a list of integers between 0 and n-1.  In our case n = 26, so it gives a list 0, 1, 2, …, 25.  The break statement causes the for loop to quit when it finds the inverse we seek, where a * </a:t>
            </a:r>
            <a:r>
              <a:rPr lang="en-US" dirty="0" err="1"/>
              <a:t>i</a:t>
            </a:r>
            <a:r>
              <a:rPr lang="en-US" dirty="0"/>
              <a:t> % n = 1</a:t>
            </a:r>
          </a:p>
          <a:p>
            <a:endParaRPr lang="en-US" dirty="0"/>
          </a:p>
          <a:p>
            <a:endParaRPr lang="en-US" dirty="0"/>
          </a:p>
          <a:p>
            <a:r>
              <a:rPr lang="en-US" dirty="0"/>
              <a:t>Wikipedia has a nice explanation and a table showing several steps in the algorithm, as well as a mathematical proof. </a:t>
            </a:r>
            <a:r>
              <a:rPr lang="en-US" dirty="0">
                <a:hlinkClick r:id="rId3"/>
              </a:rPr>
              <a:t>https://en.wikipedia.org/wiki/Extended_Euclidean_algorithm</a:t>
            </a:r>
            <a:r>
              <a:rPr lang="en-US" dirty="0"/>
              <a:t>.  </a:t>
            </a:r>
          </a:p>
          <a:p>
            <a:endParaRPr lang="en-US" dirty="0"/>
          </a:p>
          <a:p>
            <a:r>
              <a:rPr lang="en-US" dirty="0"/>
              <a:t>However, they didn’t give me any better feel for how the process works.  Instead, this lecture by Christoff </a:t>
            </a:r>
            <a:r>
              <a:rPr lang="en-US" dirty="0" err="1"/>
              <a:t>Paar</a:t>
            </a:r>
            <a:r>
              <a:rPr lang="en-US" dirty="0"/>
              <a:t> was great! </a:t>
            </a:r>
            <a:r>
              <a:rPr lang="en-US" dirty="0">
                <a:hlinkClick r:id="rId4"/>
              </a:rPr>
              <a:t>https://www.youtube.com/watch?v=fq6SXByItUI</a:t>
            </a:r>
            <a:r>
              <a:rPr lang="en-US" dirty="0"/>
              <a:t> </a:t>
            </a:r>
          </a:p>
        </p:txBody>
      </p:sp>
      <p:sp>
        <p:nvSpPr>
          <p:cNvPr id="4" name="Slide Number Placeholder 3"/>
          <p:cNvSpPr>
            <a:spLocks noGrp="1"/>
          </p:cNvSpPr>
          <p:nvPr>
            <p:ph type="sldNum" sz="quarter" idx="10"/>
          </p:nvPr>
        </p:nvSpPr>
        <p:spPr/>
        <p:txBody>
          <a:bodyPr/>
          <a:lstStyle/>
          <a:p>
            <a:fld id="{5CEE4049-D197-4118-BF97-B2C042C8F06E}" type="slidenum">
              <a:rPr lang="en-US" smtClean="0"/>
              <a:t>11</a:t>
            </a:fld>
            <a:endParaRPr lang="en-US"/>
          </a:p>
        </p:txBody>
      </p:sp>
    </p:spTree>
    <p:extLst>
      <p:ext uri="{BB962C8B-B14F-4D97-AF65-F5344CB8AC3E}">
        <p14:creationId xmlns:p14="http://schemas.microsoft.com/office/powerpoint/2010/main" val="344084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12</a:t>
            </a:fld>
            <a:endParaRPr lang="en-US"/>
          </a:p>
        </p:txBody>
      </p:sp>
    </p:spTree>
    <p:extLst>
      <p:ext uri="{BB962C8B-B14F-4D97-AF65-F5344CB8AC3E}">
        <p14:creationId xmlns:p14="http://schemas.microsoft.com/office/powerpoint/2010/main" val="210163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13</a:t>
            </a:fld>
            <a:endParaRPr lang="en-US"/>
          </a:p>
        </p:txBody>
      </p:sp>
    </p:spTree>
    <p:extLst>
      <p:ext uri="{BB962C8B-B14F-4D97-AF65-F5344CB8AC3E}">
        <p14:creationId xmlns:p14="http://schemas.microsoft.com/office/powerpoint/2010/main" val="2437905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 group is more abstract than a ring, as it may be any set of elements, and any operation we can invent that satisfies the rules (closed, associative, identity, and inverse.)  It requires all elements to have an inverse element.  Therefore,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26</a:t>
                </a:r>
                <a:r>
                  <a:rPr lang="en-US" dirty="0"/>
                  <a:t> is not a group under multiplication.  It is a group if the only operation is addition.</a:t>
                </a:r>
              </a:p>
              <a:p>
                <a:endParaRPr lang="en-US" dirty="0"/>
              </a:p>
              <a:p>
                <a:r>
                  <a:rPr lang="en-US" dirty="0"/>
                  <a:t>A field is more specific than a group, as the operators are addition and multiplication.  A field is a type of group.</a:t>
                </a:r>
              </a:p>
              <a:p>
                <a:endParaRPr lang="en-US" dirty="0"/>
              </a:p>
              <a:p>
                <a:r>
                  <a:rPr lang="en-US" dirty="0"/>
                  <a:t>A prime field is an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0" i="0" baseline="-25000" smtClean="0">
                        <a:latin typeface="Cambria Math" panose="02040503050406030204" pitchFamily="18" charset="0"/>
                        <a:ea typeface="Cambria Math" panose="02040503050406030204" pitchFamily="18" charset="0"/>
                      </a:rPr>
                      <m:t>p</m:t>
                    </m:r>
                  </m:oMath>
                </a14:m>
                <a:r>
                  <a:rPr lang="en-US" dirty="0"/>
                  <a:t> where the number of elements is a prime number.  Since the only factors of a prime number are 1 and the number itself, all members of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aseline="-25000">
                        <a:latin typeface="Cambria Math" panose="02040503050406030204" pitchFamily="18" charset="0"/>
                        <a:ea typeface="Cambria Math" panose="02040503050406030204" pitchFamily="18" charset="0"/>
                      </a:rPr>
                      <m:t>p</m:t>
                    </m:r>
                  </m:oMath>
                </a14:m>
                <a:r>
                  <a:rPr lang="en-US" dirty="0"/>
                  <a:t> have multiplicative inverses.</a:t>
                </a:r>
              </a:p>
              <a:p>
                <a:endParaRPr lang="en-US" dirty="0"/>
              </a:p>
              <a:p>
                <a:r>
                  <a:rPr lang="en-US" dirty="0"/>
                  <a:t>If our SYMBOLS group from the Affine cipher had a prime number of members, say 29 instead of 26, we could use any element for A and for B in our encryption,</a:t>
                </a:r>
                <a:br>
                  <a:rPr lang="en-US" dirty="0"/>
                </a:br>
                <a:r>
                  <a:rPr lang="en-US" dirty="0" err="1"/>
                  <a:t>cipherIndex</a:t>
                </a:r>
                <a:r>
                  <a:rPr lang="en-US" dirty="0"/>
                  <a:t> = A * index + B.</a:t>
                </a:r>
                <a:br>
                  <a:rPr lang="en-US" dirty="0"/>
                </a:br>
                <a:r>
                  <a:rPr lang="en-US" dirty="0"/>
                  <a:t>Then our keyspace would be 29 *29.  That’s not great, but it is better than 12 * 26.</a:t>
                </a:r>
              </a:p>
            </p:txBody>
          </p:sp>
        </mc:Choice>
        <mc:Fallback xmlns="">
          <p:sp>
            <p:nvSpPr>
              <p:cNvPr id="3" name="Notes Placeholder 2"/>
              <p:cNvSpPr>
                <a:spLocks noGrp="1"/>
              </p:cNvSpPr>
              <p:nvPr>
                <p:ph type="body" idx="1"/>
              </p:nvPr>
            </p:nvSpPr>
            <p:spPr/>
            <p:txBody>
              <a:bodyPr/>
              <a:lstStyle/>
              <a:p>
                <a:r>
                  <a:rPr lang="en-US" dirty="0"/>
                  <a:t>A group is more abstract than a ring, as it may be any set of elements, and any operation we can invent that satisfies the rules (closed, associative, identity, and inverse.)  It requires all elements to have an inverse element.  Therefore, </a:t>
                </a:r>
                <a:r>
                  <a:rPr lang="en-US" i="0">
                    <a:latin typeface="Cambria Math" panose="02040503050406030204" pitchFamily="18" charset="0"/>
                    <a:ea typeface="Cambria Math" panose="02040503050406030204" pitchFamily="18" charset="0"/>
                  </a:rPr>
                  <a:t>ℤ</a:t>
                </a:r>
                <a:r>
                  <a:rPr lang="en-US" baseline="-25000" dirty="0"/>
                  <a:t>26</a:t>
                </a:r>
                <a:r>
                  <a:rPr lang="en-US" dirty="0"/>
                  <a:t> is not a group under multiplication.  It is a group if the only operation is addition.</a:t>
                </a:r>
              </a:p>
              <a:p>
                <a:endParaRPr lang="en-US" dirty="0"/>
              </a:p>
              <a:p>
                <a:r>
                  <a:rPr lang="en-US" dirty="0"/>
                  <a:t>A field is more specific than a group, as the operators are addition and multiplication.  A field is a type of group.</a:t>
                </a:r>
              </a:p>
              <a:p>
                <a:endParaRPr lang="en-US" dirty="0"/>
              </a:p>
              <a:p>
                <a:r>
                  <a:rPr lang="en-US" dirty="0"/>
                  <a:t>A prime field is an integer ring </a:t>
                </a:r>
                <a:r>
                  <a:rPr lang="en-US" i="0">
                    <a:latin typeface="Cambria Math" panose="02040503050406030204" pitchFamily="18" charset="0"/>
                    <a:ea typeface="Cambria Math" panose="02040503050406030204" pitchFamily="18" charset="0"/>
                  </a:rPr>
                  <a:t>ℤ</a:t>
                </a:r>
                <a:r>
                  <a:rPr lang="en-US" b="0" i="0" baseline="-25000">
                    <a:latin typeface="Cambria Math" panose="02040503050406030204" pitchFamily="18" charset="0"/>
                    <a:ea typeface="Cambria Math" panose="02040503050406030204" pitchFamily="18" charset="0"/>
                  </a:rPr>
                  <a:t>p</a:t>
                </a:r>
                <a:r>
                  <a:rPr lang="en-US" dirty="0"/>
                  <a:t> where the number of elements is a prime number.  Since the only factors of a prime number are 1 and the number itself, all members of </a:t>
                </a:r>
                <a:r>
                  <a:rPr lang="en-US" i="0">
                    <a:latin typeface="Cambria Math" panose="02040503050406030204" pitchFamily="18" charset="0"/>
                    <a:ea typeface="Cambria Math" panose="02040503050406030204" pitchFamily="18" charset="0"/>
                  </a:rPr>
                  <a:t>ℤ</a:t>
                </a:r>
                <a:r>
                  <a:rPr lang="en-US" i="0" baseline="-25000">
                    <a:latin typeface="Cambria Math" panose="02040503050406030204" pitchFamily="18" charset="0"/>
                    <a:ea typeface="Cambria Math" panose="02040503050406030204" pitchFamily="18" charset="0"/>
                  </a:rPr>
                  <a:t>p</a:t>
                </a:r>
                <a:r>
                  <a:rPr lang="en-US" dirty="0"/>
                  <a:t> have multiplicative inverses.</a:t>
                </a:r>
              </a:p>
              <a:p>
                <a:endParaRPr lang="en-US" dirty="0"/>
              </a:p>
              <a:p>
                <a:r>
                  <a:rPr lang="en-US" dirty="0"/>
                  <a:t>If our SYMBOLS group from the Affine cipher had a prime number of members, say 29 instead of 26, we could use any element for A and for B in our encryption,</a:t>
                </a:r>
                <a:br>
                  <a:rPr lang="en-US" dirty="0"/>
                </a:br>
                <a:r>
                  <a:rPr lang="en-US" dirty="0" err="1"/>
                  <a:t>cipherIndex</a:t>
                </a:r>
                <a:r>
                  <a:rPr lang="en-US" dirty="0"/>
                  <a:t> = A * index + B.</a:t>
                </a:r>
                <a:br>
                  <a:rPr lang="en-US" dirty="0"/>
                </a:br>
                <a:r>
                  <a:rPr lang="en-US" dirty="0"/>
                  <a:t>Then our keyspace would be 29 *29.  That’s not great, but it is better than 12 * 26.</a:t>
                </a:r>
              </a:p>
            </p:txBody>
          </p:sp>
        </mc:Fallback>
      </mc:AlternateContent>
      <p:sp>
        <p:nvSpPr>
          <p:cNvPr id="4" name="Slide Number Placeholder 3"/>
          <p:cNvSpPr>
            <a:spLocks noGrp="1"/>
          </p:cNvSpPr>
          <p:nvPr>
            <p:ph type="sldNum" sz="quarter" idx="5"/>
          </p:nvPr>
        </p:nvSpPr>
        <p:spPr/>
        <p:txBody>
          <a:bodyPr/>
          <a:lstStyle/>
          <a:p>
            <a:fld id="{5CEE4049-D197-4118-BF97-B2C042C8F06E}" type="slidenum">
              <a:rPr lang="en-US" smtClean="0"/>
              <a:t>16</a:t>
            </a:fld>
            <a:endParaRPr lang="en-US"/>
          </a:p>
        </p:txBody>
      </p:sp>
    </p:spTree>
    <p:extLst>
      <p:ext uri="{BB962C8B-B14F-4D97-AF65-F5344CB8AC3E}">
        <p14:creationId xmlns:p14="http://schemas.microsoft.com/office/powerpoint/2010/main" val="210493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3</a:t>
            </a:fld>
            <a:endParaRPr lang="en-US"/>
          </a:p>
        </p:txBody>
      </p:sp>
    </p:spTree>
    <p:extLst>
      <p:ext uri="{BB962C8B-B14F-4D97-AF65-F5344CB8AC3E}">
        <p14:creationId xmlns:p14="http://schemas.microsoft.com/office/powerpoint/2010/main" val="2997978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4</a:t>
            </a:fld>
            <a:endParaRPr lang="en-US"/>
          </a:p>
        </p:txBody>
      </p:sp>
    </p:spTree>
    <p:extLst>
      <p:ext uri="{BB962C8B-B14F-4D97-AF65-F5344CB8AC3E}">
        <p14:creationId xmlns:p14="http://schemas.microsoft.com/office/powerpoint/2010/main" val="729815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5</a:t>
            </a:fld>
            <a:endParaRPr lang="en-US"/>
          </a:p>
        </p:txBody>
      </p:sp>
    </p:spTree>
    <p:extLst>
      <p:ext uri="{BB962C8B-B14F-4D97-AF65-F5344CB8AC3E}">
        <p14:creationId xmlns:p14="http://schemas.microsoft.com/office/powerpoint/2010/main" val="227133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6</a:t>
            </a:fld>
            <a:endParaRPr lang="en-US"/>
          </a:p>
        </p:txBody>
      </p:sp>
    </p:spTree>
    <p:extLst>
      <p:ext uri="{BB962C8B-B14F-4D97-AF65-F5344CB8AC3E}">
        <p14:creationId xmlns:p14="http://schemas.microsoft.com/office/powerpoint/2010/main" val="399048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7</a:t>
            </a:fld>
            <a:endParaRPr lang="en-US"/>
          </a:p>
        </p:txBody>
      </p:sp>
    </p:spTree>
    <p:extLst>
      <p:ext uri="{BB962C8B-B14F-4D97-AF65-F5344CB8AC3E}">
        <p14:creationId xmlns:p14="http://schemas.microsoft.com/office/powerpoint/2010/main" val="859653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8</a:t>
            </a:fld>
            <a:endParaRPr lang="en-US"/>
          </a:p>
        </p:txBody>
      </p:sp>
    </p:spTree>
    <p:extLst>
      <p:ext uri="{BB962C8B-B14F-4D97-AF65-F5344CB8AC3E}">
        <p14:creationId xmlns:p14="http://schemas.microsoft.com/office/powerpoint/2010/main" val="241672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9</a:t>
            </a:fld>
            <a:endParaRPr lang="en-US"/>
          </a:p>
        </p:txBody>
      </p:sp>
    </p:spTree>
    <p:extLst>
      <p:ext uri="{BB962C8B-B14F-4D97-AF65-F5344CB8AC3E}">
        <p14:creationId xmlns:p14="http://schemas.microsoft.com/office/powerpoint/2010/main" val="1234247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D4CDCA-5F51-4F16-BDEE-761A7284BA0F}" type="slidenum">
              <a:rPr lang="en-US" smtClean="0"/>
              <a:t>10</a:t>
            </a:fld>
            <a:endParaRPr lang="en-US"/>
          </a:p>
        </p:txBody>
      </p:sp>
    </p:spTree>
    <p:extLst>
      <p:ext uri="{BB962C8B-B14F-4D97-AF65-F5344CB8AC3E}">
        <p14:creationId xmlns:p14="http://schemas.microsoft.com/office/powerpoint/2010/main" val="1226105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2508-AFEC-4F52-94A7-D75BF79466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726A76-38DE-47AC-9378-4D8BFE4A04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81E391-1510-43C6-B6E5-F87514137F67}"/>
              </a:ext>
            </a:extLst>
          </p:cNvPr>
          <p:cNvSpPr>
            <a:spLocks noGrp="1"/>
          </p:cNvSpPr>
          <p:nvPr>
            <p:ph type="dt" sz="half" idx="10"/>
          </p:nvPr>
        </p:nvSpPr>
        <p:spPr/>
        <p:txBody>
          <a:bodyPr/>
          <a:lstStyle/>
          <a:p>
            <a:fld id="{272BFD90-4C17-4F8F-9B2A-7FB96AF51220}" type="datetimeFigureOut">
              <a:rPr lang="en-US" smtClean="0"/>
              <a:t>1/26/2023</a:t>
            </a:fld>
            <a:endParaRPr lang="en-US"/>
          </a:p>
        </p:txBody>
      </p:sp>
      <p:sp>
        <p:nvSpPr>
          <p:cNvPr id="5" name="Footer Placeholder 4">
            <a:extLst>
              <a:ext uri="{FF2B5EF4-FFF2-40B4-BE49-F238E27FC236}">
                <a16:creationId xmlns:a16="http://schemas.microsoft.com/office/drawing/2014/main" id="{7FC20284-400E-43AC-B127-19B539408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3E4C6-5714-4BB7-B348-82372C39AEC6}"/>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130237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7B54-B89D-4D79-BB52-A5B41ECA5C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617B6B-3D06-4A75-9223-ECB628555D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05D2A-6E10-4BCF-B51B-E849B1C3F142}"/>
              </a:ext>
            </a:extLst>
          </p:cNvPr>
          <p:cNvSpPr>
            <a:spLocks noGrp="1"/>
          </p:cNvSpPr>
          <p:nvPr>
            <p:ph type="dt" sz="half" idx="10"/>
          </p:nvPr>
        </p:nvSpPr>
        <p:spPr/>
        <p:txBody>
          <a:bodyPr/>
          <a:lstStyle/>
          <a:p>
            <a:fld id="{272BFD90-4C17-4F8F-9B2A-7FB96AF51220}" type="datetimeFigureOut">
              <a:rPr lang="en-US" smtClean="0"/>
              <a:t>1/26/2023</a:t>
            </a:fld>
            <a:endParaRPr lang="en-US"/>
          </a:p>
        </p:txBody>
      </p:sp>
      <p:sp>
        <p:nvSpPr>
          <p:cNvPr id="5" name="Footer Placeholder 4">
            <a:extLst>
              <a:ext uri="{FF2B5EF4-FFF2-40B4-BE49-F238E27FC236}">
                <a16:creationId xmlns:a16="http://schemas.microsoft.com/office/drawing/2014/main" id="{91903D46-5488-4F19-B6B5-D82A45293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98B60C-62CC-41A7-AB47-58CBAA486EBC}"/>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2782993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4D271-F202-4682-8BB7-6AB80A4B1B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EE5DF8-D85F-4C0B-93C0-9652BF35F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9DD2-61C1-4FB2-9BB5-2A40CD35F799}"/>
              </a:ext>
            </a:extLst>
          </p:cNvPr>
          <p:cNvSpPr>
            <a:spLocks noGrp="1"/>
          </p:cNvSpPr>
          <p:nvPr>
            <p:ph type="dt" sz="half" idx="10"/>
          </p:nvPr>
        </p:nvSpPr>
        <p:spPr/>
        <p:txBody>
          <a:bodyPr/>
          <a:lstStyle/>
          <a:p>
            <a:fld id="{272BFD90-4C17-4F8F-9B2A-7FB96AF51220}" type="datetimeFigureOut">
              <a:rPr lang="en-US" smtClean="0"/>
              <a:t>1/26/2023</a:t>
            </a:fld>
            <a:endParaRPr lang="en-US"/>
          </a:p>
        </p:txBody>
      </p:sp>
      <p:sp>
        <p:nvSpPr>
          <p:cNvPr id="5" name="Footer Placeholder 4">
            <a:extLst>
              <a:ext uri="{FF2B5EF4-FFF2-40B4-BE49-F238E27FC236}">
                <a16:creationId xmlns:a16="http://schemas.microsoft.com/office/drawing/2014/main" id="{056FE807-D284-4637-98FB-5AA303A63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81E2E-121A-4DD7-8D63-C980D0572940}"/>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408558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4324-DD4F-481C-B527-FA81FFAEFC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AF1367-876C-4E8F-956A-A7D8C13099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5655E-03E6-4A5D-B14E-C7261DD402D9}"/>
              </a:ext>
            </a:extLst>
          </p:cNvPr>
          <p:cNvSpPr>
            <a:spLocks noGrp="1"/>
          </p:cNvSpPr>
          <p:nvPr>
            <p:ph type="dt" sz="half" idx="10"/>
          </p:nvPr>
        </p:nvSpPr>
        <p:spPr/>
        <p:txBody>
          <a:bodyPr/>
          <a:lstStyle/>
          <a:p>
            <a:fld id="{272BFD90-4C17-4F8F-9B2A-7FB96AF51220}" type="datetimeFigureOut">
              <a:rPr lang="en-US" smtClean="0"/>
              <a:t>1/26/2023</a:t>
            </a:fld>
            <a:endParaRPr lang="en-US"/>
          </a:p>
        </p:txBody>
      </p:sp>
      <p:sp>
        <p:nvSpPr>
          <p:cNvPr id="5" name="Footer Placeholder 4">
            <a:extLst>
              <a:ext uri="{FF2B5EF4-FFF2-40B4-BE49-F238E27FC236}">
                <a16:creationId xmlns:a16="http://schemas.microsoft.com/office/drawing/2014/main" id="{55D3F3D0-E4C8-4E1E-97FE-EA99A79C5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93FD5-C143-4F1C-9AD6-B41511EA890D}"/>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362006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98FD-5695-4E5A-A03E-7514973E6D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B7569F-34FE-4F61-B808-37F213683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872D74-5EFE-42E3-BDB1-7F954983F050}"/>
              </a:ext>
            </a:extLst>
          </p:cNvPr>
          <p:cNvSpPr>
            <a:spLocks noGrp="1"/>
          </p:cNvSpPr>
          <p:nvPr>
            <p:ph type="dt" sz="half" idx="10"/>
          </p:nvPr>
        </p:nvSpPr>
        <p:spPr/>
        <p:txBody>
          <a:bodyPr/>
          <a:lstStyle/>
          <a:p>
            <a:fld id="{272BFD90-4C17-4F8F-9B2A-7FB96AF51220}" type="datetimeFigureOut">
              <a:rPr lang="en-US" smtClean="0"/>
              <a:t>1/26/2023</a:t>
            </a:fld>
            <a:endParaRPr lang="en-US"/>
          </a:p>
        </p:txBody>
      </p:sp>
      <p:sp>
        <p:nvSpPr>
          <p:cNvPr id="5" name="Footer Placeholder 4">
            <a:extLst>
              <a:ext uri="{FF2B5EF4-FFF2-40B4-BE49-F238E27FC236}">
                <a16:creationId xmlns:a16="http://schemas.microsoft.com/office/drawing/2014/main" id="{FAC9F3EE-2118-40CF-9F7F-42F997178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763D9-F03E-4FFD-B9F0-EB48E5CDE916}"/>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307712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94F3-3895-4660-BF9E-D75A36AA4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E98C3-E397-440C-B983-14C613F3A2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DE62CE-9859-4E7A-8E08-9141D33A1E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78E52A-4804-43A0-9FC9-22A38FF2B261}"/>
              </a:ext>
            </a:extLst>
          </p:cNvPr>
          <p:cNvSpPr>
            <a:spLocks noGrp="1"/>
          </p:cNvSpPr>
          <p:nvPr>
            <p:ph type="dt" sz="half" idx="10"/>
          </p:nvPr>
        </p:nvSpPr>
        <p:spPr/>
        <p:txBody>
          <a:bodyPr/>
          <a:lstStyle/>
          <a:p>
            <a:fld id="{272BFD90-4C17-4F8F-9B2A-7FB96AF51220}" type="datetimeFigureOut">
              <a:rPr lang="en-US" smtClean="0"/>
              <a:t>1/26/2023</a:t>
            </a:fld>
            <a:endParaRPr lang="en-US"/>
          </a:p>
        </p:txBody>
      </p:sp>
      <p:sp>
        <p:nvSpPr>
          <p:cNvPr id="6" name="Footer Placeholder 5">
            <a:extLst>
              <a:ext uri="{FF2B5EF4-FFF2-40B4-BE49-F238E27FC236}">
                <a16:creationId xmlns:a16="http://schemas.microsoft.com/office/drawing/2014/main" id="{8A2410C1-5721-488F-A06E-CACC04F94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B6C599-9931-4124-B2F1-2472039A6904}"/>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117804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E733-0E6F-4D40-8F1B-A38D57E01B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38E865-221A-4AA7-B885-9F891ED8F9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F99E3D-614F-4284-B4FC-D5E801DA2F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EFEBF2-BA82-47B0-AA32-A22284965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947C6-A42E-44E2-96ED-68AB233862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4B9F5-7A3C-4F2D-AEA4-FD00DCE8FEE6}"/>
              </a:ext>
            </a:extLst>
          </p:cNvPr>
          <p:cNvSpPr>
            <a:spLocks noGrp="1"/>
          </p:cNvSpPr>
          <p:nvPr>
            <p:ph type="dt" sz="half" idx="10"/>
          </p:nvPr>
        </p:nvSpPr>
        <p:spPr/>
        <p:txBody>
          <a:bodyPr/>
          <a:lstStyle/>
          <a:p>
            <a:fld id="{272BFD90-4C17-4F8F-9B2A-7FB96AF51220}" type="datetimeFigureOut">
              <a:rPr lang="en-US" smtClean="0"/>
              <a:t>1/26/2023</a:t>
            </a:fld>
            <a:endParaRPr lang="en-US"/>
          </a:p>
        </p:txBody>
      </p:sp>
      <p:sp>
        <p:nvSpPr>
          <p:cNvPr id="8" name="Footer Placeholder 7">
            <a:extLst>
              <a:ext uri="{FF2B5EF4-FFF2-40B4-BE49-F238E27FC236}">
                <a16:creationId xmlns:a16="http://schemas.microsoft.com/office/drawing/2014/main" id="{08B2B0AD-CF19-4D83-BAC1-EFB2850168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2DA65A-7074-4CEA-B83A-1F3A48ED244D}"/>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39786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9FF5-E387-4574-AEE1-FF0F5AA685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19DACE-0DB8-4981-9C01-CB73F5B1EB91}"/>
              </a:ext>
            </a:extLst>
          </p:cNvPr>
          <p:cNvSpPr>
            <a:spLocks noGrp="1"/>
          </p:cNvSpPr>
          <p:nvPr>
            <p:ph type="dt" sz="half" idx="10"/>
          </p:nvPr>
        </p:nvSpPr>
        <p:spPr/>
        <p:txBody>
          <a:bodyPr/>
          <a:lstStyle/>
          <a:p>
            <a:fld id="{272BFD90-4C17-4F8F-9B2A-7FB96AF51220}" type="datetimeFigureOut">
              <a:rPr lang="en-US" smtClean="0"/>
              <a:t>1/26/2023</a:t>
            </a:fld>
            <a:endParaRPr lang="en-US"/>
          </a:p>
        </p:txBody>
      </p:sp>
      <p:sp>
        <p:nvSpPr>
          <p:cNvPr id="4" name="Footer Placeholder 3">
            <a:extLst>
              <a:ext uri="{FF2B5EF4-FFF2-40B4-BE49-F238E27FC236}">
                <a16:creationId xmlns:a16="http://schemas.microsoft.com/office/drawing/2014/main" id="{352AF92C-1C60-4022-9B11-1E039B0AF4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1A3173-AEE8-42E5-8D02-CE103EC8A57F}"/>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377872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6BD68E-9AF9-4060-B6B0-0859E992F7A5}"/>
              </a:ext>
            </a:extLst>
          </p:cNvPr>
          <p:cNvSpPr>
            <a:spLocks noGrp="1"/>
          </p:cNvSpPr>
          <p:nvPr>
            <p:ph type="dt" sz="half" idx="10"/>
          </p:nvPr>
        </p:nvSpPr>
        <p:spPr/>
        <p:txBody>
          <a:bodyPr/>
          <a:lstStyle/>
          <a:p>
            <a:fld id="{272BFD90-4C17-4F8F-9B2A-7FB96AF51220}" type="datetimeFigureOut">
              <a:rPr lang="en-US" smtClean="0"/>
              <a:t>1/26/2023</a:t>
            </a:fld>
            <a:endParaRPr lang="en-US"/>
          </a:p>
        </p:txBody>
      </p:sp>
      <p:sp>
        <p:nvSpPr>
          <p:cNvPr id="3" name="Footer Placeholder 2">
            <a:extLst>
              <a:ext uri="{FF2B5EF4-FFF2-40B4-BE49-F238E27FC236}">
                <a16:creationId xmlns:a16="http://schemas.microsoft.com/office/drawing/2014/main" id="{D283DAD9-97C7-4D28-87E4-96D8C5E8B5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593C2C-F05B-4F39-A539-190075D6A8B6}"/>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251411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2BA2-849D-421C-B46C-258ADD112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C2D4A1-6F5B-41F6-A239-B193A5E63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75ADFC-2057-4EB6-8D9A-F6818248F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ABCBCD-22F3-4525-AC7A-476A25185942}"/>
              </a:ext>
            </a:extLst>
          </p:cNvPr>
          <p:cNvSpPr>
            <a:spLocks noGrp="1"/>
          </p:cNvSpPr>
          <p:nvPr>
            <p:ph type="dt" sz="half" idx="10"/>
          </p:nvPr>
        </p:nvSpPr>
        <p:spPr/>
        <p:txBody>
          <a:bodyPr/>
          <a:lstStyle/>
          <a:p>
            <a:fld id="{272BFD90-4C17-4F8F-9B2A-7FB96AF51220}" type="datetimeFigureOut">
              <a:rPr lang="en-US" smtClean="0"/>
              <a:t>1/26/2023</a:t>
            </a:fld>
            <a:endParaRPr lang="en-US"/>
          </a:p>
        </p:txBody>
      </p:sp>
      <p:sp>
        <p:nvSpPr>
          <p:cNvPr id="6" name="Footer Placeholder 5">
            <a:extLst>
              <a:ext uri="{FF2B5EF4-FFF2-40B4-BE49-F238E27FC236}">
                <a16:creationId xmlns:a16="http://schemas.microsoft.com/office/drawing/2014/main" id="{E2E292A0-32A4-4BE1-AC8A-89C0D470A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A6CAA-E0F1-4CAB-B434-7C4BED536BE1}"/>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268101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5B94-2D87-4EDD-BDC1-A7276F4F5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6F852B-485A-45DE-A6EF-86FB18EA2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1B5D7A-E2FA-42C3-B53F-CF84EAC3F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F84BE1-A37B-4637-9081-F832AC6D43D3}"/>
              </a:ext>
            </a:extLst>
          </p:cNvPr>
          <p:cNvSpPr>
            <a:spLocks noGrp="1"/>
          </p:cNvSpPr>
          <p:nvPr>
            <p:ph type="dt" sz="half" idx="10"/>
          </p:nvPr>
        </p:nvSpPr>
        <p:spPr/>
        <p:txBody>
          <a:bodyPr/>
          <a:lstStyle/>
          <a:p>
            <a:fld id="{272BFD90-4C17-4F8F-9B2A-7FB96AF51220}" type="datetimeFigureOut">
              <a:rPr lang="en-US" smtClean="0"/>
              <a:t>1/26/2023</a:t>
            </a:fld>
            <a:endParaRPr lang="en-US"/>
          </a:p>
        </p:txBody>
      </p:sp>
      <p:sp>
        <p:nvSpPr>
          <p:cNvPr id="6" name="Footer Placeholder 5">
            <a:extLst>
              <a:ext uri="{FF2B5EF4-FFF2-40B4-BE49-F238E27FC236}">
                <a16:creationId xmlns:a16="http://schemas.microsoft.com/office/drawing/2014/main" id="{4873F733-5AC9-4475-BFB1-0F3C6FA12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D1635-89BD-41FF-A39B-C1BC92221294}"/>
              </a:ext>
            </a:extLst>
          </p:cNvPr>
          <p:cNvSpPr>
            <a:spLocks noGrp="1"/>
          </p:cNvSpPr>
          <p:nvPr>
            <p:ph type="sldNum" sz="quarter" idx="12"/>
          </p:nvPr>
        </p:nvSpPr>
        <p:spPr/>
        <p:txBody>
          <a:bodyPr/>
          <a:lstStyle/>
          <a:p>
            <a:fld id="{D6F08072-53FB-44DF-9065-4A43667A0B19}" type="slidenum">
              <a:rPr lang="en-US" smtClean="0"/>
              <a:t>‹#›</a:t>
            </a:fld>
            <a:endParaRPr lang="en-US"/>
          </a:p>
        </p:txBody>
      </p:sp>
    </p:spTree>
    <p:extLst>
      <p:ext uri="{BB962C8B-B14F-4D97-AF65-F5344CB8AC3E}">
        <p14:creationId xmlns:p14="http://schemas.microsoft.com/office/powerpoint/2010/main" val="331583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28159-629C-4E36-BB2A-997ADAFCB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40CA6D-6992-412D-96C1-6F8BA309C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3B65A-6F61-4558-9E71-4A3CC64286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BFD90-4C17-4F8F-9B2A-7FB96AF51220}" type="datetimeFigureOut">
              <a:rPr lang="en-US" smtClean="0"/>
              <a:t>1/26/2023</a:t>
            </a:fld>
            <a:endParaRPr lang="en-US"/>
          </a:p>
        </p:txBody>
      </p:sp>
      <p:sp>
        <p:nvSpPr>
          <p:cNvPr id="5" name="Footer Placeholder 4">
            <a:extLst>
              <a:ext uri="{FF2B5EF4-FFF2-40B4-BE49-F238E27FC236}">
                <a16:creationId xmlns:a16="http://schemas.microsoft.com/office/drawing/2014/main" id="{1439D1F9-D6F3-4DD0-9054-E225A0D381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3A509D-9E28-4B0D-B909-95226726F3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08072-53FB-44DF-9065-4A43667A0B19}" type="slidenum">
              <a:rPr lang="en-US" smtClean="0"/>
              <a:t>‹#›</a:t>
            </a:fld>
            <a:endParaRPr lang="en-US"/>
          </a:p>
        </p:txBody>
      </p:sp>
    </p:spTree>
    <p:extLst>
      <p:ext uri="{BB962C8B-B14F-4D97-AF65-F5344CB8AC3E}">
        <p14:creationId xmlns:p14="http://schemas.microsoft.com/office/powerpoint/2010/main" val="509142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2DC2-CFFA-48FA-8025-2F880494E645}"/>
              </a:ext>
            </a:extLst>
          </p:cNvPr>
          <p:cNvSpPr>
            <a:spLocks noGrp="1"/>
          </p:cNvSpPr>
          <p:nvPr>
            <p:ph type="ctrTitle"/>
          </p:nvPr>
        </p:nvSpPr>
        <p:spPr/>
        <p:txBody>
          <a:bodyPr/>
          <a:lstStyle/>
          <a:p>
            <a:r>
              <a:rPr lang="en-US" dirty="0"/>
              <a:t>Modular Arithmetic</a:t>
            </a:r>
            <a:br>
              <a:rPr lang="en-US" dirty="0"/>
            </a:br>
            <a:r>
              <a:rPr lang="en-US" dirty="0"/>
              <a:t>Essentials</a:t>
            </a:r>
          </a:p>
        </p:txBody>
      </p:sp>
      <p:sp>
        <p:nvSpPr>
          <p:cNvPr id="3" name="Subtitle 2">
            <a:extLst>
              <a:ext uri="{FF2B5EF4-FFF2-40B4-BE49-F238E27FC236}">
                <a16:creationId xmlns:a16="http://schemas.microsoft.com/office/drawing/2014/main" id="{865D216B-0824-493F-A35E-873434C4A525}"/>
              </a:ext>
            </a:extLst>
          </p:cNvPr>
          <p:cNvSpPr>
            <a:spLocks noGrp="1"/>
          </p:cNvSpPr>
          <p:nvPr>
            <p:ph type="subTitle" idx="1"/>
          </p:nvPr>
        </p:nvSpPr>
        <p:spPr/>
        <p:txBody>
          <a:bodyPr>
            <a:normAutofit/>
          </a:bodyPr>
          <a:lstStyle/>
          <a:p>
            <a:r>
              <a:rPr lang="en-US" dirty="0"/>
              <a:t>John York</a:t>
            </a:r>
          </a:p>
          <a:p>
            <a:r>
              <a:rPr lang="en-US" dirty="0"/>
              <a:t>Shenandoah Valley Governor’s School</a:t>
            </a:r>
          </a:p>
          <a:p>
            <a:r>
              <a:rPr lang="en-US"/>
              <a:t>Spring 2023</a:t>
            </a:r>
            <a:endParaRPr lang="en-US" dirty="0"/>
          </a:p>
        </p:txBody>
      </p:sp>
    </p:spTree>
    <p:extLst>
      <p:ext uri="{BB962C8B-B14F-4D97-AF65-F5344CB8AC3E}">
        <p14:creationId xmlns:p14="http://schemas.microsoft.com/office/powerpoint/2010/main" val="2745661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DF16-88FA-4F7F-A6D4-76246CB0606F}"/>
              </a:ext>
            </a:extLst>
          </p:cNvPr>
          <p:cNvSpPr>
            <a:spLocks noGrp="1"/>
          </p:cNvSpPr>
          <p:nvPr>
            <p:ph type="title"/>
          </p:nvPr>
        </p:nvSpPr>
        <p:spPr/>
        <p:txBody>
          <a:bodyPr/>
          <a:lstStyle/>
          <a:p>
            <a:r>
              <a:rPr lang="en-US" dirty="0"/>
              <a:t>Mod Inverse requires GCD(number, mod) = 1</a:t>
            </a:r>
          </a:p>
        </p:txBody>
      </p:sp>
      <p:sp>
        <p:nvSpPr>
          <p:cNvPr id="3" name="Content Placeholder 2">
            <a:extLst>
              <a:ext uri="{FF2B5EF4-FFF2-40B4-BE49-F238E27FC236}">
                <a16:creationId xmlns:a16="http://schemas.microsoft.com/office/drawing/2014/main" id="{1602DA76-1F2D-400A-8121-48A1F734C2E5}"/>
              </a:ext>
            </a:extLst>
          </p:cNvPr>
          <p:cNvSpPr>
            <a:spLocks noGrp="1"/>
          </p:cNvSpPr>
          <p:nvPr>
            <p:ph idx="1"/>
          </p:nvPr>
        </p:nvSpPr>
        <p:spPr/>
        <p:txBody>
          <a:bodyPr/>
          <a:lstStyle/>
          <a:p>
            <a:r>
              <a:rPr lang="en-US" dirty="0"/>
              <a:t>If the number and the modulus have common factors, no inverse exists.</a:t>
            </a:r>
          </a:p>
          <a:p>
            <a:endParaRPr lang="en-US" dirty="0"/>
          </a:p>
          <a:p>
            <a:endParaRPr lang="en-US" dirty="0"/>
          </a:p>
          <a:p>
            <a:endParaRPr lang="en-US" dirty="0"/>
          </a:p>
          <a:p>
            <a:endParaRPr lang="en-US" dirty="0"/>
          </a:p>
          <a:p>
            <a:r>
              <a:rPr lang="en-US" dirty="0"/>
              <a:t>GCD(4, 26) = 2</a:t>
            </a:r>
          </a:p>
          <a:p>
            <a:pPr lvl="1"/>
            <a:r>
              <a:rPr lang="en-US" dirty="0"/>
              <a:t>There is no “1” in the (4*index)mod26 line</a:t>
            </a:r>
          </a:p>
          <a:p>
            <a:r>
              <a:rPr lang="en-US" dirty="0"/>
              <a:t>GCD(13, 26) = 13   No “1” in that line either</a:t>
            </a:r>
          </a:p>
        </p:txBody>
      </p:sp>
      <p:pic>
        <p:nvPicPr>
          <p:cNvPr id="6" name="Picture 5">
            <a:extLst>
              <a:ext uri="{FF2B5EF4-FFF2-40B4-BE49-F238E27FC236}">
                <a16:creationId xmlns:a16="http://schemas.microsoft.com/office/drawing/2014/main" id="{2C642CB9-4F86-5BE6-45A4-327D9B3FEB76}"/>
              </a:ext>
            </a:extLst>
          </p:cNvPr>
          <p:cNvPicPr>
            <a:picLocks noChangeAspect="1"/>
          </p:cNvPicPr>
          <p:nvPr/>
        </p:nvPicPr>
        <p:blipFill>
          <a:blip r:embed="rId3"/>
          <a:stretch>
            <a:fillRect/>
          </a:stretch>
        </p:blipFill>
        <p:spPr>
          <a:xfrm>
            <a:off x="1007706" y="2704795"/>
            <a:ext cx="8936727" cy="1920069"/>
          </a:xfrm>
          <a:prstGeom prst="rect">
            <a:avLst/>
          </a:prstGeom>
        </p:spPr>
      </p:pic>
    </p:spTree>
    <p:extLst>
      <p:ext uri="{BB962C8B-B14F-4D97-AF65-F5344CB8AC3E}">
        <p14:creationId xmlns:p14="http://schemas.microsoft.com/office/powerpoint/2010/main" val="130774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381C-96A5-4CD0-BE80-F608561DB9ED}"/>
              </a:ext>
            </a:extLst>
          </p:cNvPr>
          <p:cNvSpPr>
            <a:spLocks noGrp="1"/>
          </p:cNvSpPr>
          <p:nvPr>
            <p:ph type="title"/>
          </p:nvPr>
        </p:nvSpPr>
        <p:spPr/>
        <p:txBody>
          <a:bodyPr/>
          <a:lstStyle/>
          <a:p>
            <a:r>
              <a:rPr lang="en-US" dirty="0"/>
              <a:t>Computing Modular Multiplicative Inverses</a:t>
            </a:r>
          </a:p>
        </p:txBody>
      </p:sp>
      <p:sp>
        <p:nvSpPr>
          <p:cNvPr id="3" name="Content Placeholder 2">
            <a:extLst>
              <a:ext uri="{FF2B5EF4-FFF2-40B4-BE49-F238E27FC236}">
                <a16:creationId xmlns:a16="http://schemas.microsoft.com/office/drawing/2014/main" id="{2D2766DC-0A4D-4E16-A32C-5CF2A5F281C0}"/>
              </a:ext>
            </a:extLst>
          </p:cNvPr>
          <p:cNvSpPr>
            <a:spLocks noGrp="1"/>
          </p:cNvSpPr>
          <p:nvPr>
            <p:ph idx="1"/>
          </p:nvPr>
        </p:nvSpPr>
        <p:spPr>
          <a:xfrm>
            <a:off x="838200" y="1825625"/>
            <a:ext cx="5670884" cy="4351338"/>
          </a:xfrm>
        </p:spPr>
        <p:txBody>
          <a:bodyPr/>
          <a:lstStyle/>
          <a:p>
            <a:r>
              <a:rPr lang="en-US" dirty="0"/>
              <a:t>Brute force</a:t>
            </a:r>
          </a:p>
          <a:p>
            <a:pPr lvl="1"/>
            <a:r>
              <a:rPr lang="en-US" dirty="0"/>
              <a:t>Try every number until a*</a:t>
            </a:r>
            <a:r>
              <a:rPr lang="en-US" dirty="0" err="1"/>
              <a:t>i</a:t>
            </a:r>
            <a:r>
              <a:rPr lang="en-US" dirty="0"/>
              <a:t> mod(n) = 1</a:t>
            </a:r>
          </a:p>
          <a:p>
            <a:pPr marL="457200" lvl="1" indent="0">
              <a:buNone/>
            </a:pPr>
            <a:r>
              <a:rPr lang="en-US" dirty="0"/>
              <a:t>(Should also check GCD(a, n) == 1 before start to ensure inverse exists)</a:t>
            </a:r>
          </a:p>
          <a:p>
            <a:r>
              <a:rPr lang="en-US" dirty="0"/>
              <a:t>Extended Euclidean Algorithm</a:t>
            </a:r>
          </a:p>
          <a:p>
            <a:pPr lvl="1"/>
            <a:r>
              <a:rPr lang="en-US" dirty="0"/>
              <a:t>Efficient algorithm</a:t>
            </a:r>
          </a:p>
          <a:p>
            <a:pPr lvl="1"/>
            <a:r>
              <a:rPr lang="en-US" dirty="0"/>
              <a:t>Available in the </a:t>
            </a:r>
            <a:r>
              <a:rPr lang="en-US" dirty="0" err="1"/>
              <a:t>Util.number</a:t>
            </a:r>
            <a:r>
              <a:rPr lang="en-US" dirty="0"/>
              <a:t> module of PyCryptodome</a:t>
            </a:r>
          </a:p>
        </p:txBody>
      </p:sp>
      <p:pic>
        <p:nvPicPr>
          <p:cNvPr id="5" name="Picture 4">
            <a:extLst>
              <a:ext uri="{FF2B5EF4-FFF2-40B4-BE49-F238E27FC236}">
                <a16:creationId xmlns:a16="http://schemas.microsoft.com/office/drawing/2014/main" id="{7F7D4175-C124-4A85-B89A-CCF30EE090CA}"/>
              </a:ext>
            </a:extLst>
          </p:cNvPr>
          <p:cNvPicPr>
            <a:picLocks noChangeAspect="1"/>
          </p:cNvPicPr>
          <p:nvPr/>
        </p:nvPicPr>
        <p:blipFill>
          <a:blip r:embed="rId3"/>
          <a:stretch>
            <a:fillRect/>
          </a:stretch>
        </p:blipFill>
        <p:spPr>
          <a:xfrm>
            <a:off x="6509084" y="1690688"/>
            <a:ext cx="3458653" cy="1325563"/>
          </a:xfrm>
          <a:prstGeom prst="rect">
            <a:avLst/>
          </a:prstGeom>
        </p:spPr>
      </p:pic>
      <p:pic>
        <p:nvPicPr>
          <p:cNvPr id="7" name="Picture 6">
            <a:extLst>
              <a:ext uri="{FF2B5EF4-FFF2-40B4-BE49-F238E27FC236}">
                <a16:creationId xmlns:a16="http://schemas.microsoft.com/office/drawing/2014/main" id="{B3814F93-B1B7-47B7-951F-BE49E344D9DF}"/>
              </a:ext>
            </a:extLst>
          </p:cNvPr>
          <p:cNvPicPr>
            <a:picLocks noChangeAspect="1"/>
          </p:cNvPicPr>
          <p:nvPr/>
        </p:nvPicPr>
        <p:blipFill>
          <a:blip r:embed="rId4"/>
          <a:stretch>
            <a:fillRect/>
          </a:stretch>
        </p:blipFill>
        <p:spPr>
          <a:xfrm>
            <a:off x="6509084" y="2882050"/>
            <a:ext cx="3458653" cy="1093900"/>
          </a:xfrm>
          <a:prstGeom prst="rect">
            <a:avLst/>
          </a:prstGeom>
        </p:spPr>
      </p:pic>
      <p:pic>
        <p:nvPicPr>
          <p:cNvPr id="10" name="Picture 9">
            <a:extLst>
              <a:ext uri="{FF2B5EF4-FFF2-40B4-BE49-F238E27FC236}">
                <a16:creationId xmlns:a16="http://schemas.microsoft.com/office/drawing/2014/main" id="{4D60787F-81EF-C3D9-810D-B4148AA45C2D}"/>
              </a:ext>
            </a:extLst>
          </p:cNvPr>
          <p:cNvPicPr>
            <a:picLocks noChangeAspect="1"/>
          </p:cNvPicPr>
          <p:nvPr/>
        </p:nvPicPr>
        <p:blipFill>
          <a:blip r:embed="rId5"/>
          <a:stretch>
            <a:fillRect/>
          </a:stretch>
        </p:blipFill>
        <p:spPr>
          <a:xfrm>
            <a:off x="6509083" y="4207613"/>
            <a:ext cx="4862873" cy="1418746"/>
          </a:xfrm>
          <a:prstGeom prst="rect">
            <a:avLst/>
          </a:prstGeom>
        </p:spPr>
      </p:pic>
    </p:spTree>
    <p:extLst>
      <p:ext uri="{BB962C8B-B14F-4D97-AF65-F5344CB8AC3E}">
        <p14:creationId xmlns:p14="http://schemas.microsoft.com/office/powerpoint/2010/main" val="192790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6EF4-97EB-4AB0-BB77-7ABD7846773B}"/>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7E637F1F-D2DE-4B70-B993-AEA4023753D5}"/>
              </a:ext>
            </a:extLst>
          </p:cNvPr>
          <p:cNvSpPr>
            <a:spLocks noGrp="1"/>
          </p:cNvSpPr>
          <p:nvPr>
            <p:ph idx="1"/>
          </p:nvPr>
        </p:nvSpPr>
        <p:spPr>
          <a:xfrm>
            <a:off x="838200" y="1455576"/>
            <a:ext cx="10515600" cy="4721387"/>
          </a:xfrm>
        </p:spPr>
        <p:txBody>
          <a:bodyPr>
            <a:normAutofit lnSpcReduction="10000"/>
          </a:bodyPr>
          <a:lstStyle/>
          <a:p>
            <a:r>
              <a:rPr lang="en-US" dirty="0"/>
              <a:t>Python operators</a:t>
            </a:r>
          </a:p>
          <a:p>
            <a:pPr lvl="1"/>
            <a:r>
              <a:rPr lang="en-US" dirty="0"/>
              <a:t>% is the modulo (mod) operator,  97 % 6 will return 1</a:t>
            </a:r>
          </a:p>
          <a:p>
            <a:pPr lvl="2"/>
            <a:r>
              <a:rPr lang="en-US" dirty="0"/>
              <a:t>1 is the remainder when 97 is divided by 6</a:t>
            </a:r>
          </a:p>
          <a:p>
            <a:pPr lvl="1"/>
            <a:r>
              <a:rPr lang="en-US" dirty="0"/>
              <a:t>// is the integer division operator, 97 // 6 will return 16</a:t>
            </a:r>
          </a:p>
          <a:p>
            <a:pPr lvl="1"/>
            <a:r>
              <a:rPr lang="en-US" dirty="0"/>
              <a:t>16 * 6 + 1 = 97  (quotient * modulus + remainder gives us the initial number)</a:t>
            </a:r>
          </a:p>
          <a:p>
            <a:pPr lvl="1"/>
            <a:r>
              <a:rPr lang="en-US" dirty="0"/>
              <a:t>pow(number, power, modulus) </a:t>
            </a:r>
          </a:p>
          <a:p>
            <a:pPr lvl="2"/>
            <a:r>
              <a:rPr lang="en-US" dirty="0"/>
              <a:t>pow(3, 15, 26) computes 3</a:t>
            </a:r>
            <a:r>
              <a:rPr lang="en-US" baseline="30000" dirty="0"/>
              <a:t>15</a:t>
            </a:r>
            <a:r>
              <a:rPr lang="en-US" dirty="0"/>
              <a:t> mod 26</a:t>
            </a:r>
          </a:p>
          <a:p>
            <a:r>
              <a:rPr lang="en-US" dirty="0"/>
              <a:t>PyCryptodome functions in </a:t>
            </a:r>
            <a:r>
              <a:rPr lang="en-US" dirty="0" err="1"/>
              <a:t>Util.number</a:t>
            </a:r>
            <a:endParaRPr lang="en-US" dirty="0"/>
          </a:p>
          <a:p>
            <a:pPr lvl="1"/>
            <a:r>
              <a:rPr lang="en-US" dirty="0"/>
              <a:t>GCD(96, 6) = 6</a:t>
            </a:r>
          </a:p>
          <a:p>
            <a:pPr lvl="2"/>
            <a:r>
              <a:rPr lang="en-US" dirty="0"/>
              <a:t>97 and 6 have common divisors, inverse should not work</a:t>
            </a:r>
          </a:p>
          <a:p>
            <a:pPr lvl="1"/>
            <a:r>
              <a:rPr lang="en-US" dirty="0"/>
              <a:t>inverse(96, 6) = 0</a:t>
            </a:r>
          </a:p>
          <a:p>
            <a:pPr lvl="1"/>
            <a:r>
              <a:rPr lang="en-US" dirty="0"/>
              <a:t>BIG OOPS!  Always check GCD when using PyCryptodome inverse function!!!</a:t>
            </a:r>
          </a:p>
        </p:txBody>
      </p:sp>
      <p:pic>
        <p:nvPicPr>
          <p:cNvPr id="5" name="Picture 4">
            <a:extLst>
              <a:ext uri="{FF2B5EF4-FFF2-40B4-BE49-F238E27FC236}">
                <a16:creationId xmlns:a16="http://schemas.microsoft.com/office/drawing/2014/main" id="{50B756C0-E86E-85E4-A45B-CC190FA49051}"/>
              </a:ext>
            </a:extLst>
          </p:cNvPr>
          <p:cNvPicPr>
            <a:picLocks noChangeAspect="1"/>
          </p:cNvPicPr>
          <p:nvPr/>
        </p:nvPicPr>
        <p:blipFill>
          <a:blip r:embed="rId3"/>
          <a:stretch>
            <a:fillRect/>
          </a:stretch>
        </p:blipFill>
        <p:spPr>
          <a:xfrm>
            <a:off x="8133117" y="4028851"/>
            <a:ext cx="2705034" cy="1149639"/>
          </a:xfrm>
          <a:prstGeom prst="rect">
            <a:avLst/>
          </a:prstGeom>
        </p:spPr>
      </p:pic>
    </p:spTree>
    <p:extLst>
      <p:ext uri="{BB962C8B-B14F-4D97-AF65-F5344CB8AC3E}">
        <p14:creationId xmlns:p14="http://schemas.microsoft.com/office/powerpoint/2010/main" val="706365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B239-C3F7-4678-9199-7FF222C9CBA6}"/>
              </a:ext>
            </a:extLst>
          </p:cNvPr>
          <p:cNvSpPr>
            <a:spLocks noGrp="1"/>
          </p:cNvSpPr>
          <p:nvPr>
            <p:ph type="title"/>
          </p:nvPr>
        </p:nvSpPr>
        <p:spPr/>
        <p:txBody>
          <a:bodyPr/>
          <a:lstStyle/>
          <a:p>
            <a:r>
              <a:rPr lang="en-US" dirty="0"/>
              <a:t>Why this is important</a:t>
            </a:r>
          </a:p>
        </p:txBody>
      </p:sp>
      <p:sp>
        <p:nvSpPr>
          <p:cNvPr id="3" name="Content Placeholder 2">
            <a:extLst>
              <a:ext uri="{FF2B5EF4-FFF2-40B4-BE49-F238E27FC236}">
                <a16:creationId xmlns:a16="http://schemas.microsoft.com/office/drawing/2014/main" id="{C565C817-69F2-4713-9D76-5649F88237F0}"/>
              </a:ext>
            </a:extLst>
          </p:cNvPr>
          <p:cNvSpPr>
            <a:spLocks noGrp="1"/>
          </p:cNvSpPr>
          <p:nvPr>
            <p:ph idx="1"/>
          </p:nvPr>
        </p:nvSpPr>
        <p:spPr/>
        <p:txBody>
          <a:bodyPr/>
          <a:lstStyle/>
          <a:p>
            <a:r>
              <a:rPr lang="en-US" dirty="0"/>
              <a:t>Most encryption uses modular arithmetic</a:t>
            </a:r>
          </a:p>
          <a:p>
            <a:r>
              <a:rPr lang="en-US" dirty="0"/>
              <a:t>Multiplication happens *a lot* in encryption</a:t>
            </a:r>
          </a:p>
          <a:p>
            <a:pPr lvl="1"/>
            <a:r>
              <a:rPr lang="en-US" dirty="0"/>
              <a:t>Note:  taking a number to a power is just repeated multiplication</a:t>
            </a:r>
          </a:p>
          <a:p>
            <a:r>
              <a:rPr lang="en-US" dirty="0"/>
              <a:t>Modular Inverse happens *a lot* in encryption</a:t>
            </a:r>
          </a:p>
          <a:p>
            <a:r>
              <a:rPr lang="en-US" dirty="0"/>
              <a:t>Modular Inverse does not exist unless GCD = 1</a:t>
            </a:r>
          </a:p>
          <a:p>
            <a:pPr lvl="1"/>
            <a:r>
              <a:rPr lang="en-US" dirty="0"/>
              <a:t>-&gt; no common divisors, or relatively prime</a:t>
            </a:r>
          </a:p>
          <a:p>
            <a:r>
              <a:rPr lang="en-US" dirty="0"/>
              <a:t>Therefore, prime numbers are important in encryption</a:t>
            </a:r>
          </a:p>
          <a:p>
            <a:r>
              <a:rPr lang="en-US" dirty="0"/>
              <a:t>Whether or not the inverse exists is important in encryption</a:t>
            </a:r>
          </a:p>
        </p:txBody>
      </p:sp>
    </p:spTree>
    <p:extLst>
      <p:ext uri="{BB962C8B-B14F-4D97-AF65-F5344CB8AC3E}">
        <p14:creationId xmlns:p14="http://schemas.microsoft.com/office/powerpoint/2010/main" val="2926470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6029-E1CF-C185-11DE-1ACEFBA27BF4}"/>
              </a:ext>
            </a:extLst>
          </p:cNvPr>
          <p:cNvSpPr>
            <a:spLocks noGrp="1"/>
          </p:cNvSpPr>
          <p:nvPr>
            <p:ph type="title"/>
          </p:nvPr>
        </p:nvSpPr>
        <p:spPr/>
        <p:txBody>
          <a:bodyPr/>
          <a:lstStyle/>
          <a:p>
            <a:r>
              <a:rPr lang="en-US" dirty="0"/>
              <a:t>Mathematical Language—Integer Ring  ℤ</a:t>
            </a:r>
            <a:r>
              <a:rPr lang="en-US" baseline="-25000" dirty="0"/>
              <a:t>n</a:t>
            </a:r>
            <a:r>
              <a:rPr lang="en-US" dirty="0"/>
              <a:t>  </a:t>
            </a:r>
          </a:p>
        </p:txBody>
      </p:sp>
      <p:sp>
        <p:nvSpPr>
          <p:cNvPr id="3" name="Content Placeholder 2">
            <a:extLst>
              <a:ext uri="{FF2B5EF4-FFF2-40B4-BE49-F238E27FC236}">
                <a16:creationId xmlns:a16="http://schemas.microsoft.com/office/drawing/2014/main" id="{890C3E23-B02B-6F84-497C-DDD7348CD105}"/>
              </a:ext>
            </a:extLst>
          </p:cNvPr>
          <p:cNvSpPr>
            <a:spLocks noGrp="1"/>
          </p:cNvSpPr>
          <p:nvPr>
            <p:ph idx="1"/>
          </p:nvPr>
        </p:nvSpPr>
        <p:spPr/>
        <p:txBody>
          <a:bodyPr/>
          <a:lstStyle/>
          <a:p>
            <a:r>
              <a:rPr lang="en-US" dirty="0"/>
              <a:t>Integer symbol is ℤ</a:t>
            </a:r>
          </a:p>
          <a:p>
            <a:r>
              <a:rPr lang="en-US" dirty="0"/>
              <a:t>The subset {0, 1, …, n} is the integer </a:t>
            </a:r>
            <a:r>
              <a:rPr lang="en-US" b="1" u="sng" dirty="0"/>
              <a:t>Ring</a:t>
            </a:r>
            <a:r>
              <a:rPr lang="en-US" dirty="0"/>
              <a:t> ℤ</a:t>
            </a:r>
            <a:r>
              <a:rPr lang="en-US" baseline="-25000" dirty="0"/>
              <a:t>n </a:t>
            </a:r>
            <a:r>
              <a:rPr lang="en-US" dirty="0"/>
              <a:t>(sometimes ℤ/nℤ )</a:t>
            </a:r>
          </a:p>
          <a:p>
            <a:r>
              <a:rPr lang="en-US" dirty="0"/>
              <a:t>The normal laws, Identity, Associative, Commutative, and Distributive work for modular arithmetic with addition and multiplication</a:t>
            </a:r>
          </a:p>
          <a:p>
            <a:r>
              <a:rPr lang="en-US" dirty="0"/>
              <a:t>ℤ</a:t>
            </a:r>
            <a:r>
              <a:rPr lang="en-US" baseline="-25000" dirty="0"/>
              <a:t>n</a:t>
            </a:r>
            <a:r>
              <a:rPr lang="en-US" dirty="0"/>
              <a:t> is Closed under addition and multiplication</a:t>
            </a:r>
          </a:p>
          <a:p>
            <a:r>
              <a:rPr lang="en-US" dirty="0"/>
              <a:t>The inverse law works for addition, but may or may not work for multiplication</a:t>
            </a:r>
          </a:p>
          <a:p>
            <a:pPr lvl="1"/>
            <a:r>
              <a:rPr lang="en-US" dirty="0"/>
              <a:t>Remember ℤ</a:t>
            </a:r>
            <a:r>
              <a:rPr lang="en-US" baseline="-25000" dirty="0"/>
              <a:t>26 </a:t>
            </a:r>
            <a:r>
              <a:rPr lang="en-US" dirty="0"/>
              <a:t>, where 2 does not have an inverse GCD(2, 26) = 2 ≠ 1</a:t>
            </a:r>
          </a:p>
        </p:txBody>
      </p:sp>
    </p:spTree>
    <p:extLst>
      <p:ext uri="{BB962C8B-B14F-4D97-AF65-F5344CB8AC3E}">
        <p14:creationId xmlns:p14="http://schemas.microsoft.com/office/powerpoint/2010/main" val="1786697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CDFC-5810-B198-0591-F1E32FF18933}"/>
              </a:ext>
            </a:extLst>
          </p:cNvPr>
          <p:cNvSpPr>
            <a:spLocks noGrp="1"/>
          </p:cNvSpPr>
          <p:nvPr>
            <p:ph type="title"/>
          </p:nvPr>
        </p:nvSpPr>
        <p:spPr/>
        <p:txBody>
          <a:bodyPr/>
          <a:lstStyle/>
          <a:p>
            <a:r>
              <a:rPr lang="en-US" dirty="0"/>
              <a:t>Prime Fields 𝔽</a:t>
            </a:r>
          </a:p>
        </p:txBody>
      </p:sp>
      <p:sp>
        <p:nvSpPr>
          <p:cNvPr id="3" name="Content Placeholder 2">
            <a:extLst>
              <a:ext uri="{FF2B5EF4-FFF2-40B4-BE49-F238E27FC236}">
                <a16:creationId xmlns:a16="http://schemas.microsoft.com/office/drawing/2014/main" id="{8E7A3218-B4A6-8B63-500D-DE05CB8EB662}"/>
              </a:ext>
            </a:extLst>
          </p:cNvPr>
          <p:cNvSpPr>
            <a:spLocks noGrp="1"/>
          </p:cNvSpPr>
          <p:nvPr>
            <p:ph idx="1"/>
          </p:nvPr>
        </p:nvSpPr>
        <p:spPr/>
        <p:txBody>
          <a:bodyPr/>
          <a:lstStyle/>
          <a:p>
            <a:r>
              <a:rPr lang="en-US" dirty="0"/>
              <a:t>An integer ring ℤ</a:t>
            </a:r>
            <a:r>
              <a:rPr lang="en-US" baseline="-25000" dirty="0"/>
              <a:t>n</a:t>
            </a:r>
            <a:r>
              <a:rPr lang="en-US" dirty="0"/>
              <a:t> , where n is a prime number, is a prime </a:t>
            </a:r>
            <a:r>
              <a:rPr lang="en-US" b="1" u="sng" dirty="0"/>
              <a:t>Field</a:t>
            </a:r>
          </a:p>
          <a:p>
            <a:r>
              <a:rPr lang="en-US" dirty="0" err="1"/>
              <a:t>ℤ</a:t>
            </a:r>
            <a:r>
              <a:rPr lang="en-US" baseline="-25000" dirty="0" err="1"/>
              <a:t>p</a:t>
            </a:r>
            <a:r>
              <a:rPr lang="en-US" dirty="0"/>
              <a:t> , also written as 𝔽</a:t>
            </a:r>
            <a:r>
              <a:rPr lang="en-US" baseline="-25000" dirty="0"/>
              <a:t>p</a:t>
            </a:r>
            <a:r>
              <a:rPr lang="en-US" dirty="0"/>
              <a:t> </a:t>
            </a:r>
          </a:p>
          <a:p>
            <a:r>
              <a:rPr lang="en-US" dirty="0"/>
              <a:t>In addition to the laws that work for rings, all members have a multiplicative inverse</a:t>
            </a:r>
          </a:p>
          <a:p>
            <a:pPr lvl="1"/>
            <a:r>
              <a:rPr lang="en-US" dirty="0"/>
              <a:t>GCD(</a:t>
            </a:r>
            <a:r>
              <a:rPr lang="en-US" dirty="0" err="1"/>
              <a:t>i</a:t>
            </a:r>
            <a:r>
              <a:rPr lang="en-US" dirty="0"/>
              <a:t>, p) = 1, for any </a:t>
            </a:r>
            <a:r>
              <a:rPr lang="en-US" dirty="0" err="1"/>
              <a:t>i</a:t>
            </a:r>
            <a:r>
              <a:rPr lang="en-US" dirty="0"/>
              <a:t>, because p is prime</a:t>
            </a:r>
          </a:p>
          <a:p>
            <a:r>
              <a:rPr lang="en-US" dirty="0"/>
              <a:t>ℤ</a:t>
            </a:r>
            <a:r>
              <a:rPr lang="en-US" baseline="-25000" dirty="0"/>
              <a:t>26</a:t>
            </a:r>
            <a:r>
              <a:rPr lang="en-US" dirty="0"/>
              <a:t> is just a ring, 26 is not prime (or composite)</a:t>
            </a:r>
          </a:p>
          <a:p>
            <a:r>
              <a:rPr lang="en-US" dirty="0"/>
              <a:t>ℤ</a:t>
            </a:r>
            <a:r>
              <a:rPr lang="en-US" baseline="-25000" dirty="0"/>
              <a:t>29</a:t>
            </a:r>
            <a:r>
              <a:rPr lang="en-US" dirty="0"/>
              <a:t> is a ring, but also a field 𝔽</a:t>
            </a:r>
            <a:r>
              <a:rPr lang="en-US" baseline="-25000" dirty="0"/>
              <a:t>29</a:t>
            </a:r>
            <a:r>
              <a:rPr lang="en-US" dirty="0"/>
              <a:t> , 29 is prime</a:t>
            </a:r>
          </a:p>
          <a:p>
            <a:endParaRPr lang="en-US" b="1" u="sng" dirty="0"/>
          </a:p>
        </p:txBody>
      </p:sp>
    </p:spTree>
    <p:extLst>
      <p:ext uri="{BB962C8B-B14F-4D97-AF65-F5344CB8AC3E}">
        <p14:creationId xmlns:p14="http://schemas.microsoft.com/office/powerpoint/2010/main" val="2265936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45E5-C576-4455-ADDB-16423854BD12}"/>
              </a:ext>
            </a:extLst>
          </p:cNvPr>
          <p:cNvSpPr>
            <a:spLocks noGrp="1"/>
          </p:cNvSpPr>
          <p:nvPr>
            <p:ph type="title"/>
          </p:nvPr>
        </p:nvSpPr>
        <p:spPr/>
        <p:txBody>
          <a:bodyPr/>
          <a:lstStyle/>
          <a:p>
            <a:r>
              <a:rPr lang="en-US" dirty="0"/>
              <a:t>Groups, Fields, and Prime Fields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401832-DFAA-4988-8C54-E2F4A3DD55EC}"/>
                  </a:ext>
                </a:extLst>
              </p:cNvPr>
              <p:cNvSpPr>
                <a:spLocks noGrp="1"/>
              </p:cNvSpPr>
              <p:nvPr>
                <p:ph idx="1"/>
              </p:nvPr>
            </p:nvSpPr>
            <p:spPr/>
            <p:txBody>
              <a:bodyPr/>
              <a:lstStyle/>
              <a:p>
                <a:r>
                  <a:rPr lang="en-US" dirty="0"/>
                  <a:t>A Group G is a set of elements combined with some operation ○</a:t>
                </a:r>
              </a:p>
              <a:p>
                <a:pPr lvl="1"/>
                <a:r>
                  <a:rPr lang="en-US" dirty="0"/>
                  <a:t>The group is closed, a ○ b = c </a:t>
                </a:r>
                <a14:m>
                  <m:oMath xmlns:m="http://schemas.openxmlformats.org/officeDocument/2006/math">
                    <m:r>
                      <a:rPr lang="en-US" b="0" i="1" smtClean="0">
                        <a:latin typeface="Cambria Math" panose="02040503050406030204" pitchFamily="18" charset="0"/>
                      </a:rPr>
                      <m:t>∈</m:t>
                    </m:r>
                  </m:oMath>
                </a14:m>
                <a:r>
                  <a:rPr lang="en-US" b="0" dirty="0"/>
                  <a:t> G</a:t>
                </a:r>
              </a:p>
              <a:p>
                <a:pPr lvl="1"/>
                <a:r>
                  <a:rPr lang="en-US" dirty="0"/>
                  <a:t>The group is associative, a ○ b = b ○ a</a:t>
                </a:r>
              </a:p>
              <a:p>
                <a:pPr lvl="1"/>
                <a:r>
                  <a:rPr lang="en-US" b="0" dirty="0"/>
                  <a:t>There is an identity element, </a:t>
                </a:r>
                <a:r>
                  <a:rPr lang="en-US" dirty="0"/>
                  <a:t>a ○ 1 = a for all a </a:t>
                </a:r>
                <a14:m>
                  <m:oMath xmlns:m="http://schemas.openxmlformats.org/officeDocument/2006/math">
                    <m:r>
                      <a:rPr lang="en-US" i="1">
                        <a:latin typeface="Cambria Math" panose="02040503050406030204" pitchFamily="18" charset="0"/>
                      </a:rPr>
                      <m:t>∈</m:t>
                    </m:r>
                  </m:oMath>
                </a14:m>
                <a:r>
                  <a:rPr lang="en-US" dirty="0"/>
                  <a:t> G</a:t>
                </a:r>
              </a:p>
              <a:p>
                <a:pPr lvl="1"/>
                <a:r>
                  <a:rPr lang="en-US" b="0" u="sng" dirty="0"/>
                  <a:t>There is an inver</a:t>
                </a:r>
                <a:r>
                  <a:rPr lang="en-US" u="sng" dirty="0"/>
                  <a:t>se element, a ○ a</a:t>
                </a:r>
                <a:r>
                  <a:rPr lang="en-US" u="sng" baseline="30000" dirty="0"/>
                  <a:t>-1</a:t>
                </a:r>
                <a:r>
                  <a:rPr lang="en-US" u="sng" dirty="0"/>
                  <a:t> = 1</a:t>
                </a:r>
                <a:r>
                  <a:rPr lang="en-US" dirty="0"/>
                  <a:t> </a:t>
                </a:r>
                <a:r>
                  <a:rPr lang="en-US" b="0" dirty="0"/>
                  <a:t> </a:t>
                </a:r>
                <a:r>
                  <a:rPr lang="en-US" dirty="0">
                    <a:highlight>
                      <a:srgbClr val="FFFF00"/>
                    </a:highlight>
                  </a:rPr>
                  <a:t>for all a </a:t>
                </a:r>
                <a14:m>
                  <m:oMath xmlns:m="http://schemas.openxmlformats.org/officeDocument/2006/math">
                    <m:r>
                      <a:rPr lang="en-US" i="1">
                        <a:highlight>
                          <a:srgbClr val="FFFF00"/>
                        </a:highlight>
                        <a:latin typeface="Cambria Math" panose="02040503050406030204" pitchFamily="18" charset="0"/>
                      </a:rPr>
                      <m:t>∈</m:t>
                    </m:r>
                  </m:oMath>
                </a14:m>
                <a:r>
                  <a:rPr lang="en-US" dirty="0">
                    <a:highlight>
                      <a:srgbClr val="FFFF00"/>
                    </a:highlight>
                  </a:rPr>
                  <a:t> G</a:t>
                </a:r>
              </a:p>
              <a:p>
                <a:pPr lvl="1"/>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26</a:t>
                </a:r>
                <a:r>
                  <a:rPr lang="en-US" dirty="0"/>
                  <a:t> is not a group under multiplication, as elements that are factors of 2 and 13 do not have inverses.  (It is a group if only addition is considered.)</a:t>
                </a:r>
              </a:p>
              <a:p>
                <a:r>
                  <a:rPr lang="en-US" b="0" dirty="0"/>
                  <a:t>A Field F is a group with operations Addition and Multiplication</a:t>
                </a:r>
              </a:p>
              <a:p>
                <a:r>
                  <a:rPr lang="en-US" dirty="0"/>
                  <a:t>A Prime Field is an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0" i="0" baseline="-25000" smtClean="0">
                        <a:latin typeface="Cambria Math" panose="02040503050406030204" pitchFamily="18" charset="0"/>
                        <a:ea typeface="Cambria Math" panose="02040503050406030204" pitchFamily="18" charset="0"/>
                      </a:rPr>
                      <m:t>p</m:t>
                    </m:r>
                  </m:oMath>
                </a14:m>
                <a:r>
                  <a:rPr lang="en-US" dirty="0"/>
                  <a:t> where p is a prime number</a:t>
                </a:r>
              </a:p>
              <a:p>
                <a:pPr lvl="1"/>
                <a:r>
                  <a:rPr lang="en-US" b="0" u="sng" dirty="0"/>
                  <a:t>All members of </a:t>
                </a:r>
                <a14:m>
                  <m:oMath xmlns:m="http://schemas.openxmlformats.org/officeDocument/2006/math">
                    <m:r>
                      <a:rPr lang="en-US" i="1" u="sng">
                        <a:latin typeface="Cambria Math" panose="02040503050406030204" pitchFamily="18" charset="0"/>
                        <a:ea typeface="Cambria Math" panose="02040503050406030204" pitchFamily="18" charset="0"/>
                      </a:rPr>
                      <m:t>ℤ</m:t>
                    </m:r>
                    <m:r>
                      <m:rPr>
                        <m:sty m:val="p"/>
                      </m:rPr>
                      <a:rPr lang="en-US" b="0" i="0" u="sng" smtClean="0">
                        <a:latin typeface="Cambria Math" panose="02040503050406030204" pitchFamily="18" charset="0"/>
                        <a:ea typeface="Cambria Math" panose="02040503050406030204" pitchFamily="18" charset="0"/>
                      </a:rPr>
                      <m:t>p</m:t>
                    </m:r>
                  </m:oMath>
                </a14:m>
                <a:r>
                  <a:rPr lang="en-US" b="0" u="sng" dirty="0"/>
                  <a:t> have multiplicative inverses</a:t>
                </a:r>
              </a:p>
            </p:txBody>
          </p:sp>
        </mc:Choice>
        <mc:Fallback xmlns="">
          <p:sp>
            <p:nvSpPr>
              <p:cNvPr id="3" name="Content Placeholder 2">
                <a:extLst>
                  <a:ext uri="{FF2B5EF4-FFF2-40B4-BE49-F238E27FC236}">
                    <a16:creationId xmlns:a16="http://schemas.microsoft.com/office/drawing/2014/main" id="{9C401832-DFAA-4988-8C54-E2F4A3DD55E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6126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BB11-0755-4885-97D7-7E0A6A1E09F1}"/>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j-lt"/>
                <a:ea typeface="+mj-ea"/>
                <a:cs typeface="+mj-cs"/>
              </a:rPr>
              <a:t>Modular arithmetic “wraps”</a:t>
            </a:r>
          </a:p>
        </p:txBody>
      </p:sp>
      <p:sp>
        <p:nvSpPr>
          <p:cNvPr id="6" name="TextBox 5">
            <a:extLst>
              <a:ext uri="{FF2B5EF4-FFF2-40B4-BE49-F238E27FC236}">
                <a16:creationId xmlns:a16="http://schemas.microsoft.com/office/drawing/2014/main" id="{0EFB6440-BCCF-B2D3-F4C7-A7C42706C19E}"/>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Easy enough for simple problems, but complex problems with gigantic numbers become hard to solve</a:t>
            </a:r>
          </a:p>
        </p:txBody>
      </p:sp>
      <p:pic>
        <p:nvPicPr>
          <p:cNvPr id="5" name="Content Placeholder 4" descr="A picture containing text, clock&#10;&#10;Description automatically generated">
            <a:extLst>
              <a:ext uri="{FF2B5EF4-FFF2-40B4-BE49-F238E27FC236}">
                <a16:creationId xmlns:a16="http://schemas.microsoft.com/office/drawing/2014/main" id="{431E26B2-FC0F-FC78-E1D0-BC63565F86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5862" y="1907496"/>
            <a:ext cx="6019331" cy="3039762"/>
          </a:xfrm>
          <a:prstGeom prst="rect">
            <a:avLst/>
          </a:prstGeom>
          <a:effectLst/>
        </p:spPr>
      </p:pic>
    </p:spTree>
    <p:extLst>
      <p:ext uri="{BB962C8B-B14F-4D97-AF65-F5344CB8AC3E}">
        <p14:creationId xmlns:p14="http://schemas.microsoft.com/office/powerpoint/2010/main" val="284558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6C74-D1B6-40AF-9F8A-556C41F1AA1D}"/>
              </a:ext>
            </a:extLst>
          </p:cNvPr>
          <p:cNvSpPr>
            <a:spLocks noGrp="1"/>
          </p:cNvSpPr>
          <p:nvPr>
            <p:ph type="title"/>
          </p:nvPr>
        </p:nvSpPr>
        <p:spPr/>
        <p:txBody>
          <a:bodyPr/>
          <a:lstStyle/>
          <a:p>
            <a:r>
              <a:rPr lang="en-US" dirty="0"/>
              <a:t>Modular addition “wraps”</a:t>
            </a:r>
          </a:p>
        </p:txBody>
      </p:sp>
      <p:sp>
        <p:nvSpPr>
          <p:cNvPr id="3" name="Content Placeholder 2">
            <a:extLst>
              <a:ext uri="{FF2B5EF4-FFF2-40B4-BE49-F238E27FC236}">
                <a16:creationId xmlns:a16="http://schemas.microsoft.com/office/drawing/2014/main" id="{4086090F-6F6C-4C10-ACC7-07F3ED58655B}"/>
              </a:ext>
            </a:extLst>
          </p:cNvPr>
          <p:cNvSpPr>
            <a:spLocks noGrp="1"/>
          </p:cNvSpPr>
          <p:nvPr>
            <p:ph idx="1"/>
          </p:nvPr>
        </p:nvSpPr>
        <p:spPr/>
        <p:txBody>
          <a:bodyPr>
            <a:normAutofit/>
          </a:bodyPr>
          <a:lstStyle/>
          <a:p>
            <a:r>
              <a:rPr lang="en-US" dirty="0"/>
              <a:t>In a 12-hour clock, what is 6 hours after 10 o’clock?</a:t>
            </a:r>
          </a:p>
          <a:p>
            <a:pPr lvl="1"/>
            <a:r>
              <a:rPr lang="en-US" dirty="0"/>
              <a:t>10 + 6 = 16, but that doesn’t fit inside the 0 - 11 hours on the clock</a:t>
            </a:r>
          </a:p>
          <a:p>
            <a:pPr lvl="1"/>
            <a:r>
              <a:rPr lang="en-US" dirty="0"/>
              <a:t>16 - 12 = 4, so the answer is 4 o’clock -- “wraps” </a:t>
            </a:r>
          </a:p>
          <a:p>
            <a:pPr lvl="1"/>
            <a:r>
              <a:rPr lang="en-US" dirty="0"/>
              <a:t>16 / 12 = 1 remainder 4  (division returns number of wraps; 1 this time)</a:t>
            </a:r>
          </a:p>
          <a:p>
            <a:pPr lvl="1"/>
            <a:r>
              <a:rPr lang="en-US" dirty="0"/>
              <a:t>16 mod 12 = 4 -- the remainder (how far you go after wraps are done)</a:t>
            </a:r>
          </a:p>
          <a:p>
            <a:r>
              <a:rPr lang="en-US" dirty="0"/>
              <a:t>With 26 letters, indexed 0 – 25 (starts at 0, not 1)</a:t>
            </a:r>
          </a:p>
          <a:p>
            <a:pPr lvl="1"/>
            <a:r>
              <a:rPr lang="en-US" dirty="0"/>
              <a:t>15 + 20 = 35, but that isn’t in 0 - 25</a:t>
            </a:r>
          </a:p>
          <a:p>
            <a:pPr lvl="1"/>
            <a:r>
              <a:rPr lang="en-US" dirty="0"/>
              <a:t>35 - 26 = 9, so 15 + 20 “wraps” to 9</a:t>
            </a:r>
          </a:p>
          <a:p>
            <a:pPr lvl="1"/>
            <a:r>
              <a:rPr lang="en-US" dirty="0"/>
              <a:t>35/26 = 1 remainder 9</a:t>
            </a:r>
          </a:p>
          <a:p>
            <a:pPr lvl="1"/>
            <a:r>
              <a:rPr lang="en-US" dirty="0"/>
              <a:t>35 mod 26 = 9 -- the remainder</a:t>
            </a:r>
          </a:p>
        </p:txBody>
      </p:sp>
    </p:spTree>
    <p:extLst>
      <p:ext uri="{BB962C8B-B14F-4D97-AF65-F5344CB8AC3E}">
        <p14:creationId xmlns:p14="http://schemas.microsoft.com/office/powerpoint/2010/main" val="4084515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DA7B-17EC-4297-8693-DC018FF6F7EF}"/>
              </a:ext>
            </a:extLst>
          </p:cNvPr>
          <p:cNvSpPr>
            <a:spLocks noGrp="1"/>
          </p:cNvSpPr>
          <p:nvPr>
            <p:ph type="title"/>
          </p:nvPr>
        </p:nvSpPr>
        <p:spPr/>
        <p:txBody>
          <a:bodyPr/>
          <a:lstStyle/>
          <a:p>
            <a:r>
              <a:rPr lang="en-US" dirty="0"/>
              <a:t>Modular subtraction also “wraps”</a:t>
            </a:r>
          </a:p>
        </p:txBody>
      </p:sp>
      <p:sp>
        <p:nvSpPr>
          <p:cNvPr id="3" name="Content Placeholder 2">
            <a:extLst>
              <a:ext uri="{FF2B5EF4-FFF2-40B4-BE49-F238E27FC236}">
                <a16:creationId xmlns:a16="http://schemas.microsoft.com/office/drawing/2014/main" id="{BB560508-0F0B-4222-A9CD-390248E46F98}"/>
              </a:ext>
            </a:extLst>
          </p:cNvPr>
          <p:cNvSpPr>
            <a:spLocks noGrp="1"/>
          </p:cNvSpPr>
          <p:nvPr>
            <p:ph idx="1"/>
          </p:nvPr>
        </p:nvSpPr>
        <p:spPr/>
        <p:txBody>
          <a:bodyPr/>
          <a:lstStyle/>
          <a:p>
            <a:r>
              <a:rPr lang="en-US" dirty="0"/>
              <a:t>12-hour clock, what is 10 hours before 2?</a:t>
            </a:r>
          </a:p>
          <a:p>
            <a:pPr lvl="1"/>
            <a:r>
              <a:rPr lang="en-US" dirty="0"/>
              <a:t>2 - 10 = -8  -- that’s not between 0 and 11</a:t>
            </a:r>
          </a:p>
          <a:p>
            <a:pPr lvl="1"/>
            <a:r>
              <a:rPr lang="en-US" dirty="0"/>
              <a:t>-8 + 12 = 4  --  4 o’clock is 10 hours before 2</a:t>
            </a:r>
          </a:p>
          <a:p>
            <a:pPr lvl="1"/>
            <a:r>
              <a:rPr lang="en-US" dirty="0"/>
              <a:t>-8 mod 12 = 4</a:t>
            </a:r>
          </a:p>
          <a:p>
            <a:r>
              <a:rPr lang="en-US" dirty="0"/>
              <a:t>26 letters, indexed 0 - 25</a:t>
            </a:r>
          </a:p>
          <a:p>
            <a:pPr lvl="1"/>
            <a:r>
              <a:rPr lang="en-US" dirty="0"/>
              <a:t>2 - 10 = -8</a:t>
            </a:r>
          </a:p>
          <a:p>
            <a:pPr lvl="1"/>
            <a:r>
              <a:rPr lang="en-US" dirty="0"/>
              <a:t>-8 + 26 = 18</a:t>
            </a:r>
          </a:p>
          <a:p>
            <a:pPr lvl="1"/>
            <a:r>
              <a:rPr lang="en-US" dirty="0"/>
              <a:t>-8 mod 26 = 18</a:t>
            </a:r>
          </a:p>
        </p:txBody>
      </p:sp>
    </p:spTree>
    <p:extLst>
      <p:ext uri="{BB962C8B-B14F-4D97-AF65-F5344CB8AC3E}">
        <p14:creationId xmlns:p14="http://schemas.microsoft.com/office/powerpoint/2010/main" val="113628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0F48F3-85DF-0E3E-A619-87276BB2BCA3}"/>
              </a:ext>
            </a:extLst>
          </p:cNvPr>
          <p:cNvPicPr>
            <a:picLocks noChangeAspect="1"/>
          </p:cNvPicPr>
          <p:nvPr/>
        </p:nvPicPr>
        <p:blipFill>
          <a:blip r:embed="rId3"/>
          <a:stretch>
            <a:fillRect/>
          </a:stretch>
        </p:blipFill>
        <p:spPr>
          <a:xfrm>
            <a:off x="1016128" y="4379956"/>
            <a:ext cx="8690520" cy="1895958"/>
          </a:xfrm>
          <a:prstGeom prst="rect">
            <a:avLst/>
          </a:prstGeom>
        </p:spPr>
      </p:pic>
      <p:sp>
        <p:nvSpPr>
          <p:cNvPr id="2" name="Title 1">
            <a:extLst>
              <a:ext uri="{FF2B5EF4-FFF2-40B4-BE49-F238E27FC236}">
                <a16:creationId xmlns:a16="http://schemas.microsoft.com/office/drawing/2014/main" id="{1E1C9F76-98FC-4830-BEB0-041560D6DB4D}"/>
              </a:ext>
            </a:extLst>
          </p:cNvPr>
          <p:cNvSpPr>
            <a:spLocks noGrp="1"/>
          </p:cNvSpPr>
          <p:nvPr>
            <p:ph type="title"/>
          </p:nvPr>
        </p:nvSpPr>
        <p:spPr/>
        <p:txBody>
          <a:bodyPr/>
          <a:lstStyle/>
          <a:p>
            <a:r>
              <a:rPr lang="en-US" dirty="0"/>
              <a:t>Modular multiplication (1)</a:t>
            </a:r>
          </a:p>
        </p:txBody>
      </p:sp>
      <p:sp>
        <p:nvSpPr>
          <p:cNvPr id="3" name="Content Placeholder 2">
            <a:extLst>
              <a:ext uri="{FF2B5EF4-FFF2-40B4-BE49-F238E27FC236}">
                <a16:creationId xmlns:a16="http://schemas.microsoft.com/office/drawing/2014/main" id="{826802F0-414C-48E2-B258-92EF20FF3CCE}"/>
              </a:ext>
            </a:extLst>
          </p:cNvPr>
          <p:cNvSpPr>
            <a:spLocks noGrp="1"/>
          </p:cNvSpPr>
          <p:nvPr>
            <p:ph idx="1"/>
          </p:nvPr>
        </p:nvSpPr>
        <p:spPr>
          <a:xfrm>
            <a:off x="838200" y="1825625"/>
            <a:ext cx="10515600" cy="4372952"/>
          </a:xfrm>
        </p:spPr>
        <p:txBody>
          <a:bodyPr/>
          <a:lstStyle/>
          <a:p>
            <a:r>
              <a:rPr lang="en-US" dirty="0"/>
              <a:t>Multiplication jumbles things a little--handy for encryption</a:t>
            </a:r>
          </a:p>
          <a:p>
            <a:endParaRPr lang="en-US" dirty="0"/>
          </a:p>
          <a:p>
            <a:pPr marL="0" indent="0">
              <a:buNone/>
            </a:pPr>
            <a:endParaRPr lang="en-US" dirty="0"/>
          </a:p>
          <a:p>
            <a:endParaRPr lang="en-US" dirty="0"/>
          </a:p>
          <a:p>
            <a:r>
              <a:rPr lang="en-US" dirty="0"/>
              <a:t>But what happened here?</a:t>
            </a:r>
          </a:p>
        </p:txBody>
      </p:sp>
      <p:cxnSp>
        <p:nvCxnSpPr>
          <p:cNvPr id="10" name="Straight Connector 9">
            <a:extLst>
              <a:ext uri="{FF2B5EF4-FFF2-40B4-BE49-F238E27FC236}">
                <a16:creationId xmlns:a16="http://schemas.microsoft.com/office/drawing/2014/main" id="{7D612E88-556A-466A-B37A-995892961E2E}"/>
              </a:ext>
            </a:extLst>
          </p:cNvPr>
          <p:cNvCxnSpPr/>
          <p:nvPr/>
        </p:nvCxnSpPr>
        <p:spPr>
          <a:xfrm>
            <a:off x="2426677" y="5407269"/>
            <a:ext cx="310368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B4C7D7-9EFD-4943-B63F-EA3BEA46FAF8}"/>
              </a:ext>
            </a:extLst>
          </p:cNvPr>
          <p:cNvCxnSpPr/>
          <p:nvPr/>
        </p:nvCxnSpPr>
        <p:spPr>
          <a:xfrm>
            <a:off x="5785338" y="5416062"/>
            <a:ext cx="381506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C04EB3-08D1-4F14-8626-E9F64FD88ADA}"/>
              </a:ext>
            </a:extLst>
          </p:cNvPr>
          <p:cNvCxnSpPr/>
          <p:nvPr/>
        </p:nvCxnSpPr>
        <p:spPr>
          <a:xfrm>
            <a:off x="2426677" y="6275914"/>
            <a:ext cx="28135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C4ED267-56D1-43EB-835F-83320DBFF65F}"/>
              </a:ext>
            </a:extLst>
          </p:cNvPr>
          <p:cNvCxnSpPr/>
          <p:nvPr/>
        </p:nvCxnSpPr>
        <p:spPr>
          <a:xfrm>
            <a:off x="2883877" y="6275914"/>
            <a:ext cx="272561"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8AB912E-E9E3-E8E1-A34B-2520814DBF7F}"/>
              </a:ext>
            </a:extLst>
          </p:cNvPr>
          <p:cNvPicPr>
            <a:picLocks noChangeAspect="1"/>
          </p:cNvPicPr>
          <p:nvPr/>
        </p:nvPicPr>
        <p:blipFill>
          <a:blip r:embed="rId4"/>
          <a:stretch>
            <a:fillRect/>
          </a:stretch>
        </p:blipFill>
        <p:spPr>
          <a:xfrm>
            <a:off x="981497" y="2433529"/>
            <a:ext cx="8690520" cy="1003742"/>
          </a:xfrm>
          <a:prstGeom prst="rect">
            <a:avLst/>
          </a:prstGeom>
        </p:spPr>
      </p:pic>
    </p:spTree>
    <p:extLst>
      <p:ext uri="{BB962C8B-B14F-4D97-AF65-F5344CB8AC3E}">
        <p14:creationId xmlns:p14="http://schemas.microsoft.com/office/powerpoint/2010/main" val="340869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1F90-013E-4A17-8F82-E1EE33DC7BAF}"/>
              </a:ext>
            </a:extLst>
          </p:cNvPr>
          <p:cNvSpPr>
            <a:spLocks noGrp="1"/>
          </p:cNvSpPr>
          <p:nvPr>
            <p:ph type="title"/>
          </p:nvPr>
        </p:nvSpPr>
        <p:spPr/>
        <p:txBody>
          <a:bodyPr/>
          <a:lstStyle/>
          <a:p>
            <a:r>
              <a:rPr lang="en-US" dirty="0"/>
              <a:t>Modular Multiplication (2)</a:t>
            </a:r>
          </a:p>
        </p:txBody>
      </p:sp>
      <p:sp>
        <p:nvSpPr>
          <p:cNvPr id="3" name="Content Placeholder 2">
            <a:extLst>
              <a:ext uri="{FF2B5EF4-FFF2-40B4-BE49-F238E27FC236}">
                <a16:creationId xmlns:a16="http://schemas.microsoft.com/office/drawing/2014/main" id="{F8C00842-63E1-42EB-8D86-4EC7E779ACA2}"/>
              </a:ext>
            </a:extLst>
          </p:cNvPr>
          <p:cNvSpPr>
            <a:spLocks noGrp="1"/>
          </p:cNvSpPr>
          <p:nvPr>
            <p:ph idx="1"/>
          </p:nvPr>
        </p:nvSpPr>
        <p:spPr/>
        <p:txBody>
          <a:bodyPr/>
          <a:lstStyle/>
          <a:p>
            <a:r>
              <a:rPr lang="en-US" dirty="0"/>
              <a:t>If multiplier and the modulus share a common divisor,</a:t>
            </a:r>
          </a:p>
          <a:p>
            <a:pPr lvl="1"/>
            <a:r>
              <a:rPr lang="en-US" dirty="0"/>
              <a:t>Multiplication “wraps” onto same space, over and over</a:t>
            </a:r>
          </a:p>
          <a:p>
            <a:pPr lvl="1"/>
            <a:r>
              <a:rPr lang="en-US" dirty="0"/>
              <a:t>Example:  (13 * index) mod 26</a:t>
            </a:r>
          </a:p>
          <a:p>
            <a:pPr lvl="1"/>
            <a:r>
              <a:rPr lang="en-US" dirty="0"/>
              <a:t>13 and 26 are both divisible by 2, so 2 is common divisor</a:t>
            </a:r>
          </a:p>
          <a:p>
            <a:pPr lvl="1"/>
            <a:r>
              <a:rPr lang="en-US" dirty="0"/>
              <a:t>0 and 13 are the only answers we get</a:t>
            </a:r>
          </a:p>
          <a:p>
            <a:r>
              <a:rPr lang="en-US" dirty="0"/>
              <a:t>Not good for encryption</a:t>
            </a:r>
          </a:p>
          <a:p>
            <a:r>
              <a:rPr lang="en-US" dirty="0"/>
              <a:t>But if the modulus were 29 instead of 26…</a:t>
            </a:r>
          </a:p>
          <a:p>
            <a:pPr lvl="1"/>
            <a:r>
              <a:rPr lang="en-US" dirty="0"/>
              <a:t>29 is a prime number, it is only divisible by 1</a:t>
            </a:r>
          </a:p>
          <a:p>
            <a:pPr lvl="1"/>
            <a:r>
              <a:rPr lang="en-US" dirty="0"/>
              <a:t>We could multiply by any number 0 - 28 without problems</a:t>
            </a:r>
          </a:p>
        </p:txBody>
      </p:sp>
    </p:spTree>
    <p:extLst>
      <p:ext uri="{BB962C8B-B14F-4D97-AF65-F5344CB8AC3E}">
        <p14:creationId xmlns:p14="http://schemas.microsoft.com/office/powerpoint/2010/main" val="47880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653C-81AE-40A5-A676-94305B5CE0BC}"/>
              </a:ext>
            </a:extLst>
          </p:cNvPr>
          <p:cNvSpPr>
            <a:spLocks noGrp="1"/>
          </p:cNvSpPr>
          <p:nvPr>
            <p:ph type="title"/>
          </p:nvPr>
        </p:nvSpPr>
        <p:spPr/>
        <p:txBody>
          <a:bodyPr/>
          <a:lstStyle/>
          <a:p>
            <a:r>
              <a:rPr lang="en-US" dirty="0"/>
              <a:t>Greatest Common Divisor (GCD)</a:t>
            </a:r>
          </a:p>
        </p:txBody>
      </p:sp>
      <p:sp>
        <p:nvSpPr>
          <p:cNvPr id="3" name="Content Placeholder 2">
            <a:extLst>
              <a:ext uri="{FF2B5EF4-FFF2-40B4-BE49-F238E27FC236}">
                <a16:creationId xmlns:a16="http://schemas.microsoft.com/office/drawing/2014/main" id="{2C5F1ABF-1F76-46F0-A6DF-913E60F3A01F}"/>
              </a:ext>
            </a:extLst>
          </p:cNvPr>
          <p:cNvSpPr>
            <a:spLocks noGrp="1"/>
          </p:cNvSpPr>
          <p:nvPr>
            <p:ph idx="1"/>
          </p:nvPr>
        </p:nvSpPr>
        <p:spPr/>
        <p:txBody>
          <a:bodyPr>
            <a:normAutofit lnSpcReduction="10000"/>
          </a:bodyPr>
          <a:lstStyle/>
          <a:p>
            <a:r>
              <a:rPr lang="en-US" dirty="0"/>
              <a:t>Take two numbers</a:t>
            </a:r>
          </a:p>
          <a:p>
            <a:r>
              <a:rPr lang="en-US" dirty="0"/>
              <a:t>GCD is the largest number that can divide both</a:t>
            </a:r>
          </a:p>
          <a:p>
            <a:pPr lvl="1"/>
            <a:r>
              <a:rPr lang="en-US" dirty="0"/>
              <a:t>GCD(2, 26) = 2</a:t>
            </a:r>
          </a:p>
          <a:p>
            <a:pPr lvl="1"/>
            <a:r>
              <a:rPr lang="en-US" dirty="0"/>
              <a:t>GCD(18, 26) = 2</a:t>
            </a:r>
          </a:p>
          <a:p>
            <a:pPr lvl="1"/>
            <a:r>
              <a:rPr lang="en-US" dirty="0"/>
              <a:t>GCD(13, 26) = 13</a:t>
            </a:r>
          </a:p>
          <a:p>
            <a:pPr lvl="1"/>
            <a:r>
              <a:rPr lang="en-US" dirty="0"/>
              <a:t>GCD(3, 26) = 1 -- no common divisor, relatively prime</a:t>
            </a:r>
          </a:p>
          <a:p>
            <a:r>
              <a:rPr lang="en-US" dirty="0"/>
              <a:t>GCD = 1 means the two numbers</a:t>
            </a:r>
          </a:p>
          <a:p>
            <a:pPr lvl="1"/>
            <a:r>
              <a:rPr lang="en-US" dirty="0"/>
              <a:t>have no common divisor</a:t>
            </a:r>
          </a:p>
          <a:p>
            <a:pPr lvl="1"/>
            <a:r>
              <a:rPr lang="en-US" dirty="0"/>
              <a:t>are relatively prime</a:t>
            </a:r>
          </a:p>
          <a:p>
            <a:r>
              <a:rPr lang="en-US" dirty="0"/>
              <a:t>Euclid developed a method for finding GCD over 2,000 years ago</a:t>
            </a:r>
          </a:p>
          <a:p>
            <a:endParaRPr lang="en-US" dirty="0"/>
          </a:p>
        </p:txBody>
      </p:sp>
    </p:spTree>
    <p:extLst>
      <p:ext uri="{BB962C8B-B14F-4D97-AF65-F5344CB8AC3E}">
        <p14:creationId xmlns:p14="http://schemas.microsoft.com/office/powerpoint/2010/main" val="57072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A327714-417F-80DA-0FC3-A16EF8DF9D82}"/>
              </a:ext>
            </a:extLst>
          </p:cNvPr>
          <p:cNvPicPr>
            <a:picLocks noChangeAspect="1"/>
          </p:cNvPicPr>
          <p:nvPr/>
        </p:nvPicPr>
        <p:blipFill>
          <a:blip r:embed="rId3"/>
          <a:stretch>
            <a:fillRect/>
          </a:stretch>
        </p:blipFill>
        <p:spPr>
          <a:xfrm>
            <a:off x="838200" y="5223725"/>
            <a:ext cx="8356600" cy="965797"/>
          </a:xfrm>
          <a:prstGeom prst="rect">
            <a:avLst/>
          </a:prstGeom>
        </p:spPr>
      </p:pic>
      <p:sp>
        <p:nvSpPr>
          <p:cNvPr id="2" name="Title 1">
            <a:extLst>
              <a:ext uri="{FF2B5EF4-FFF2-40B4-BE49-F238E27FC236}">
                <a16:creationId xmlns:a16="http://schemas.microsoft.com/office/drawing/2014/main" id="{5E4669E9-61BC-430B-BE14-8EA1D8943480}"/>
              </a:ext>
            </a:extLst>
          </p:cNvPr>
          <p:cNvSpPr>
            <a:spLocks noGrp="1"/>
          </p:cNvSpPr>
          <p:nvPr>
            <p:ph type="title"/>
          </p:nvPr>
        </p:nvSpPr>
        <p:spPr/>
        <p:txBody>
          <a:bodyPr/>
          <a:lstStyle/>
          <a:p>
            <a:r>
              <a:rPr lang="en-US" dirty="0"/>
              <a:t>Modular Inverse (1)</a:t>
            </a:r>
          </a:p>
        </p:txBody>
      </p:sp>
      <p:sp>
        <p:nvSpPr>
          <p:cNvPr id="3" name="Content Placeholder 2">
            <a:extLst>
              <a:ext uri="{FF2B5EF4-FFF2-40B4-BE49-F238E27FC236}">
                <a16:creationId xmlns:a16="http://schemas.microsoft.com/office/drawing/2014/main" id="{81D356A8-90DF-4E7E-85A7-744F58C36919}"/>
              </a:ext>
            </a:extLst>
          </p:cNvPr>
          <p:cNvSpPr>
            <a:spLocks noGrp="1"/>
          </p:cNvSpPr>
          <p:nvPr>
            <p:ph idx="1"/>
          </p:nvPr>
        </p:nvSpPr>
        <p:spPr/>
        <p:txBody>
          <a:bodyPr/>
          <a:lstStyle/>
          <a:p>
            <a:r>
              <a:rPr lang="en-US" dirty="0"/>
              <a:t>Division doesn’t work in modular arithmetic</a:t>
            </a:r>
          </a:p>
          <a:p>
            <a:pPr lvl="1"/>
            <a:r>
              <a:rPr lang="en-US" dirty="0"/>
              <a:t>3 / 5 is a fraction, modular arithmetic only has integers</a:t>
            </a:r>
          </a:p>
          <a:p>
            <a:r>
              <a:rPr lang="en-US" dirty="0"/>
              <a:t>Instead use modular inverse</a:t>
            </a:r>
          </a:p>
          <a:p>
            <a:pPr lvl="1"/>
            <a:r>
              <a:rPr lang="en-US" dirty="0"/>
              <a:t>In real numbers  5 * 1 / 5 = 1  so 1 / 5 is the inverse of 5</a:t>
            </a:r>
          </a:p>
          <a:p>
            <a:pPr lvl="1"/>
            <a:r>
              <a:rPr lang="en-US" dirty="0"/>
              <a:t>5 * (mod inverse of 5 ) = 1</a:t>
            </a:r>
          </a:p>
          <a:p>
            <a:pPr lvl="1"/>
            <a:r>
              <a:rPr lang="en-US" dirty="0"/>
              <a:t>use wrapping--there must be some number that wraps to 1</a:t>
            </a:r>
          </a:p>
          <a:p>
            <a:pPr lvl="1"/>
            <a:r>
              <a:rPr lang="en-US" dirty="0"/>
              <a:t>5 * 21 = 105,    105 mod 26 = 1</a:t>
            </a:r>
          </a:p>
          <a:p>
            <a:pPr lvl="1"/>
            <a:r>
              <a:rPr lang="en-US" dirty="0"/>
              <a:t>So, 21 is the mod inverse of 5 </a:t>
            </a:r>
            <a:r>
              <a:rPr lang="en-US" u="sng" dirty="0"/>
              <a:t>when you are using mod 26</a:t>
            </a:r>
          </a:p>
        </p:txBody>
      </p:sp>
      <p:sp>
        <p:nvSpPr>
          <p:cNvPr id="5" name="Oval 4">
            <a:extLst>
              <a:ext uri="{FF2B5EF4-FFF2-40B4-BE49-F238E27FC236}">
                <a16:creationId xmlns:a16="http://schemas.microsoft.com/office/drawing/2014/main" id="{FD51484C-A9CF-4ACB-8BA1-3EF949446E96}"/>
              </a:ext>
            </a:extLst>
          </p:cNvPr>
          <p:cNvSpPr/>
          <p:nvPr/>
        </p:nvSpPr>
        <p:spPr>
          <a:xfrm>
            <a:off x="7673353" y="5139521"/>
            <a:ext cx="351692" cy="113420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60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D0D0-B4DD-8D13-34CF-59AF836CFBDB}"/>
              </a:ext>
            </a:extLst>
          </p:cNvPr>
          <p:cNvSpPr>
            <a:spLocks noGrp="1"/>
          </p:cNvSpPr>
          <p:nvPr>
            <p:ph type="title"/>
          </p:nvPr>
        </p:nvSpPr>
        <p:spPr/>
        <p:txBody>
          <a:bodyPr/>
          <a:lstStyle/>
          <a:p>
            <a:r>
              <a:rPr lang="en-US" dirty="0"/>
              <a:t>Modular Inverse (2)</a:t>
            </a:r>
          </a:p>
        </p:txBody>
      </p:sp>
      <p:sp>
        <p:nvSpPr>
          <p:cNvPr id="3" name="Content Placeholder 2">
            <a:extLst>
              <a:ext uri="{FF2B5EF4-FFF2-40B4-BE49-F238E27FC236}">
                <a16:creationId xmlns:a16="http://schemas.microsoft.com/office/drawing/2014/main" id="{28BFA9F4-8AF1-DD3A-A7D4-695ED5514F6B}"/>
              </a:ext>
            </a:extLst>
          </p:cNvPr>
          <p:cNvSpPr>
            <a:spLocks noGrp="1"/>
          </p:cNvSpPr>
          <p:nvPr>
            <p:ph idx="1"/>
          </p:nvPr>
        </p:nvSpPr>
        <p:spPr/>
        <p:txBody>
          <a:bodyPr>
            <a:normAutofit/>
          </a:bodyPr>
          <a:lstStyle/>
          <a:p>
            <a:r>
              <a:rPr lang="en-US" dirty="0"/>
              <a:t>The equivalent to division in modular arithmetic is multiplication by the modular inverse.</a:t>
            </a:r>
          </a:p>
          <a:p>
            <a:r>
              <a:rPr lang="en-US" dirty="0"/>
              <a:t>3 / 5 from real number arithmetic in modulus 26 converts to</a:t>
            </a:r>
          </a:p>
          <a:p>
            <a:r>
              <a:rPr lang="en-US" dirty="0"/>
              <a:t>3 * inverse (5 in modulus 26)</a:t>
            </a:r>
          </a:p>
          <a:p>
            <a:r>
              <a:rPr lang="en-US" dirty="0"/>
              <a:t>= 3 * 21 = 63</a:t>
            </a:r>
          </a:p>
          <a:p>
            <a:r>
              <a:rPr lang="en-US" dirty="0"/>
              <a:t>= 63 mod 26</a:t>
            </a:r>
          </a:p>
          <a:p>
            <a:r>
              <a:rPr lang="en-US" dirty="0"/>
              <a:t>= 11</a:t>
            </a:r>
          </a:p>
          <a:p>
            <a:pPr marL="0" indent="0">
              <a:buNone/>
            </a:pPr>
            <a:endParaRPr lang="en-US" dirty="0"/>
          </a:p>
          <a:p>
            <a:endParaRPr lang="en-US" dirty="0"/>
          </a:p>
        </p:txBody>
      </p:sp>
      <p:pic>
        <p:nvPicPr>
          <p:cNvPr id="5" name="Picture 4">
            <a:extLst>
              <a:ext uri="{FF2B5EF4-FFF2-40B4-BE49-F238E27FC236}">
                <a16:creationId xmlns:a16="http://schemas.microsoft.com/office/drawing/2014/main" id="{F20153A2-A644-7C32-2D24-8FFF9E5E175E}"/>
              </a:ext>
            </a:extLst>
          </p:cNvPr>
          <p:cNvPicPr>
            <a:picLocks noChangeAspect="1"/>
          </p:cNvPicPr>
          <p:nvPr/>
        </p:nvPicPr>
        <p:blipFill rotWithShape="1">
          <a:blip r:embed="rId3"/>
          <a:srcRect r="45578"/>
          <a:stretch/>
        </p:blipFill>
        <p:spPr>
          <a:xfrm>
            <a:off x="5649291" y="3712447"/>
            <a:ext cx="3457387" cy="1904581"/>
          </a:xfrm>
          <a:prstGeom prst="rect">
            <a:avLst/>
          </a:prstGeom>
        </p:spPr>
      </p:pic>
    </p:spTree>
    <p:extLst>
      <p:ext uri="{BB962C8B-B14F-4D97-AF65-F5344CB8AC3E}">
        <p14:creationId xmlns:p14="http://schemas.microsoft.com/office/powerpoint/2010/main" val="365508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1549</TotalTime>
  <Words>1606</Words>
  <Application>Microsoft Office PowerPoint</Application>
  <PresentationFormat>Widescreen</PresentationFormat>
  <Paragraphs>157</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Modular Arithmetic Essentials</vt:lpstr>
      <vt:lpstr>Modular arithmetic “wraps”</vt:lpstr>
      <vt:lpstr>Modular addition “wraps”</vt:lpstr>
      <vt:lpstr>Modular subtraction also “wraps”</vt:lpstr>
      <vt:lpstr>Modular multiplication (1)</vt:lpstr>
      <vt:lpstr>Modular Multiplication (2)</vt:lpstr>
      <vt:lpstr>Greatest Common Divisor (GCD)</vt:lpstr>
      <vt:lpstr>Modular Inverse (1)</vt:lpstr>
      <vt:lpstr>Modular Inverse (2)</vt:lpstr>
      <vt:lpstr>Mod Inverse requires GCD(number, mod) = 1</vt:lpstr>
      <vt:lpstr>Computing Modular Multiplicative Inverses</vt:lpstr>
      <vt:lpstr>Python</vt:lpstr>
      <vt:lpstr>Why this is important</vt:lpstr>
      <vt:lpstr>Mathematical Language—Integer Ring  ℤn  </vt:lpstr>
      <vt:lpstr>Prime Fields 𝔽</vt:lpstr>
      <vt:lpstr>Groups, Fields, and Prime Fields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Modualar Arithmetic Essentitials</dc:title>
  <dc:creator>John York</dc:creator>
  <cp:lastModifiedBy>John York</cp:lastModifiedBy>
  <cp:revision>37</cp:revision>
  <dcterms:created xsi:type="dcterms:W3CDTF">2019-10-03T15:06:42Z</dcterms:created>
  <dcterms:modified xsi:type="dcterms:W3CDTF">2023-01-27T14:56:08Z</dcterms:modified>
</cp:coreProperties>
</file>