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76" r:id="rId4"/>
    <p:sldId id="260" r:id="rId5"/>
    <p:sldId id="262" r:id="rId6"/>
    <p:sldId id="263" r:id="rId7"/>
    <p:sldId id="264" r:id="rId8"/>
    <p:sldId id="274" r:id="rId9"/>
    <p:sldId id="270"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545" autoAdjust="0"/>
  </p:normalViewPr>
  <p:slideViewPr>
    <p:cSldViewPr snapToGrid="0">
      <p:cViewPr varScale="1">
        <p:scale>
          <a:sx n="111" d="100"/>
          <a:sy n="111" d="100"/>
        </p:scale>
        <p:origin x="360" y="96"/>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20486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126460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2/1/2023</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2/1/2023</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Transposition_ciph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ath.ucdenver.edu/~wcherowi/clockar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t>
            </a:r>
          </a:p>
          <a:p>
            <a:r>
              <a:rPr lang="en-US" dirty="0"/>
              <a:t>John York</a:t>
            </a:r>
          </a:p>
          <a:p>
            <a:r>
              <a:rPr lang="en-US" dirty="0"/>
              <a:t>Shenandoah Valley Governor’s School</a:t>
            </a:r>
          </a:p>
          <a:p>
            <a:r>
              <a:rPr lang="en-US" dirty="0"/>
              <a:t>Spring 2023</a:t>
            </a:r>
          </a:p>
          <a:p>
            <a:r>
              <a:rPr lang="en-US" dirty="0"/>
              <a:t>yorkj@svgs.k12.va.us</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0CB2-A045-FCD7-786F-C01DB265072F}"/>
              </a:ext>
            </a:extLst>
          </p:cNvPr>
          <p:cNvSpPr>
            <a:spLocks noGrp="1"/>
          </p:cNvSpPr>
          <p:nvPr>
            <p:ph type="title"/>
          </p:nvPr>
        </p:nvSpPr>
        <p:spPr/>
        <p:txBody>
          <a:bodyPr/>
          <a:lstStyle/>
          <a:p>
            <a:r>
              <a:rPr lang="en-US" dirty="0"/>
              <a:t>Transposition Ciphers</a:t>
            </a:r>
          </a:p>
        </p:txBody>
      </p:sp>
      <p:sp>
        <p:nvSpPr>
          <p:cNvPr id="3" name="Content Placeholder 2">
            <a:extLst>
              <a:ext uri="{FF2B5EF4-FFF2-40B4-BE49-F238E27FC236}">
                <a16:creationId xmlns:a16="http://schemas.microsoft.com/office/drawing/2014/main" id="{332F692D-2A1D-8BC8-D490-E76639483C4D}"/>
              </a:ext>
            </a:extLst>
          </p:cNvPr>
          <p:cNvSpPr>
            <a:spLocks noGrp="1"/>
          </p:cNvSpPr>
          <p:nvPr>
            <p:ph idx="1"/>
          </p:nvPr>
        </p:nvSpPr>
        <p:spPr>
          <a:xfrm>
            <a:off x="838200" y="1825625"/>
            <a:ext cx="10515600" cy="1442010"/>
          </a:xfrm>
        </p:spPr>
        <p:txBody>
          <a:bodyPr>
            <a:normAutofit lnSpcReduction="10000"/>
          </a:bodyPr>
          <a:lstStyle/>
          <a:p>
            <a:r>
              <a:rPr lang="en-US" dirty="0"/>
              <a:t>Scramble the order of the characters</a:t>
            </a:r>
          </a:p>
          <a:p>
            <a:r>
              <a:rPr lang="en-US" dirty="0"/>
              <a:t>Susceptible to brute force attacks</a:t>
            </a:r>
          </a:p>
          <a:p>
            <a:r>
              <a:rPr lang="en-US" dirty="0"/>
              <a:t>Simple examples from </a:t>
            </a:r>
            <a:r>
              <a:rPr lang="en-US" sz="2200" dirty="0">
                <a:hlinkClick r:id="rId2"/>
              </a:rPr>
              <a:t>https://en.wikipedia.org/wiki/Transposition_cipher</a:t>
            </a:r>
            <a:r>
              <a:rPr lang="en-US" sz="2200" dirty="0"/>
              <a:t> </a:t>
            </a:r>
            <a:endParaRPr lang="en-US" dirty="0"/>
          </a:p>
        </p:txBody>
      </p:sp>
      <p:sp>
        <p:nvSpPr>
          <p:cNvPr id="4" name="TextBox 3">
            <a:extLst>
              <a:ext uri="{FF2B5EF4-FFF2-40B4-BE49-F238E27FC236}">
                <a16:creationId xmlns:a16="http://schemas.microsoft.com/office/drawing/2014/main" id="{7D9AD40A-FABF-2438-50BC-4ED89B551A4A}"/>
              </a:ext>
            </a:extLst>
          </p:cNvPr>
          <p:cNvSpPr txBox="1"/>
          <p:nvPr/>
        </p:nvSpPr>
        <p:spPr>
          <a:xfrm>
            <a:off x="838200" y="3267635"/>
            <a:ext cx="52578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err="1"/>
              <a:t>Railfence</a:t>
            </a:r>
            <a:r>
              <a:rPr lang="en-US" sz="2000" b="1" u="sng" dirty="0"/>
              <a:t> cipher or Zigzag cipher</a:t>
            </a:r>
          </a:p>
          <a:p>
            <a:pPr marL="285750" indent="-285750">
              <a:buFont typeface="Arial" panose="020B0604020202020204" pitchFamily="34" charset="0"/>
              <a:buChar char="•"/>
            </a:pPr>
            <a:r>
              <a:rPr lang="en-US" sz="2000" dirty="0"/>
              <a:t>Each horizontal line is a rail</a:t>
            </a:r>
          </a:p>
          <a:p>
            <a:pPr marL="285750" indent="-285750">
              <a:buFont typeface="Arial" panose="020B0604020202020204" pitchFamily="34" charset="0"/>
              <a:buChar char="•"/>
            </a:pPr>
            <a:r>
              <a:rPr lang="en-US" sz="2000" dirty="0"/>
              <a:t>Plaintext is written across the lines</a:t>
            </a:r>
          </a:p>
          <a:p>
            <a:pPr marL="285750" indent="-285750">
              <a:buFont typeface="Arial" panose="020B0604020202020204" pitchFamily="34" charset="0"/>
              <a:buChar char="•"/>
            </a:pPr>
            <a:r>
              <a:rPr lang="en-US" sz="2000" dirty="0"/>
              <a:t>Cipher text is read line by line.</a:t>
            </a:r>
          </a:p>
          <a:p>
            <a:pPr marL="285750" indent="-285750">
              <a:buFont typeface="Arial" panose="020B0604020202020204" pitchFamily="34" charset="0"/>
              <a:buChar char="•"/>
            </a:pPr>
            <a:r>
              <a:rPr lang="en-US" sz="2000" dirty="0"/>
              <a:t>3 rail cipher shown below.</a:t>
            </a:r>
          </a:p>
          <a:p>
            <a:pPr marL="285750" indent="-285750">
              <a:buFont typeface="Arial" panose="020B0604020202020204" pitchFamily="34" charset="0"/>
              <a:buChar char="•"/>
            </a:pPr>
            <a:r>
              <a:rPr lang="en-US" sz="2000" dirty="0"/>
              <a:t>WEAREDISCOVEREDFLEEATONCE encrypts to</a:t>
            </a:r>
          </a:p>
          <a:p>
            <a:pPr marL="285750" indent="-285750">
              <a:buFont typeface="Arial" panose="020B0604020202020204" pitchFamily="34" charset="0"/>
              <a:buChar char="•"/>
            </a:pPr>
            <a:r>
              <a:rPr lang="en-US" sz="2000"/>
              <a:t>WECRLTEERDSOEEFEAOCAIVDEN</a:t>
            </a:r>
            <a:endParaRPr lang="en-US" sz="2000" dirty="0"/>
          </a:p>
        </p:txBody>
      </p:sp>
      <p:pic>
        <p:nvPicPr>
          <p:cNvPr id="7" name="Picture 6">
            <a:extLst>
              <a:ext uri="{FF2B5EF4-FFF2-40B4-BE49-F238E27FC236}">
                <a16:creationId xmlns:a16="http://schemas.microsoft.com/office/drawing/2014/main" id="{C57F33BA-514E-FBD6-2EF7-46BD2FB622B4}"/>
              </a:ext>
            </a:extLst>
          </p:cNvPr>
          <p:cNvPicPr>
            <a:picLocks noChangeAspect="1"/>
          </p:cNvPicPr>
          <p:nvPr/>
        </p:nvPicPr>
        <p:blipFill>
          <a:blip r:embed="rId3"/>
          <a:stretch>
            <a:fillRect/>
          </a:stretch>
        </p:blipFill>
        <p:spPr>
          <a:xfrm>
            <a:off x="838200" y="5508723"/>
            <a:ext cx="5257800" cy="984152"/>
          </a:xfrm>
          <a:prstGeom prst="rect">
            <a:avLst/>
          </a:prstGeom>
        </p:spPr>
      </p:pic>
      <p:sp>
        <p:nvSpPr>
          <p:cNvPr id="10" name="TextBox 9">
            <a:extLst>
              <a:ext uri="{FF2B5EF4-FFF2-40B4-BE49-F238E27FC236}">
                <a16:creationId xmlns:a16="http://schemas.microsoft.com/office/drawing/2014/main" id="{25979BF1-0BFE-2E21-078B-E7556F869D15}"/>
              </a:ext>
            </a:extLst>
          </p:cNvPr>
          <p:cNvSpPr txBox="1"/>
          <p:nvPr/>
        </p:nvSpPr>
        <p:spPr>
          <a:xfrm>
            <a:off x="6333565" y="3267635"/>
            <a:ext cx="52578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Columnar Cipher</a:t>
            </a:r>
          </a:p>
          <a:p>
            <a:pPr marL="285750" indent="-285750">
              <a:buFont typeface="Arial" panose="020B0604020202020204" pitchFamily="34" charset="0"/>
              <a:buChar char="•"/>
            </a:pPr>
            <a:r>
              <a:rPr lang="en-US" sz="2000" dirty="0"/>
              <a:t>Plaintext is written across rows</a:t>
            </a:r>
          </a:p>
          <a:p>
            <a:pPr marL="285750" indent="-285750">
              <a:buFont typeface="Arial" panose="020B0604020202020204" pitchFamily="34" charset="0"/>
              <a:buChar char="•"/>
            </a:pPr>
            <a:r>
              <a:rPr lang="en-US" sz="2000" dirty="0"/>
              <a:t>Ciphertext is read by column</a:t>
            </a:r>
          </a:p>
          <a:p>
            <a:pPr marL="285750" indent="-285750">
              <a:buFont typeface="Arial" panose="020B0604020202020204" pitchFamily="34" charset="0"/>
              <a:buChar char="•"/>
            </a:pPr>
            <a:r>
              <a:rPr lang="en-US" sz="2000" dirty="0"/>
              <a:t>Column order may be modified, and becomes the key</a:t>
            </a:r>
          </a:p>
          <a:p>
            <a:pPr marL="285750" indent="-285750">
              <a:buFont typeface="Arial" panose="020B0604020202020204" pitchFamily="34" charset="0"/>
              <a:buChar char="•"/>
            </a:pPr>
            <a:r>
              <a:rPr lang="en-US" sz="2000" dirty="0"/>
              <a:t>Ciphertext:</a:t>
            </a:r>
            <a:br>
              <a:rPr lang="en-US" sz="2000" dirty="0"/>
            </a:br>
            <a:r>
              <a:rPr lang="en-US" sz="2000" dirty="0"/>
              <a:t>EVLNA CDTES EAROF ODEEC WIREE</a:t>
            </a:r>
          </a:p>
        </p:txBody>
      </p:sp>
      <p:pic>
        <p:nvPicPr>
          <p:cNvPr id="12" name="Picture 11">
            <a:extLst>
              <a:ext uri="{FF2B5EF4-FFF2-40B4-BE49-F238E27FC236}">
                <a16:creationId xmlns:a16="http://schemas.microsoft.com/office/drawing/2014/main" id="{08A5DC2E-0B59-D24D-E1BB-A9706FAF5A98}"/>
              </a:ext>
            </a:extLst>
          </p:cNvPr>
          <p:cNvPicPr>
            <a:picLocks noChangeAspect="1"/>
          </p:cNvPicPr>
          <p:nvPr/>
        </p:nvPicPr>
        <p:blipFill>
          <a:blip r:embed="rId4"/>
          <a:stretch>
            <a:fillRect/>
          </a:stretch>
        </p:blipFill>
        <p:spPr>
          <a:xfrm>
            <a:off x="10379496" y="4709645"/>
            <a:ext cx="1300971" cy="1615942"/>
          </a:xfrm>
          <a:prstGeom prst="rect">
            <a:avLst/>
          </a:prstGeom>
        </p:spPr>
      </p:pic>
    </p:spTree>
    <p:extLst>
      <p:ext uri="{BB962C8B-B14F-4D97-AF65-F5344CB8AC3E}">
        <p14:creationId xmlns:p14="http://schemas.microsoft.com/office/powerpoint/2010/main" val="30029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normAutofit lnSpcReduction="10000"/>
          </a:bodyPr>
          <a:lstStyle/>
          <a:p>
            <a:r>
              <a:rPr lang="en-US" dirty="0"/>
              <a:t>Not in common use, except as Capture The Flag (CTF) problems</a:t>
            </a:r>
          </a:p>
          <a:p>
            <a:pPr lvl="1"/>
            <a:r>
              <a:rPr lang="en-US" dirty="0"/>
              <a:t>Good for teaching modular arithmetic</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or shift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453B-A7B5-47A4-1733-D71C2BC41F18}"/>
              </a:ext>
            </a:extLst>
          </p:cNvPr>
          <p:cNvSpPr>
            <a:spLocks noGrp="1"/>
          </p:cNvSpPr>
          <p:nvPr>
            <p:ph type="title"/>
          </p:nvPr>
        </p:nvSpPr>
        <p:spPr/>
        <p:txBody>
          <a:bodyPr>
            <a:normAutofit/>
          </a:bodyPr>
          <a:lstStyle/>
          <a:p>
            <a:r>
              <a:rPr lang="en-US" sz="4000" dirty="0"/>
              <a:t>‘Secret Decoder Ring’ is just a Shift (Caesar) cipher</a:t>
            </a:r>
          </a:p>
        </p:txBody>
      </p:sp>
      <p:sp>
        <p:nvSpPr>
          <p:cNvPr id="9" name="Content Placeholder 8">
            <a:extLst>
              <a:ext uri="{FF2B5EF4-FFF2-40B4-BE49-F238E27FC236}">
                <a16:creationId xmlns:a16="http://schemas.microsoft.com/office/drawing/2014/main" id="{AB90065D-F422-5DBD-3300-E808BDC849F7}"/>
              </a:ext>
            </a:extLst>
          </p:cNvPr>
          <p:cNvSpPr>
            <a:spLocks noGrp="1"/>
          </p:cNvSpPr>
          <p:nvPr>
            <p:ph idx="1"/>
          </p:nvPr>
        </p:nvSpPr>
        <p:spPr>
          <a:xfrm>
            <a:off x="623835" y="6127038"/>
            <a:ext cx="9052009" cy="572342"/>
          </a:xfrm>
        </p:spPr>
        <p:txBody>
          <a:bodyPr>
            <a:normAutofit/>
          </a:bodyPr>
          <a:lstStyle/>
          <a:p>
            <a:pPr marL="0" indent="0">
              <a:buNone/>
            </a:pPr>
            <a:r>
              <a:rPr lang="en-US" sz="2000" dirty="0"/>
              <a:t>Image from </a:t>
            </a:r>
            <a:r>
              <a:rPr lang="en-US" sz="2000" dirty="0">
                <a:hlinkClick r:id="rId2"/>
              </a:rPr>
              <a:t>http://www-math.ucdenver.edu/~wcherowi/clockar5.html</a:t>
            </a:r>
            <a:r>
              <a:rPr lang="en-US" sz="2000" dirty="0"/>
              <a:t> </a:t>
            </a:r>
          </a:p>
        </p:txBody>
      </p:sp>
      <p:pic>
        <p:nvPicPr>
          <p:cNvPr id="11" name="Picture 10">
            <a:extLst>
              <a:ext uri="{FF2B5EF4-FFF2-40B4-BE49-F238E27FC236}">
                <a16:creationId xmlns:a16="http://schemas.microsoft.com/office/drawing/2014/main" id="{524E23FF-C6D4-F120-1446-A2813921D1F3}"/>
              </a:ext>
            </a:extLst>
          </p:cNvPr>
          <p:cNvPicPr>
            <a:picLocks noChangeAspect="1"/>
          </p:cNvPicPr>
          <p:nvPr/>
        </p:nvPicPr>
        <p:blipFill>
          <a:blip r:embed="rId3"/>
          <a:stretch>
            <a:fillRect/>
          </a:stretch>
        </p:blipFill>
        <p:spPr>
          <a:xfrm>
            <a:off x="3071074" y="1356949"/>
            <a:ext cx="5767754" cy="4770089"/>
          </a:xfrm>
          <a:prstGeom prst="rect">
            <a:avLst/>
          </a:prstGeom>
        </p:spPr>
      </p:pic>
    </p:spTree>
    <p:extLst>
      <p:ext uri="{BB962C8B-B14F-4D97-AF65-F5344CB8AC3E}">
        <p14:creationId xmlns:p14="http://schemas.microsoft.com/office/powerpoint/2010/main" val="205727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Review—Multiplicative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an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Review—Modulo and Python operators</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85000" lnSpcReduction="20000"/>
          </a:bodyPr>
          <a:lstStyle/>
          <a:p>
            <a:r>
              <a:rPr lang="en-US" dirty="0"/>
              <a:t>Math Definition of the modulo operation</a:t>
            </a:r>
          </a:p>
          <a:p>
            <a:pPr lvl="1"/>
            <a:r>
              <a:rPr lang="en-US" dirty="0"/>
              <a:t>Let a, r, and m be Integers, and m &gt; 0</a:t>
            </a:r>
          </a:p>
          <a:p>
            <a:pPr lvl="1"/>
            <a:r>
              <a:rPr lang="en-US" dirty="0"/>
              <a:t>a ≡ r mod m, if m divides a – r</a:t>
            </a:r>
          </a:p>
          <a:p>
            <a:r>
              <a:rPr lang="en-US" dirty="0"/>
              <a:t>Other Definition</a:t>
            </a:r>
          </a:p>
          <a:p>
            <a:pPr lvl="1"/>
            <a:r>
              <a:rPr lang="en-US" dirty="0"/>
              <a:t>a = r mod m</a:t>
            </a:r>
          </a:p>
          <a:p>
            <a:pPr lvl="1"/>
            <a:r>
              <a:rPr lang="en-US" dirty="0"/>
              <a:t>a is the remainder when you divide r by m</a:t>
            </a:r>
          </a:p>
          <a:p>
            <a:pPr lvl="1"/>
            <a:r>
              <a:rPr lang="en-US" dirty="0"/>
              <a:t>m mod m is always 0, so n * m mod m (n is an integer) is always 0</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6644</TotalTime>
  <Words>1857</Words>
  <Application>Microsoft Office PowerPoint</Application>
  <PresentationFormat>Widescreen</PresentationFormat>
  <Paragraphs>166</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Cryptology (2)</vt:lpstr>
      <vt:lpstr>Classic Ciphers</vt:lpstr>
      <vt:lpstr>‘Secret Decoder Ring’ is just a Shift (Caesar) cipher</vt:lpstr>
      <vt:lpstr>Caesar (or Shift) Cipher</vt:lpstr>
      <vt:lpstr>Decrypt Caesar Cipher</vt:lpstr>
      <vt:lpstr>Affine Cipher, a more general case</vt:lpstr>
      <vt:lpstr>Affine Decryption and the Modular Inverse</vt:lpstr>
      <vt:lpstr>Review—Multiplicative Inverse</vt:lpstr>
      <vt:lpstr>Review—Modulo and Python operators</vt:lpstr>
      <vt:lpstr>Transposition Ciphers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125</cp:revision>
  <dcterms:created xsi:type="dcterms:W3CDTF">2018-03-07T18:42:13Z</dcterms:created>
  <dcterms:modified xsi:type="dcterms:W3CDTF">2023-02-01T12:25:24Z</dcterms:modified>
</cp:coreProperties>
</file>