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1" r:id="rId6"/>
    <p:sldId id="270" r:id="rId7"/>
    <p:sldId id="272" r:id="rId8"/>
    <p:sldId id="263" r:id="rId9"/>
    <p:sldId id="276" r:id="rId10"/>
    <p:sldId id="265" r:id="rId11"/>
    <p:sldId id="275" r:id="rId12"/>
    <p:sldId id="264" r:id="rId13"/>
    <p:sldId id="262" r:id="rId14"/>
    <p:sldId id="266" r:id="rId15"/>
    <p:sldId id="267" r:id="rId16"/>
    <p:sldId id="268"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notesViewPr>
    <p:cSldViewPr snapToGrid="0">
      <p:cViewPr varScale="1">
        <p:scale>
          <a:sx n="82" d="100"/>
          <a:sy n="8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16</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17</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18</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92947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3196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2/14/2023</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2/14/2023</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a:t>
            </a:r>
          </a:p>
          <a:p>
            <a:r>
              <a:rPr lang="en-US" dirty="0"/>
              <a:t>Shenandoah Valley Governor’s School</a:t>
            </a:r>
          </a:p>
          <a:p>
            <a:r>
              <a:rPr lang="en-US" dirty="0"/>
              <a:t>yorkj@svgs.k12.va.us</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1428852"/>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991236E-4191-78F7-0AF9-08B589CFABA0}"/>
              </a:ext>
            </a:extLst>
          </p:cNvPr>
          <p:cNvSpPr txBox="1"/>
          <p:nvPr/>
        </p:nvSpPr>
        <p:spPr>
          <a:xfrm>
            <a:off x="838201" y="4551824"/>
            <a:ext cx="1051559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highlight>
                  <a:srgbClr val="FFFF00"/>
                </a:highlight>
              </a:rPr>
              <a:t>x</a:t>
            </a:r>
            <a:r>
              <a:rPr lang="en-US" sz="2400" baseline="30000" dirty="0" err="1">
                <a:highlight>
                  <a:srgbClr val="FFFF00"/>
                </a:highlight>
              </a:rPr>
              <a:t>e</a:t>
            </a:r>
            <a:r>
              <a:rPr lang="en-US" sz="2400" dirty="0">
                <a:highlight>
                  <a:srgbClr val="FFFF00"/>
                </a:highlight>
              </a:rPr>
              <a:t> mod n  </a:t>
            </a:r>
            <a:r>
              <a:rPr lang="en-US" sz="2400" dirty="0"/>
              <a:t>is very hard to solve by brute force.  All the numbers are huge (e can be as small </a:t>
            </a:r>
            <a:r>
              <a:rPr lang="en-US" sz="2400"/>
              <a:t>as 65537 </a:t>
            </a:r>
            <a:r>
              <a:rPr lang="en-US" sz="2400" dirty="0"/>
              <a:t>but x and n are around 2048 bits long) so ‘wraps’ a huge number of times, and the modulus is huge as well.</a:t>
            </a:r>
          </a:p>
          <a:p>
            <a:pPr marL="285750" indent="-285750">
              <a:buFont typeface="Arial" panose="020B0604020202020204" pitchFamily="34" charset="0"/>
              <a:buChar char="•"/>
            </a:pPr>
            <a:r>
              <a:rPr lang="en-US" sz="2400" dirty="0"/>
              <a:t>You have to know a secret to solve it</a:t>
            </a:r>
          </a:p>
        </p:txBody>
      </p:sp>
    </p:spTree>
    <p:extLst>
      <p:ext uri="{BB962C8B-B14F-4D97-AF65-F5344CB8AC3E}">
        <p14:creationId xmlns:p14="http://schemas.microsoft.com/office/powerpoint/2010/main" val="388263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RSA—with decryption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normAutofit fontScale="92500" lnSpcReduction="10000"/>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-&gt; plaintext</a:t>
            </a:r>
          </a:p>
          <a:p>
            <a:r>
              <a:rPr lang="en-US" dirty="0"/>
              <a:t>The number d is a secret that must be computed</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8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Φ</a:t>
            </a:r>
            <a:r>
              <a:rPr lang="en-US" sz="2400" dirty="0"/>
              <a:t> = (p-1)(q-1) </a:t>
            </a:r>
            <a:endParaRPr lang="en-US" dirty="0"/>
          </a:p>
          <a:p>
            <a:pPr lvl="1"/>
            <a:r>
              <a:rPr lang="en-US" b="0" dirty="0"/>
              <a:t>Choose exponent, e, for public key</a:t>
            </a:r>
          </a:p>
          <a:p>
            <a:pPr lvl="1"/>
            <a:r>
              <a:rPr lang="en-US" b="0" dirty="0"/>
              <a:t>Make sure that GCD(e, </a:t>
            </a:r>
            <a:r>
              <a:rPr lang="el-GR" sz="2400" dirty="0"/>
              <a:t>Φ</a:t>
            </a:r>
            <a:r>
              <a:rPr lang="en-US" dirty="0"/>
              <a:t> ) = 1</a:t>
            </a:r>
            <a:endParaRPr lang="en-US" b="0" dirty="0"/>
          </a:p>
          <a:p>
            <a:pPr lvl="1"/>
            <a:r>
              <a:rPr lang="en-US" dirty="0"/>
              <a:t>Compute exponent, d, for private key</a:t>
            </a:r>
          </a:p>
          <a:p>
            <a:pPr lvl="2"/>
            <a:r>
              <a:rPr lang="en-US" dirty="0"/>
              <a:t>e and d are inverses, d = inverse(e, </a:t>
            </a:r>
            <a:r>
              <a:rPr lang="el-GR" sz="2000" dirty="0">
                <a:highlight>
                  <a:srgbClr val="FFFF00"/>
                </a:highlight>
              </a:rPr>
              <a:t>Φ</a:t>
            </a:r>
            <a:r>
              <a:rPr lang="en-US" sz="2000" dirty="0"/>
              <a:t>)</a:t>
            </a:r>
            <a:endParaRPr lang="en-US" b="1" dirty="0"/>
          </a:p>
          <a:p>
            <a:pPr lvl="1"/>
            <a:r>
              <a:rPr lang="en-US" b="0" dirty="0"/>
              <a:t>Public key is [n, e]</a:t>
            </a:r>
          </a:p>
          <a:p>
            <a:pPr lvl="1"/>
            <a:r>
              <a:rPr lang="en-US" dirty="0"/>
              <a:t>Private key is [n, d]</a:t>
            </a:r>
          </a:p>
          <a:p>
            <a:pPr lvl="1"/>
            <a:r>
              <a:rPr lang="en-US" b="0" dirty="0"/>
              <a:t>p, q, </a:t>
            </a:r>
            <a:r>
              <a:rPr lang="el-GR" sz="2400" dirty="0"/>
              <a:t>Φ</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Φ</a:t>
            </a:r>
            <a:r>
              <a:rPr lang="en-US" sz="2800" dirty="0"/>
              <a:t> depends on p and q</a:t>
            </a:r>
          </a:p>
          <a:p>
            <a:pPr marL="285750" indent="-285750">
              <a:buFont typeface="Arial" panose="020B0604020202020204" pitchFamily="34" charset="0"/>
              <a:buChar char="•"/>
            </a:pPr>
            <a:r>
              <a:rPr lang="en-US" sz="2800" dirty="0"/>
              <a:t>Need </a:t>
            </a:r>
            <a:r>
              <a:rPr lang="el-GR" sz="2800" dirty="0"/>
              <a:t>Φ</a:t>
            </a:r>
            <a:r>
              <a:rPr lang="en-US" sz="2800" dirty="0"/>
              <a:t> to compute           d =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2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Current record is ~830-bit integer</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p:txBody>
      </p:sp>
    </p:spTree>
    <p:extLst>
      <p:ext uri="{BB962C8B-B14F-4D97-AF65-F5344CB8AC3E}">
        <p14:creationId xmlns:p14="http://schemas.microsoft.com/office/powerpoint/2010/main" val="9942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1121</a:t>
            </a:r>
          </a:p>
          <a:p>
            <a:r>
              <a:rPr lang="en-US" dirty="0"/>
              <a:t>Public key</a:t>
            </a:r>
          </a:p>
          <a:p>
            <a:pPr lvl="1"/>
            <a:r>
              <a:rPr lang="en-US" dirty="0"/>
              <a:t>1457, 341	[n, e]</a:t>
            </a:r>
          </a:p>
          <a:p>
            <a:r>
              <a:rPr lang="en-US" dirty="0"/>
              <a:t>Private key</a:t>
            </a:r>
          </a:p>
          <a:p>
            <a:pPr lvl="1"/>
            <a:r>
              <a:rPr lang="en-US" dirty="0"/>
              <a:t>1457, 431	[n, d]</a:t>
            </a:r>
          </a:p>
        </p:txBody>
      </p:sp>
      <p:pic>
        <p:nvPicPr>
          <p:cNvPr id="6" name="Picture 5">
            <a:extLst>
              <a:ext uri="{FF2B5EF4-FFF2-40B4-BE49-F238E27FC236}">
                <a16:creationId xmlns:a16="http://schemas.microsoft.com/office/drawing/2014/main" id="{E94374D1-41F8-4A02-ED65-700EDC4FCF7C}"/>
              </a:ext>
            </a:extLst>
          </p:cNvPr>
          <p:cNvPicPr>
            <a:picLocks noChangeAspect="1"/>
          </p:cNvPicPr>
          <p:nvPr/>
        </p:nvPicPr>
        <p:blipFill>
          <a:blip r:embed="rId3"/>
          <a:stretch>
            <a:fillRect/>
          </a:stretch>
        </p:blipFill>
        <p:spPr>
          <a:xfrm>
            <a:off x="909178" y="1690688"/>
            <a:ext cx="5201651" cy="306812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1121]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1121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D3553A-82A2-5310-3A7C-D31171498E88}"/>
              </a:ext>
            </a:extLst>
          </p:cNvPr>
          <p:cNvPicPr>
            <a:picLocks noChangeAspect="1"/>
          </p:cNvPicPr>
          <p:nvPr/>
        </p:nvPicPr>
        <p:blipFill rotWithShape="1">
          <a:blip r:embed="rId4"/>
          <a:srcRect l="3116"/>
          <a:stretch/>
        </p:blipFill>
        <p:spPr>
          <a:xfrm>
            <a:off x="6321840" y="4248370"/>
            <a:ext cx="4527884" cy="1448516"/>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key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45DF-1987-D947-0FCB-4397DAED11DB}"/>
              </a:ext>
            </a:extLst>
          </p:cNvPr>
          <p:cNvSpPr>
            <a:spLocks noGrp="1"/>
          </p:cNvSpPr>
          <p:nvPr>
            <p:ph type="title"/>
          </p:nvPr>
        </p:nvSpPr>
        <p:spPr/>
        <p:txBody>
          <a:bodyPr/>
          <a:lstStyle/>
          <a:p>
            <a:r>
              <a:rPr lang="en-US" dirty="0"/>
              <a:t>Public/Private keys</a:t>
            </a:r>
          </a:p>
        </p:txBody>
      </p:sp>
      <p:sp>
        <p:nvSpPr>
          <p:cNvPr id="3" name="Content Placeholder 2">
            <a:extLst>
              <a:ext uri="{FF2B5EF4-FFF2-40B4-BE49-F238E27FC236}">
                <a16:creationId xmlns:a16="http://schemas.microsoft.com/office/drawing/2014/main" id="{1A471723-FC4C-2837-8C7E-E57BBBE2323A}"/>
              </a:ext>
            </a:extLst>
          </p:cNvPr>
          <p:cNvSpPr>
            <a:spLocks noGrp="1"/>
          </p:cNvSpPr>
          <p:nvPr>
            <p:ph idx="1"/>
          </p:nvPr>
        </p:nvSpPr>
        <p:spPr/>
        <p:txBody>
          <a:bodyPr/>
          <a:lstStyle/>
          <a:p>
            <a:r>
              <a:rPr lang="en-US" dirty="0"/>
              <a:t>A private and public key are mathematically related</a:t>
            </a:r>
          </a:p>
          <a:p>
            <a:pPr lvl="1"/>
            <a:r>
              <a:rPr lang="en-US" dirty="0"/>
              <a:t>Start with two keys</a:t>
            </a:r>
          </a:p>
          <a:p>
            <a:pPr lvl="1"/>
            <a:r>
              <a:rPr lang="en-US" dirty="0"/>
              <a:t>Designate one as private and keep it secret</a:t>
            </a:r>
          </a:p>
          <a:p>
            <a:pPr lvl="1"/>
            <a:r>
              <a:rPr lang="en-US" dirty="0"/>
              <a:t>Designate one a public and give it to everyone</a:t>
            </a:r>
          </a:p>
          <a:p>
            <a:r>
              <a:rPr lang="en-US" dirty="0"/>
              <a:t>If one key encrypts, only the other key can decrypt</a:t>
            </a:r>
          </a:p>
          <a:p>
            <a:pPr lvl="1"/>
            <a:r>
              <a:rPr lang="en-US" dirty="0"/>
              <a:t>Encrypt with public </a:t>
            </a:r>
            <a:r>
              <a:rPr lang="en-US" dirty="0">
                <a:sym typeface="Wingdings" panose="05000000000000000000" pitchFamily="2" charset="2"/>
              </a:rPr>
              <a:t> only private can decrypt</a:t>
            </a:r>
          </a:p>
          <a:p>
            <a:pPr lvl="1"/>
            <a:r>
              <a:rPr lang="en-US" dirty="0"/>
              <a:t>Encrypt with private </a:t>
            </a:r>
            <a:r>
              <a:rPr lang="en-US" dirty="0">
                <a:sym typeface="Wingdings" panose="05000000000000000000" pitchFamily="2" charset="2"/>
              </a:rPr>
              <a:t> only public can decrypt</a:t>
            </a:r>
          </a:p>
          <a:p>
            <a:r>
              <a:rPr lang="en-US" dirty="0"/>
              <a:t>Both keys are huge numbers</a:t>
            </a:r>
          </a:p>
          <a:p>
            <a:pPr lvl="1"/>
            <a:r>
              <a:rPr lang="en-US" dirty="0"/>
              <a:t>2048 bits long</a:t>
            </a:r>
          </a:p>
          <a:p>
            <a:pPr lvl="1"/>
            <a:r>
              <a:rPr lang="en-US" dirty="0"/>
              <a:t>Or about 600+ decimal digits</a:t>
            </a:r>
          </a:p>
        </p:txBody>
      </p:sp>
    </p:spTree>
    <p:extLst>
      <p:ext uri="{BB962C8B-B14F-4D97-AF65-F5344CB8AC3E}">
        <p14:creationId xmlns:p14="http://schemas.microsoft.com/office/powerpoint/2010/main" val="366940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54544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7AB3-0A92-945B-80E5-842C9ACADF34}"/>
              </a:ext>
            </a:extLst>
          </p:cNvPr>
          <p:cNvSpPr>
            <a:spLocks noGrp="1"/>
          </p:cNvSpPr>
          <p:nvPr>
            <p:ph type="title"/>
          </p:nvPr>
        </p:nvSpPr>
        <p:spPr/>
        <p:txBody>
          <a:bodyPr/>
          <a:lstStyle/>
          <a:p>
            <a:r>
              <a:rPr lang="en-US" dirty="0"/>
              <a:t>“Trap door” functions</a:t>
            </a:r>
          </a:p>
        </p:txBody>
      </p:sp>
      <p:sp>
        <p:nvSpPr>
          <p:cNvPr id="4" name="Oval 3">
            <a:extLst>
              <a:ext uri="{FF2B5EF4-FFF2-40B4-BE49-F238E27FC236}">
                <a16:creationId xmlns:a16="http://schemas.microsoft.com/office/drawing/2014/main" id="{BD2437DD-B4CD-DF17-95D1-5414342730B6}"/>
              </a:ext>
            </a:extLst>
          </p:cNvPr>
          <p:cNvSpPr/>
          <p:nvPr/>
        </p:nvSpPr>
        <p:spPr>
          <a:xfrm>
            <a:off x="1489364" y="2210179"/>
            <a:ext cx="2182091" cy="10113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Plaintext</a:t>
            </a:r>
          </a:p>
        </p:txBody>
      </p:sp>
      <p:sp>
        <p:nvSpPr>
          <p:cNvPr id="5" name="Oval 4">
            <a:extLst>
              <a:ext uri="{FF2B5EF4-FFF2-40B4-BE49-F238E27FC236}">
                <a16:creationId xmlns:a16="http://schemas.microsoft.com/office/drawing/2014/main" id="{00E31C64-FB73-2B9F-29D0-F5C079E4DC08}"/>
              </a:ext>
            </a:extLst>
          </p:cNvPr>
          <p:cNvSpPr/>
          <p:nvPr/>
        </p:nvSpPr>
        <p:spPr>
          <a:xfrm>
            <a:off x="6989619" y="2210179"/>
            <a:ext cx="2514600" cy="10113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Ciphertext</a:t>
            </a:r>
          </a:p>
        </p:txBody>
      </p:sp>
      <p:sp>
        <p:nvSpPr>
          <p:cNvPr id="7" name="Freeform: Shape 6">
            <a:extLst>
              <a:ext uri="{FF2B5EF4-FFF2-40B4-BE49-F238E27FC236}">
                <a16:creationId xmlns:a16="http://schemas.microsoft.com/office/drawing/2014/main" id="{38063FC4-84B7-DB07-132F-ECEAFA274832}"/>
              </a:ext>
            </a:extLst>
          </p:cNvPr>
          <p:cNvSpPr/>
          <p:nvPr/>
        </p:nvSpPr>
        <p:spPr>
          <a:xfrm>
            <a:off x="3186546" y="1690688"/>
            <a:ext cx="4364182" cy="602619"/>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9011DE0-350F-30AE-0158-90C90DDC7895}"/>
              </a:ext>
            </a:extLst>
          </p:cNvPr>
          <p:cNvSpPr/>
          <p:nvPr/>
        </p:nvSpPr>
        <p:spPr>
          <a:xfrm flipV="1">
            <a:off x="3048000" y="3124578"/>
            <a:ext cx="4502728" cy="297872"/>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861ECD-1101-6310-FBC3-1EB4EBA50A7A}"/>
              </a:ext>
            </a:extLst>
          </p:cNvPr>
          <p:cNvSpPr/>
          <p:nvPr/>
        </p:nvSpPr>
        <p:spPr>
          <a:xfrm flipV="1">
            <a:off x="2625436" y="3221561"/>
            <a:ext cx="5451763" cy="1115287"/>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prstDash val="sys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1FF6F6-E3C4-E5EC-DB6D-0A58A856CFE9}"/>
              </a:ext>
            </a:extLst>
          </p:cNvPr>
          <p:cNvSpPr txBox="1"/>
          <p:nvPr/>
        </p:nvSpPr>
        <p:spPr>
          <a:xfrm>
            <a:off x="4378036" y="1748514"/>
            <a:ext cx="2369128" cy="461665"/>
          </a:xfrm>
          <a:prstGeom prst="rect">
            <a:avLst/>
          </a:prstGeom>
          <a:noFill/>
        </p:spPr>
        <p:txBody>
          <a:bodyPr wrap="square" rtlCol="0">
            <a:spAutoFit/>
          </a:bodyPr>
          <a:lstStyle/>
          <a:p>
            <a:r>
              <a:rPr lang="en-US" sz="2400" dirty="0"/>
              <a:t>Encrypt (easy)</a:t>
            </a:r>
          </a:p>
        </p:txBody>
      </p:sp>
      <p:sp>
        <p:nvSpPr>
          <p:cNvPr id="11" name="TextBox 10">
            <a:extLst>
              <a:ext uri="{FF2B5EF4-FFF2-40B4-BE49-F238E27FC236}">
                <a16:creationId xmlns:a16="http://schemas.microsoft.com/office/drawing/2014/main" id="{75484930-4278-89B5-EF4B-44D6CECA263A}"/>
              </a:ext>
            </a:extLst>
          </p:cNvPr>
          <p:cNvSpPr txBox="1"/>
          <p:nvPr/>
        </p:nvSpPr>
        <p:spPr>
          <a:xfrm>
            <a:off x="4260272" y="2893745"/>
            <a:ext cx="2369128" cy="461665"/>
          </a:xfrm>
          <a:prstGeom prst="rect">
            <a:avLst/>
          </a:prstGeom>
          <a:noFill/>
        </p:spPr>
        <p:txBody>
          <a:bodyPr wrap="square" rtlCol="0">
            <a:spAutoFit/>
          </a:bodyPr>
          <a:lstStyle/>
          <a:p>
            <a:r>
              <a:rPr lang="en-US" sz="2400" dirty="0"/>
              <a:t>Crack (hard)</a:t>
            </a:r>
          </a:p>
        </p:txBody>
      </p:sp>
      <p:sp>
        <p:nvSpPr>
          <p:cNvPr id="12" name="TextBox 11">
            <a:extLst>
              <a:ext uri="{FF2B5EF4-FFF2-40B4-BE49-F238E27FC236}">
                <a16:creationId xmlns:a16="http://schemas.microsoft.com/office/drawing/2014/main" id="{120B3D12-2771-308A-704C-7CCA1974AEDE}"/>
              </a:ext>
            </a:extLst>
          </p:cNvPr>
          <p:cNvSpPr txBox="1"/>
          <p:nvPr/>
        </p:nvSpPr>
        <p:spPr>
          <a:xfrm>
            <a:off x="3976254" y="4366967"/>
            <a:ext cx="3574474" cy="1200329"/>
          </a:xfrm>
          <a:prstGeom prst="rect">
            <a:avLst/>
          </a:prstGeom>
          <a:noFill/>
        </p:spPr>
        <p:txBody>
          <a:bodyPr wrap="square" rtlCol="0">
            <a:spAutoFit/>
          </a:bodyPr>
          <a:lstStyle/>
          <a:p>
            <a:r>
              <a:rPr lang="en-US" sz="2400" dirty="0"/>
              <a:t>Decrypt (easy, but only if you know the secret</a:t>
            </a:r>
          </a:p>
          <a:p>
            <a:r>
              <a:rPr lang="en-US" sz="2400" dirty="0"/>
              <a:t>“trap door”)</a:t>
            </a:r>
          </a:p>
        </p:txBody>
      </p:sp>
    </p:spTree>
    <p:extLst>
      <p:ext uri="{BB962C8B-B14F-4D97-AF65-F5344CB8AC3E}">
        <p14:creationId xmlns:p14="http://schemas.microsoft.com/office/powerpoint/2010/main" val="1140692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5946</TotalTime>
  <Words>4029</Words>
  <Application>Microsoft Office PowerPoint</Application>
  <PresentationFormat>Widescreen</PresentationFormat>
  <Paragraphs>302</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Public/Private keys</vt:lpstr>
      <vt:lpstr>PowerPoint Presentation</vt:lpstr>
      <vt:lpstr>“Trap door” functions</vt:lpstr>
      <vt:lpstr>RSA Encryption</vt:lpstr>
      <vt:lpstr>RSA—with decryption</vt:lpstr>
      <vt:lpstr>RSA key Generation</vt:lpstr>
      <vt:lpstr>Factoring Large Integers—RSA</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138</cp:revision>
  <dcterms:created xsi:type="dcterms:W3CDTF">2018-03-17T18:00:20Z</dcterms:created>
  <dcterms:modified xsi:type="dcterms:W3CDTF">2023-02-14T14:01:57Z</dcterms:modified>
</cp:coreProperties>
</file>