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2" r:id="rId12"/>
    <p:sldId id="267"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82" d="100"/>
          <a:sy n="82" d="100"/>
        </p:scale>
        <p:origin x="734" y="72"/>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3/13/2023</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3/13/2023</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nybVFJVXbww&amp;vl=en-GB" TargetMode="Externa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Key_derivation_function" TargetMode="External"/><Relationship Id="rId2" Type="http://schemas.openxmlformats.org/officeDocument/2006/relationships/hyperlink" Target="https://cryptography.io/en/latest/hazmat/primitives/key-derivation-functions/" TargetMode="External"/><Relationship Id="rId1" Type="http://schemas.openxmlformats.org/officeDocument/2006/relationships/slideLayout" Target="../slideLayouts/slideLayout2.xml"/><Relationship Id="rId4" Type="http://schemas.openxmlformats.org/officeDocument/2006/relationships/hyperlink" Target="https://en.wikipedia.org/wiki/HK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desmos.com/calculator/ialhd71we3" TargetMode="External"/><Relationship Id="rId4" Type="http://schemas.openxmlformats.org/officeDocument/2006/relationships/hyperlink" Target="http://www.christelbach.com/eccalculator.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dirty="0"/>
              <a:t>Public Key Encryption—Elliptic Curve Cryptography</a:t>
            </a:r>
          </a:p>
          <a:p>
            <a:r>
              <a:rPr lang="en-US" dirty="0"/>
              <a:t>John York</a:t>
            </a:r>
          </a:p>
          <a:p>
            <a:r>
              <a:rPr lang="en-US" dirty="0"/>
              <a:t>Shenandoah Valley Governor’s School</a:t>
            </a:r>
          </a:p>
          <a:p>
            <a:r>
              <a:rPr lang="en-US" dirty="0"/>
              <a:t>yorkj@svgs.k12.va.us</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fontScale="92500" lnSpcReduction="10000"/>
          </a:bodyPr>
          <a:lstStyle/>
          <a:p>
            <a:r>
              <a:rPr lang="en-US" dirty="0"/>
              <a:t>Choose a curve and modulus</a:t>
            </a:r>
          </a:p>
          <a:p>
            <a:pPr lvl="1"/>
            <a:r>
              <a:rPr lang="en-US" dirty="0"/>
              <a:t>(There are now some curves that include an x</a:t>
            </a:r>
            <a:r>
              <a:rPr lang="en-US" baseline="30000" dirty="0"/>
              <a:t>2</a:t>
            </a:r>
            <a:r>
              <a:rPr lang="en-US" dirty="0"/>
              <a:t> term)</a:t>
            </a:r>
          </a:p>
          <a:p>
            <a:r>
              <a:rPr lang="en-US" dirty="0"/>
              <a:t>Choose a point on the curve</a:t>
            </a:r>
          </a:p>
          <a:p>
            <a:pPr lvl="1"/>
            <a:r>
              <a:rPr lang="en-US" dirty="0"/>
              <a:t>“primitive element” or base point P = (</a:t>
            </a:r>
            <a:r>
              <a:rPr lang="en-US" dirty="0" err="1"/>
              <a:t>x</a:t>
            </a:r>
            <a:r>
              <a:rPr lang="en-US" baseline="-25000" dirty="0" err="1"/>
              <a:t>P</a:t>
            </a:r>
            <a:r>
              <a:rPr lang="en-US" dirty="0"/>
              <a:t>, </a:t>
            </a:r>
            <a:r>
              <a:rPr lang="en-US" dirty="0" err="1"/>
              <a:t>y</a:t>
            </a:r>
            <a:r>
              <a:rPr lang="en-US" baseline="-25000" dirty="0" err="1"/>
              <a:t>P</a:t>
            </a:r>
            <a:r>
              <a:rPr lang="en-US" dirty="0"/>
              <a:t>)</a:t>
            </a:r>
          </a:p>
          <a:p>
            <a:r>
              <a:rPr lang="en-US" dirty="0"/>
              <a:t>Curve selection based on</a:t>
            </a:r>
          </a:p>
          <a:p>
            <a:pPr lvl="1"/>
            <a:r>
              <a:rPr lang="en-US" dirty="0"/>
              <a:t>Security</a:t>
            </a:r>
          </a:p>
          <a:p>
            <a:pPr lvl="1"/>
            <a:r>
              <a:rPr lang="en-US" dirty="0"/>
              <a:t>Speed of computation</a:t>
            </a:r>
          </a:p>
          <a:p>
            <a:r>
              <a:rPr lang="en-US" dirty="0"/>
              <a:t>Small set of standard curves </a:t>
            </a:r>
            <a:r>
              <a:rPr lang="en-US" sz="2000" dirty="0">
                <a:hlinkClick r:id="rId3"/>
              </a:rPr>
              <a:t>http://safecurves.cr.yp.to/</a:t>
            </a:r>
            <a:r>
              <a:rPr lang="en-US" sz="2000" dirty="0"/>
              <a:t> </a:t>
            </a:r>
            <a:endParaRPr lang="en-US" dirty="0"/>
          </a:p>
          <a:p>
            <a:r>
              <a:rPr lang="en-US" dirty="0"/>
              <a:t>NIST curves not used by some, after NSA suspected of putting a back door in NIST’s random number generator </a:t>
            </a:r>
            <a:r>
              <a:rPr lang="en-US" sz="2000" dirty="0">
                <a:hlinkClick r:id="rId4"/>
              </a:rPr>
              <a:t>https://en.wikipedia.org/wiki/Dual_EC_DRBG</a:t>
            </a:r>
            <a:r>
              <a:rPr lang="en-US" sz="2000" dirty="0"/>
              <a:t>, </a:t>
            </a:r>
            <a:r>
              <a:rPr lang="en-US" sz="2000" dirty="0">
                <a:hlinkClick r:id="rId5"/>
              </a:rPr>
              <a:t>https://www.youtube.com/watch?v=nybVFJVXbww&amp;vl=en-GB</a:t>
            </a:r>
            <a:r>
              <a:rPr lang="en-US" sz="2000" dirty="0"/>
              <a:t> </a:t>
            </a:r>
            <a:endParaRPr lang="en-US" dirty="0"/>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80F7-AC06-D974-EFEE-2E4A303A308E}"/>
              </a:ext>
            </a:extLst>
          </p:cNvPr>
          <p:cNvSpPr>
            <a:spLocks noGrp="1"/>
          </p:cNvSpPr>
          <p:nvPr>
            <p:ph type="title"/>
          </p:nvPr>
        </p:nvSpPr>
        <p:spPr>
          <a:xfrm>
            <a:off x="955766" y="383767"/>
            <a:ext cx="10515600" cy="1325563"/>
          </a:xfrm>
        </p:spPr>
        <p:txBody>
          <a:bodyPr/>
          <a:lstStyle/>
          <a:p>
            <a:r>
              <a:rPr lang="en-US" dirty="0"/>
              <a:t>ECDH Key Exchange (1)</a:t>
            </a:r>
          </a:p>
        </p:txBody>
      </p:sp>
      <p:sp>
        <p:nvSpPr>
          <p:cNvPr id="4" name="Rectangle 3">
            <a:extLst>
              <a:ext uri="{FF2B5EF4-FFF2-40B4-BE49-F238E27FC236}">
                <a16:creationId xmlns:a16="http://schemas.microsoft.com/office/drawing/2014/main" id="{F66D86EF-7356-348D-AD75-9C6BF5E9289E}"/>
              </a:ext>
            </a:extLst>
          </p:cNvPr>
          <p:cNvSpPr/>
          <p:nvPr/>
        </p:nvSpPr>
        <p:spPr>
          <a:xfrm>
            <a:off x="1155032" y="1690688"/>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ALICE</a:t>
            </a:r>
          </a:p>
          <a:p>
            <a:pPr algn="ctr"/>
            <a:r>
              <a:rPr lang="en-US" dirty="0"/>
              <a:t>Picks secret number</a:t>
            </a:r>
          </a:p>
          <a:p>
            <a:pPr algn="ctr"/>
            <a:r>
              <a:rPr lang="en-US" dirty="0"/>
              <a:t>a</a:t>
            </a:r>
          </a:p>
        </p:txBody>
      </p:sp>
      <p:sp>
        <p:nvSpPr>
          <p:cNvPr id="5" name="Rectangle 4">
            <a:extLst>
              <a:ext uri="{FF2B5EF4-FFF2-40B4-BE49-F238E27FC236}">
                <a16:creationId xmlns:a16="http://schemas.microsoft.com/office/drawing/2014/main" id="{4CA17CE8-B5DE-85E5-4452-4A39D37263E0}"/>
              </a:ext>
            </a:extLst>
          </p:cNvPr>
          <p:cNvSpPr/>
          <p:nvPr/>
        </p:nvSpPr>
        <p:spPr>
          <a:xfrm>
            <a:off x="7627737" y="1709330"/>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Bob</a:t>
            </a:r>
            <a:endParaRPr lang="en-US" dirty="0"/>
          </a:p>
          <a:p>
            <a:pPr algn="ctr"/>
            <a:r>
              <a:rPr lang="en-US" dirty="0"/>
              <a:t>Picks secret number</a:t>
            </a:r>
          </a:p>
          <a:p>
            <a:pPr algn="ctr"/>
            <a:r>
              <a:rPr lang="en-US" dirty="0"/>
              <a:t>b</a:t>
            </a:r>
          </a:p>
        </p:txBody>
      </p:sp>
      <p:sp>
        <p:nvSpPr>
          <p:cNvPr id="6" name="Oval 5">
            <a:extLst>
              <a:ext uri="{FF2B5EF4-FFF2-40B4-BE49-F238E27FC236}">
                <a16:creationId xmlns:a16="http://schemas.microsoft.com/office/drawing/2014/main" id="{2E0A6898-DE4A-B4F0-F571-B95947D759C9}"/>
              </a:ext>
            </a:extLst>
          </p:cNvPr>
          <p:cNvSpPr/>
          <p:nvPr/>
        </p:nvSpPr>
        <p:spPr>
          <a:xfrm>
            <a:off x="4467556" y="1690688"/>
            <a:ext cx="2338193" cy="10404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a:p>
            <a:pPr algn="ctr"/>
            <a:r>
              <a:rPr lang="en-US" dirty="0"/>
              <a:t>Curve, mod p, Point P(x, y)</a:t>
            </a:r>
          </a:p>
        </p:txBody>
      </p:sp>
      <p:sp>
        <p:nvSpPr>
          <p:cNvPr id="9" name="Rectangle: Rounded Corners 8">
            <a:extLst>
              <a:ext uri="{FF2B5EF4-FFF2-40B4-BE49-F238E27FC236}">
                <a16:creationId xmlns:a16="http://schemas.microsoft.com/office/drawing/2014/main" id="{C7058B3F-9A7F-83DC-3277-6985A93D0543}"/>
              </a:ext>
            </a:extLst>
          </p:cNvPr>
          <p:cNvSpPr/>
          <p:nvPr/>
        </p:nvSpPr>
        <p:spPr>
          <a:xfrm>
            <a:off x="1155032" y="3174274"/>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A = </a:t>
            </a:r>
            <a:r>
              <a:rPr lang="en-US" sz="2000" dirty="0" err="1">
                <a:solidFill>
                  <a:schemeClr val="tx1"/>
                </a:solidFill>
              </a:rPr>
              <a:t>aP</a:t>
            </a:r>
            <a:r>
              <a:rPr lang="en-US" sz="2000" dirty="0">
                <a:solidFill>
                  <a:schemeClr val="tx1"/>
                </a:solidFill>
              </a:rPr>
              <a:t> mod p</a:t>
            </a:r>
          </a:p>
        </p:txBody>
      </p:sp>
      <p:sp>
        <p:nvSpPr>
          <p:cNvPr id="10" name="Rectangle: Rounded Corners 9">
            <a:extLst>
              <a:ext uri="{FF2B5EF4-FFF2-40B4-BE49-F238E27FC236}">
                <a16:creationId xmlns:a16="http://schemas.microsoft.com/office/drawing/2014/main" id="{C4619733-5DA8-9133-0100-EC874065C3CC}"/>
              </a:ext>
            </a:extLst>
          </p:cNvPr>
          <p:cNvSpPr/>
          <p:nvPr/>
        </p:nvSpPr>
        <p:spPr>
          <a:xfrm>
            <a:off x="7627737" y="3174273"/>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B = </a:t>
            </a:r>
            <a:r>
              <a:rPr lang="en-US" sz="2000" dirty="0" err="1">
                <a:solidFill>
                  <a:schemeClr val="tx1"/>
                </a:solidFill>
              </a:rPr>
              <a:t>bP</a:t>
            </a:r>
            <a:r>
              <a:rPr lang="en-US" sz="2000" dirty="0">
                <a:solidFill>
                  <a:schemeClr val="tx1"/>
                </a:solidFill>
              </a:rPr>
              <a:t> mod p</a:t>
            </a:r>
          </a:p>
        </p:txBody>
      </p:sp>
      <p:cxnSp>
        <p:nvCxnSpPr>
          <p:cNvPr id="12" name="Straight Arrow Connector 11">
            <a:extLst>
              <a:ext uri="{FF2B5EF4-FFF2-40B4-BE49-F238E27FC236}">
                <a16:creationId xmlns:a16="http://schemas.microsoft.com/office/drawing/2014/main" id="{2C333D38-63B1-8690-6BF3-3996D59723CE}"/>
              </a:ext>
            </a:extLst>
          </p:cNvPr>
          <p:cNvCxnSpPr/>
          <p:nvPr/>
        </p:nvCxnSpPr>
        <p:spPr>
          <a:xfrm>
            <a:off x="3749040" y="3415937"/>
            <a:ext cx="30567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E79023-1D6E-83BB-AAB1-2778174E1040}"/>
              </a:ext>
            </a:extLst>
          </p:cNvPr>
          <p:cNvCxnSpPr>
            <a:cxnSpLocks/>
          </p:cNvCxnSpPr>
          <p:nvPr/>
        </p:nvCxnSpPr>
        <p:spPr>
          <a:xfrm flipH="1">
            <a:off x="4167052" y="3919688"/>
            <a:ext cx="32265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0D65DC-9295-B384-87F3-8080C6120CB2}"/>
              </a:ext>
            </a:extLst>
          </p:cNvPr>
          <p:cNvCxnSpPr>
            <a:cxnSpLocks/>
            <a:stCxn id="4" idx="2"/>
            <a:endCxn id="9" idx="0"/>
          </p:cNvCxnSpPr>
          <p:nvPr/>
        </p:nvCxnSpPr>
        <p:spPr>
          <a:xfrm>
            <a:off x="2400300" y="2731168"/>
            <a:ext cx="0" cy="4431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CBAA0-40EB-79A2-8444-A15AF9D895C3}"/>
              </a:ext>
            </a:extLst>
          </p:cNvPr>
          <p:cNvCxnSpPr>
            <a:cxnSpLocks/>
            <a:stCxn id="5" idx="2"/>
            <a:endCxn id="10" idx="0"/>
          </p:cNvCxnSpPr>
          <p:nvPr/>
        </p:nvCxnSpPr>
        <p:spPr>
          <a:xfrm>
            <a:off x="8873005" y="2749810"/>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2F6CC48-F017-1793-DB0A-9123D55FE868}"/>
              </a:ext>
            </a:extLst>
          </p:cNvPr>
          <p:cNvSpPr txBox="1"/>
          <p:nvPr/>
        </p:nvSpPr>
        <p:spPr>
          <a:xfrm>
            <a:off x="6903234" y="3090501"/>
            <a:ext cx="627017" cy="584775"/>
          </a:xfrm>
          <a:prstGeom prst="rect">
            <a:avLst/>
          </a:prstGeom>
          <a:noFill/>
        </p:spPr>
        <p:txBody>
          <a:bodyPr wrap="square" rtlCol="0">
            <a:spAutoFit/>
          </a:bodyPr>
          <a:lstStyle/>
          <a:p>
            <a:r>
              <a:rPr lang="en-US" sz="3200" dirty="0">
                <a:solidFill>
                  <a:schemeClr val="accent1">
                    <a:lumMod val="75000"/>
                  </a:schemeClr>
                </a:solidFill>
              </a:rPr>
              <a:t>A</a:t>
            </a:r>
          </a:p>
        </p:txBody>
      </p:sp>
      <p:sp>
        <p:nvSpPr>
          <p:cNvPr id="23" name="TextBox 22">
            <a:extLst>
              <a:ext uri="{FF2B5EF4-FFF2-40B4-BE49-F238E27FC236}">
                <a16:creationId xmlns:a16="http://schemas.microsoft.com/office/drawing/2014/main" id="{E1014414-BD40-5260-BF9B-BB7093FE7409}"/>
              </a:ext>
            </a:extLst>
          </p:cNvPr>
          <p:cNvSpPr txBox="1"/>
          <p:nvPr/>
        </p:nvSpPr>
        <p:spPr>
          <a:xfrm>
            <a:off x="3716413" y="3627300"/>
            <a:ext cx="627017" cy="584775"/>
          </a:xfrm>
          <a:prstGeom prst="rect">
            <a:avLst/>
          </a:prstGeom>
          <a:noFill/>
        </p:spPr>
        <p:txBody>
          <a:bodyPr wrap="square" rtlCol="0">
            <a:spAutoFit/>
          </a:bodyPr>
          <a:lstStyle/>
          <a:p>
            <a:r>
              <a:rPr lang="en-US" sz="3200" dirty="0">
                <a:solidFill>
                  <a:schemeClr val="accent1">
                    <a:lumMod val="75000"/>
                  </a:schemeClr>
                </a:solidFill>
              </a:rPr>
              <a:t>B</a:t>
            </a:r>
          </a:p>
        </p:txBody>
      </p:sp>
      <p:sp>
        <p:nvSpPr>
          <p:cNvPr id="24" name="Rectangle: Rounded Corners 23">
            <a:extLst>
              <a:ext uri="{FF2B5EF4-FFF2-40B4-BE49-F238E27FC236}">
                <a16:creationId xmlns:a16="http://schemas.microsoft.com/office/drawing/2014/main" id="{48AD7515-5369-F979-DCB9-9CEC5B6355BA}"/>
              </a:ext>
            </a:extLst>
          </p:cNvPr>
          <p:cNvSpPr/>
          <p:nvPr/>
        </p:nvSpPr>
        <p:spPr>
          <a:xfrm>
            <a:off x="1155032"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t>
            </a:r>
            <a:r>
              <a:rPr lang="en-US" sz="2000" dirty="0" err="1">
                <a:solidFill>
                  <a:schemeClr val="tx1"/>
                </a:solidFill>
              </a:rPr>
              <a:t>aB</a:t>
            </a:r>
            <a:r>
              <a:rPr lang="en-US" sz="2000" dirty="0">
                <a:solidFill>
                  <a:schemeClr val="tx1"/>
                </a:solidFill>
              </a:rPr>
              <a:t> mod p  = </a:t>
            </a:r>
          </a:p>
          <a:p>
            <a:pPr algn="ctr"/>
            <a:r>
              <a:rPr lang="en-US" sz="2000" dirty="0">
                <a:solidFill>
                  <a:schemeClr val="tx1"/>
                </a:solidFill>
              </a:rPr>
              <a:t>a(</a:t>
            </a:r>
            <a:r>
              <a:rPr lang="en-US" sz="2000" dirty="0" err="1">
                <a:solidFill>
                  <a:schemeClr val="tx1"/>
                </a:solidFill>
              </a:rPr>
              <a:t>bP</a:t>
            </a:r>
            <a:r>
              <a:rPr lang="en-US" sz="2000" dirty="0">
                <a:solidFill>
                  <a:schemeClr val="tx1"/>
                </a:solidFill>
              </a:rPr>
              <a:t>) mod p</a:t>
            </a:r>
          </a:p>
        </p:txBody>
      </p:sp>
      <p:sp>
        <p:nvSpPr>
          <p:cNvPr id="25" name="Rectangle: Rounded Corners 24">
            <a:extLst>
              <a:ext uri="{FF2B5EF4-FFF2-40B4-BE49-F238E27FC236}">
                <a16:creationId xmlns:a16="http://schemas.microsoft.com/office/drawing/2014/main" id="{EBDFAEF1-F484-C716-754D-ED299047CE5C}"/>
              </a:ext>
            </a:extLst>
          </p:cNvPr>
          <p:cNvSpPr/>
          <p:nvPr/>
        </p:nvSpPr>
        <p:spPr>
          <a:xfrm>
            <a:off x="7627737"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t>
            </a:r>
            <a:r>
              <a:rPr lang="en-US" sz="2000" dirty="0" err="1">
                <a:solidFill>
                  <a:schemeClr val="tx1"/>
                </a:solidFill>
              </a:rPr>
              <a:t>bA</a:t>
            </a:r>
            <a:r>
              <a:rPr lang="en-US" sz="2000" dirty="0">
                <a:solidFill>
                  <a:schemeClr val="tx1"/>
                </a:solidFill>
              </a:rPr>
              <a:t> mod p  = </a:t>
            </a:r>
          </a:p>
          <a:p>
            <a:pPr algn="ctr"/>
            <a:r>
              <a:rPr lang="en-US" sz="2000" dirty="0">
                <a:solidFill>
                  <a:schemeClr val="tx1"/>
                </a:solidFill>
              </a:rPr>
              <a:t>B(</a:t>
            </a:r>
            <a:r>
              <a:rPr lang="en-US" sz="2000" dirty="0" err="1">
                <a:solidFill>
                  <a:schemeClr val="tx1"/>
                </a:solidFill>
              </a:rPr>
              <a:t>aP</a:t>
            </a:r>
            <a:r>
              <a:rPr lang="en-US" sz="2000" dirty="0">
                <a:solidFill>
                  <a:schemeClr val="tx1"/>
                </a:solidFill>
              </a:rPr>
              <a:t>) mod p</a:t>
            </a:r>
          </a:p>
        </p:txBody>
      </p:sp>
      <p:sp>
        <p:nvSpPr>
          <p:cNvPr id="26" name="TextBox 25">
            <a:extLst>
              <a:ext uri="{FF2B5EF4-FFF2-40B4-BE49-F238E27FC236}">
                <a16:creationId xmlns:a16="http://schemas.microsoft.com/office/drawing/2014/main" id="{D3A47A05-D2E5-13A9-1D6D-F3876310A95C}"/>
              </a:ext>
            </a:extLst>
          </p:cNvPr>
          <p:cNvSpPr txBox="1"/>
          <p:nvPr/>
        </p:nvSpPr>
        <p:spPr>
          <a:xfrm>
            <a:off x="4101796" y="5408580"/>
            <a:ext cx="3226525" cy="954107"/>
          </a:xfrm>
          <a:prstGeom prst="rect">
            <a:avLst/>
          </a:prstGeom>
          <a:noFill/>
        </p:spPr>
        <p:txBody>
          <a:bodyPr wrap="square" rtlCol="0">
            <a:spAutoFit/>
          </a:bodyPr>
          <a:lstStyle/>
          <a:p>
            <a:r>
              <a:rPr lang="en-US" sz="2800" dirty="0"/>
              <a:t>These are the same!</a:t>
            </a:r>
          </a:p>
          <a:p>
            <a:r>
              <a:rPr lang="en-US" sz="2800" dirty="0"/>
              <a:t>We have a key!</a:t>
            </a:r>
          </a:p>
        </p:txBody>
      </p:sp>
      <p:cxnSp>
        <p:nvCxnSpPr>
          <p:cNvPr id="28" name="Connector: Curved 27">
            <a:extLst>
              <a:ext uri="{FF2B5EF4-FFF2-40B4-BE49-F238E27FC236}">
                <a16:creationId xmlns:a16="http://schemas.microsoft.com/office/drawing/2014/main" id="{658E3F0E-7AB3-60CF-CF37-42E31F2C694A}"/>
              </a:ext>
            </a:extLst>
          </p:cNvPr>
          <p:cNvCxnSpPr>
            <a:stCxn id="26" idx="1"/>
            <a:endCxn id="24" idx="2"/>
          </p:cNvCxnSpPr>
          <p:nvPr/>
        </p:nvCxnSpPr>
        <p:spPr>
          <a:xfrm rot="10800000">
            <a:off x="2400300" y="5326366"/>
            <a:ext cx="1701496"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1F008843-E082-CC20-57E3-EF06E1A8419F}"/>
              </a:ext>
            </a:extLst>
          </p:cNvPr>
          <p:cNvCxnSpPr>
            <a:cxnSpLocks/>
            <a:stCxn id="26" idx="3"/>
            <a:endCxn id="25" idx="2"/>
          </p:cNvCxnSpPr>
          <p:nvPr/>
        </p:nvCxnSpPr>
        <p:spPr>
          <a:xfrm flipV="1">
            <a:off x="7328321" y="5326366"/>
            <a:ext cx="1544684"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49F7A8-12FF-B69C-BD2A-FFFA415E3EB2}"/>
              </a:ext>
            </a:extLst>
          </p:cNvPr>
          <p:cNvCxnSpPr>
            <a:cxnSpLocks/>
            <a:stCxn id="10" idx="2"/>
            <a:endCxn id="25" idx="0"/>
          </p:cNvCxnSpPr>
          <p:nvPr/>
        </p:nvCxnSpPr>
        <p:spPr>
          <a:xfrm>
            <a:off x="8873005" y="4038088"/>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9026EE-CEF1-48BA-2169-6773E5C6DCCD}"/>
              </a:ext>
            </a:extLst>
          </p:cNvPr>
          <p:cNvCxnSpPr>
            <a:cxnSpLocks/>
            <a:stCxn id="9" idx="2"/>
            <a:endCxn id="24" idx="0"/>
          </p:cNvCxnSpPr>
          <p:nvPr/>
        </p:nvCxnSpPr>
        <p:spPr>
          <a:xfrm>
            <a:off x="2400300" y="4038089"/>
            <a:ext cx="0" cy="424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dirty="0"/>
              <a:t>ECDH Key Exchange (2)</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t>
            </a:r>
            <a:r>
              <a:rPr lang="en-US" dirty="0">
                <a:highlight>
                  <a:srgbClr val="FFFF00"/>
                </a:highlight>
              </a:rPr>
              <a:t>A = </a:t>
            </a:r>
            <a:r>
              <a:rPr lang="en-US" dirty="0" err="1">
                <a:highlight>
                  <a:srgbClr val="FFFF00"/>
                </a:highlight>
              </a:rPr>
              <a:t>aP</a:t>
            </a:r>
            <a:endParaRPr lang="en-US" baseline="30000" dirty="0">
              <a:highlight>
                <a:srgbClr val="FFFF00"/>
              </a:highlight>
            </a:endParaRPr>
          </a:p>
          <a:p>
            <a:r>
              <a:rPr lang="en-US" dirty="0"/>
              <a:t>Bob chooses secret integer, b, gives Alice (public) </a:t>
            </a:r>
            <a:r>
              <a:rPr lang="en-US" dirty="0">
                <a:highlight>
                  <a:srgbClr val="FFFF00"/>
                </a:highlight>
              </a:rPr>
              <a:t>B = </a:t>
            </a:r>
            <a:r>
              <a:rPr lang="en-US" dirty="0" err="1">
                <a:highlight>
                  <a:srgbClr val="FFFF00"/>
                </a:highlight>
              </a:rPr>
              <a:t>bP</a:t>
            </a:r>
            <a:endParaRPr lang="en-US" baseline="30000" dirty="0">
              <a:highlight>
                <a:srgbClr val="FFFF00"/>
              </a:highlight>
            </a:endParaRPr>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u="sng" dirty="0" err="1">
                <a:highlight>
                  <a:srgbClr val="FFFF00"/>
                </a:highlight>
              </a:rPr>
              <a:t>abP</a:t>
            </a:r>
            <a:r>
              <a:rPr lang="en-US" dirty="0"/>
              <a:t> is the shared secret</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(index-calculus method) does not work against ECC</a:t>
            </a:r>
          </a:p>
          <a:p>
            <a:pPr lvl="1"/>
            <a:r>
              <a:rPr lang="en-US" dirty="0"/>
              <a:t>Allows much smaller key sizes, 224 bits versus 2048 (modulus is still 2048 bits)</a:t>
            </a:r>
          </a:p>
          <a:p>
            <a:r>
              <a:rPr lang="en-US" dirty="0"/>
              <a:t>Computation is generally faster</a:t>
            </a:r>
          </a:p>
          <a:p>
            <a:pPr lvl="1"/>
            <a:r>
              <a:rPr lang="en-US" dirty="0"/>
              <a:t>Preferred for phones and devices with limited CPUs</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Expected to become predominant method soon</a:t>
            </a:r>
          </a:p>
        </p:txBody>
      </p:sp>
    </p:spTree>
    <p:extLst>
      <p:ext uri="{BB962C8B-B14F-4D97-AF65-F5344CB8AC3E}">
        <p14:creationId xmlns:p14="http://schemas.microsoft.com/office/powerpoint/2010/main" val="338855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7596-492D-A5F7-6A72-2FD515A9794B}"/>
              </a:ext>
            </a:extLst>
          </p:cNvPr>
          <p:cNvSpPr>
            <a:spLocks noGrp="1"/>
          </p:cNvSpPr>
          <p:nvPr>
            <p:ph type="title"/>
          </p:nvPr>
        </p:nvSpPr>
        <p:spPr/>
        <p:txBody>
          <a:bodyPr/>
          <a:lstStyle/>
          <a:p>
            <a:r>
              <a:rPr lang="en-US" dirty="0"/>
              <a:t>It is always more complicated</a:t>
            </a:r>
          </a:p>
        </p:txBody>
      </p:sp>
      <p:sp>
        <p:nvSpPr>
          <p:cNvPr id="3" name="Content Placeholder 2">
            <a:extLst>
              <a:ext uri="{FF2B5EF4-FFF2-40B4-BE49-F238E27FC236}">
                <a16:creationId xmlns:a16="http://schemas.microsoft.com/office/drawing/2014/main" id="{38EA2A41-66C8-0AE6-53B5-137495B48194}"/>
              </a:ext>
            </a:extLst>
          </p:cNvPr>
          <p:cNvSpPr>
            <a:spLocks noGrp="1"/>
          </p:cNvSpPr>
          <p:nvPr>
            <p:ph idx="1"/>
          </p:nvPr>
        </p:nvSpPr>
        <p:spPr/>
        <p:txBody>
          <a:bodyPr>
            <a:normAutofit fontScale="92500" lnSpcReduction="20000"/>
          </a:bodyPr>
          <a:lstStyle/>
          <a:p>
            <a:r>
              <a:rPr lang="en-US" dirty="0"/>
              <a:t>The shared secret created by Elliptic Curves method is processed before becoming a key.</a:t>
            </a:r>
          </a:p>
          <a:p>
            <a:r>
              <a:rPr lang="en-US" dirty="0"/>
              <a:t>The extra processing makes it harder to attack errors in creating the private/public keys in ECC</a:t>
            </a:r>
          </a:p>
          <a:p>
            <a:r>
              <a:rPr lang="en-US" dirty="0"/>
              <a:t>Extra processing is usually a Key Derivation Function (KDF) consisting of hashing, padding, and an optional nonce </a:t>
            </a:r>
            <a:r>
              <a:rPr lang="en-US"/>
              <a:t>or salt.</a:t>
            </a:r>
            <a:endParaRPr lang="en-US" dirty="0"/>
          </a:p>
          <a:p>
            <a:r>
              <a:rPr lang="en-US" dirty="0"/>
              <a:t>Both sides apply the same KDF to the shared secret and arrive at the same key.</a:t>
            </a:r>
          </a:p>
          <a:p>
            <a:pPr marL="0" indent="0">
              <a:buNone/>
            </a:pPr>
            <a:r>
              <a:rPr lang="en-US" sz="2600" dirty="0">
                <a:hlinkClick r:id="rId2"/>
              </a:rPr>
              <a:t>https://cryptography.io/en/latest/hazmat/primitives/key-derivation-functions/</a:t>
            </a:r>
            <a:r>
              <a:rPr lang="en-US" sz="2600" dirty="0"/>
              <a:t> </a:t>
            </a:r>
          </a:p>
          <a:p>
            <a:pPr marL="0" indent="0">
              <a:buNone/>
            </a:pPr>
            <a:r>
              <a:rPr lang="en-US" sz="2400" dirty="0">
                <a:hlinkClick r:id="rId3"/>
              </a:rPr>
              <a:t>https://en.wikipedia.org/wiki/Key_derivation_function</a:t>
            </a:r>
            <a:r>
              <a:rPr lang="en-US" sz="2400" dirty="0"/>
              <a:t> </a:t>
            </a:r>
          </a:p>
          <a:p>
            <a:pPr marL="0" indent="0">
              <a:buNone/>
            </a:pPr>
            <a:r>
              <a:rPr lang="en-US" sz="2400" dirty="0">
                <a:hlinkClick r:id="rId4"/>
              </a:rPr>
              <a:t>https://en.wikipedia.org/wiki/HKDF</a:t>
            </a:r>
            <a:br>
              <a:rPr lang="en-US" dirty="0"/>
            </a:br>
            <a:endParaRPr lang="en-US" dirty="0"/>
          </a:p>
        </p:txBody>
      </p:sp>
    </p:spTree>
    <p:extLst>
      <p:ext uri="{BB962C8B-B14F-4D97-AF65-F5344CB8AC3E}">
        <p14:creationId xmlns:p14="http://schemas.microsoft.com/office/powerpoint/2010/main" val="262796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dirty="0"/>
              <a:t>Create some operation which is </a:t>
            </a:r>
            <a:r>
              <a:rPr lang="en-US" u="sng" dirty="0"/>
              <a:t>really</a:t>
            </a:r>
            <a:r>
              <a:rPr lang="en-US" dirty="0"/>
              <a:t> </a:t>
            </a:r>
            <a:r>
              <a:rPr lang="en-US" u="sng" dirty="0"/>
              <a:t>hard</a:t>
            </a:r>
            <a:r>
              <a:rPr lang="en-US" dirty="0"/>
              <a:t> to predict</a:t>
            </a:r>
          </a:p>
          <a:p>
            <a:pPr lvl="1"/>
            <a:r>
              <a:rPr lang="en-US" dirty="0"/>
              <a:t>Operation and elements must form a finite cyclic group</a:t>
            </a:r>
          </a:p>
          <a:p>
            <a:r>
              <a:rPr lang="en-US" dirty="0"/>
              <a:t>One answer:  Elliptic Curves</a:t>
            </a:r>
          </a:p>
          <a:p>
            <a:pPr lvl="1"/>
            <a:r>
              <a:rPr lang="en-US" dirty="0"/>
              <a:t>Note:  The term “elliptic” comes from elliptic integrals, which were originally used to compute arc length along an ellipse (they were used to compute orbits of the planets.)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a:t>In real numbers, an elliptic curve satisfies</a:t>
            </a:r>
          </a:p>
          <a:p>
            <a:pPr lvl="1"/>
            <a:r>
              <a:rPr lang="en-US" sz="3200"/>
              <a:t>y</a:t>
            </a:r>
            <a:r>
              <a:rPr lang="en-US" sz="3200" baseline="30000"/>
              <a:t>2</a:t>
            </a:r>
            <a:r>
              <a:rPr lang="en-US" sz="3200"/>
              <a:t> = x</a:t>
            </a:r>
            <a:r>
              <a:rPr lang="en-US" sz="3200" baseline="30000"/>
              <a:t>3</a:t>
            </a:r>
            <a:r>
              <a:rPr lang="en-US" sz="3200"/>
              <a:t> + ax + b</a:t>
            </a:r>
          </a:p>
          <a:p>
            <a:pPr lvl="1"/>
            <a:r>
              <a:rPr lang="en-US"/>
              <a:t>Discriminant -16(4a</a:t>
            </a:r>
            <a:r>
              <a:rPr lang="en-US" baseline="30000"/>
              <a:t>3</a:t>
            </a:r>
            <a:r>
              <a:rPr lang="en-US"/>
              <a:t> + 27b</a:t>
            </a:r>
            <a:r>
              <a:rPr lang="en-US" baseline="30000"/>
              <a:t>2</a:t>
            </a:r>
            <a:r>
              <a:rPr lang="en-US"/>
              <a:t>) ≠ 0 to prevent singularities</a:t>
            </a:r>
          </a:p>
          <a:p>
            <a:r>
              <a:rPr lang="en-US"/>
              <a:t>We will use  a plot over real numbers as an analog for our new operation</a:t>
            </a:r>
          </a:p>
          <a:p>
            <a:r>
              <a:rPr lang="en-US"/>
              <a:t>Graphs of several possible shapes in </a:t>
            </a:r>
            <a:r>
              <a:rPr lang="en-US" sz="2000">
                <a:hlinkClick r:id="rId3"/>
              </a:rPr>
              <a:t>http://andrea.corbellini.name/2015/05/17/elliptic-curve-cryptography-a-gentle-introduction/</a:t>
            </a:r>
            <a:r>
              <a:rPr lang="en-US" sz="2000"/>
              <a:t>  or </a:t>
            </a:r>
            <a:r>
              <a:rPr lang="en-US" sz="2000">
                <a:hlinkClick r:id="rId4"/>
              </a:rPr>
              <a:t>https://en.wikipedia.org/wiki/Elliptic_curve</a:t>
            </a:r>
            <a:r>
              <a:rPr lang="en-US" sz="2000"/>
              <a:t> </a:t>
            </a:r>
          </a:p>
          <a:p>
            <a:pPr marL="0" indent="0">
              <a:buNone/>
            </a:pPr>
            <a:endParaRPr lang="en-US"/>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a:t>&lt;= Real Discrete =&gt;</a:t>
            </a:r>
          </a:p>
          <a:p>
            <a:r>
              <a:rPr lang="en-US"/>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dirty="0"/>
              <a:t>A line intersects curve in three places</a:t>
            </a:r>
          </a:p>
          <a:p>
            <a:pPr lvl="1"/>
            <a:r>
              <a:rPr lang="en-US" b="1" u="sng" dirty="0"/>
              <a:t>Let</a:t>
            </a:r>
            <a:r>
              <a:rPr lang="en-US" dirty="0"/>
              <a:t> P ◦ Q ◦ R = 0 which means P ◦ Q = -R </a:t>
            </a:r>
          </a:p>
          <a:p>
            <a:r>
              <a:rPr lang="en-US" dirty="0"/>
              <a:t>To find P ◦ Q, draw a line between them</a:t>
            </a:r>
          </a:p>
          <a:p>
            <a:r>
              <a:rPr lang="en-US" dirty="0"/>
              <a:t>Then find the third point R</a:t>
            </a:r>
          </a:p>
          <a:p>
            <a:r>
              <a:rPr lang="en-US" dirty="0"/>
              <a:t>Mirror R across X axis ( y -&gt; -y )</a:t>
            </a:r>
          </a:p>
          <a:p>
            <a:r>
              <a:rPr lang="en-US" dirty="0"/>
              <a:t>This is called Point Addition and written as P + Q</a:t>
            </a:r>
          </a:p>
          <a:p>
            <a:pPr marL="0" indent="0">
              <a:buNone/>
            </a:pPr>
            <a:r>
              <a:rPr lang="en-US" sz="2000" dirty="0">
                <a:hlinkClick r:id="rId4"/>
              </a:rPr>
              <a:t>http://andrea.corbellini.name/2015/05/17/elliptic-curve-cryptography-a-gentle-introduction/</a:t>
            </a:r>
            <a:r>
              <a:rPr lang="en-US" sz="2000" dirty="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dirty="0"/>
              <a:t>Both Real Numbers and Discrete</a:t>
            </a:r>
          </a:p>
          <a:p>
            <a:pPr marL="0" indent="0">
              <a:buNone/>
            </a:pPr>
            <a:r>
              <a:rPr lang="en-US" sz="2100" dirty="0"/>
              <a:t>https://andrea.corbellini.name/ecc/interactive/modk-mul.html</a:t>
            </a:r>
            <a:endParaRPr lang="en-US" dirty="0"/>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3"/>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4"/>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5"/>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3448</TotalTime>
  <Words>2939</Words>
  <Application>Microsoft Office PowerPoint</Application>
  <PresentationFormat>Widescreen</PresentationFormat>
  <Paragraphs>198</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 (1)</vt:lpstr>
      <vt:lpstr>ECDH Key Exchange (2)</vt:lpstr>
      <vt:lpstr>Elliptic Curve Cryptography (ECC) Notes</vt:lpstr>
      <vt:lpstr>Subgroups</vt:lpstr>
      <vt:lpstr>It is always more complicated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91</cp:revision>
  <dcterms:created xsi:type="dcterms:W3CDTF">2018-04-12T17:10:12Z</dcterms:created>
  <dcterms:modified xsi:type="dcterms:W3CDTF">2023-03-13T14:02:53Z</dcterms:modified>
</cp:coreProperties>
</file>