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3" r:id="rId10"/>
    <p:sldId id="266" r:id="rId11"/>
    <p:sldId id="268" r:id="rId12"/>
    <p:sldId id="267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6936F-D5CE-4A4A-A458-1AE9014E9A6A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4CDCA-5F51-4F16-BDEE-761A7284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9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tended_Euclidean_algorithm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fq6SXByItUI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4CDCA-5F51-4F16-BDEE-761A7284BA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30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713789"/>
          </a:xfrm>
        </p:spPr>
        <p:txBody>
          <a:bodyPr/>
          <a:lstStyle/>
          <a:p>
            <a:r>
              <a:rPr lang="en-US" dirty="0"/>
              <a:t>The code in the top right is simple Python that incrementally tests numbers to see if they are multiplicative inverses.  The Python range(n) function returns a list of integers between 0 and n-1.  In our case n = 26, so it gives a list 0, 1, 2, …, 25.  The break statement causes the for loop to quit when it finds the inverse we seek, where a * </a:t>
            </a:r>
            <a:r>
              <a:rPr lang="en-US" dirty="0" err="1"/>
              <a:t>i</a:t>
            </a:r>
            <a:r>
              <a:rPr lang="en-US" dirty="0"/>
              <a:t> % n =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Wikipedia has a nice explanation and a table showing several steps in the algorithm, as well as a mathematical proof. </a:t>
            </a:r>
            <a:r>
              <a:rPr lang="en-US" dirty="0">
                <a:hlinkClick r:id="rId3"/>
              </a:rPr>
              <a:t>https://en.wikipedia.org/wiki/Extended_Euclidean_algorithm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However, they didn’t give me any better feel for how the process works.  Instead, this lecture by Christoff </a:t>
            </a:r>
            <a:r>
              <a:rPr lang="en-US" dirty="0" err="1"/>
              <a:t>Paar</a:t>
            </a:r>
            <a:r>
              <a:rPr lang="en-US" dirty="0"/>
              <a:t> was great! </a:t>
            </a:r>
            <a:r>
              <a:rPr lang="en-US" dirty="0">
                <a:hlinkClick r:id="rId4"/>
              </a:rPr>
              <a:t>https://www.youtube.com/watch?v=fq6SXByItUI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E4049-D197-4118-BF97-B2C042C8F0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42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4CDCA-5F51-4F16-BDEE-761A7284BA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35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4CDCA-5F51-4F16-BDEE-761A7284BA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05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4CDCA-5F51-4F16-BDEE-761A7284BA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78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4CDCA-5F51-4F16-BDEE-761A7284BA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15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4CDCA-5F51-4F16-BDEE-761A7284BA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3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4CDCA-5F51-4F16-BDEE-761A7284BA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4CDCA-5F51-4F16-BDEE-761A7284BA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53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4CDCA-5F51-4F16-BDEE-761A7284BA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2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4CDCA-5F51-4F16-BDEE-761A7284BA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7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4CDCA-5F51-4F16-BDEE-761A7284BA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0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2508-AFEC-4F52-94A7-D75BF7946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26A76-38DE-47AC-9378-4D8BFE4A0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E391-1510-43C6-B6E5-F875141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20284-400E-43AC-B127-19B53940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3E4C6-5714-4BB7-B348-82372C39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7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7B54-B89D-4D79-BB52-A5B41ECA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7B6B-3D06-4A75-9223-ECB62855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5D2A-6E10-4BCF-B51B-E849B1C3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03D46-5488-4F19-B6B5-D82A4529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8B60C-62CC-41A7-AB47-58CBAA48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4D271-F202-4682-8BB7-6AB80A4B1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E5DF8-D85F-4C0B-93C0-9652BF35F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9DD2-61C1-4FB2-9BB5-2A40CD35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FE807-D284-4637-98FB-5AA303A6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1E2E-121A-4DD7-8D63-C980D057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8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4324-DD4F-481C-B527-FA81FFAE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F1367-876C-4E8F-956A-A7D8C130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5655E-03E6-4A5D-B14E-C7261DD4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3F3D0-E4C8-4E1E-97FE-EA99A79C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93FD5-C143-4F1C-9AD6-B41511EA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6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98FD-5695-4E5A-A03E-7514973E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7569F-34FE-4F61-B808-37F213683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72D74-5EFE-42E3-BDB1-7F954983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9F3EE-2118-40CF-9F7F-42F99717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63D9-F03E-4FFD-B9F0-EB48E5CD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2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94F3-3895-4660-BF9E-D75A36AA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E98C3-E397-440C-B983-14C613F3A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E62CE-9859-4E7A-8E08-9141D33A1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8E52A-4804-43A0-9FC9-22A38FF2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410C1-5721-488F-A06E-CACC04F9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6C599-9931-4124-B2F1-2472039A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4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E733-0E6F-4D40-8F1B-A38D57E0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8E865-221A-4AA7-B885-9F891ED8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99E3D-614F-4284-B4FC-D5E801DA2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FEBF2-BA82-47B0-AA32-A22284965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947C6-A42E-44E2-96ED-68AB23386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4B9F5-7A3C-4F2D-AEA4-FD00DCE8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2B0AD-CF19-4D83-BAC1-EFB28501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DA65A-7074-4CEA-B83A-1F3A48ED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9FF5-E387-4574-AEE1-FF0F5AA6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9DACE-0DB8-4981-9C01-CB73F5B1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AF92C-1C60-4022-9B11-1E039B0A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3173-AEE8-42E5-8D02-CE103EC8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2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BD68E-9AF9-4060-B6B0-0859E992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3DAD9-97C7-4D28-87E4-96D8C5E8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3C2C-F05B-4F39-A539-190075D6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1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2BA2-849D-421C-B46C-258ADD11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2D4A1-6F5B-41F6-A239-B193A5E63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5ADFC-2057-4EB6-8D9A-F6818248F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BCBCD-22F3-4525-AC7A-476A2518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292A0-32A4-4BE1-AC8A-89C0D470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A6CAA-E0F1-4CAB-B434-7C4BED53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1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5B94-2D87-4EDD-BDC1-A7276F4F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F852B-485A-45DE-A6EF-86FB18EA2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B5D7A-E2FA-42C3-B53F-CF84EAC3F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84BE1-A37B-4637-9081-F832AC6D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3F733-5AC9-4475-BFB1-0F3C6FA1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D1635-89BD-41FF-A39B-C1BC9222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3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28159-629C-4E36-BB2A-997ADAFC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0CA6D-6992-412D-96C1-6F8BA309C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B65A-6F61-4558-9E71-4A3CC6428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FD90-4C17-4F8F-9B2A-7FB96AF5122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9D1F9-D6F3-4DD0-9054-E225A0D38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509D-9E28-4B0D-B909-95226726F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2DC2-CFFA-48FA-8025-2F880494E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  <a:br>
              <a:rPr lang="en-US" dirty="0"/>
            </a:br>
            <a:r>
              <a:rPr lang="en-US" dirty="0"/>
              <a:t>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D216B-0824-493F-A35E-873434C4A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John York</a:t>
            </a:r>
          </a:p>
          <a:p>
            <a:r>
              <a:rPr lang="en-US" dirty="0"/>
              <a:t>Blue Ridge Community College</a:t>
            </a:r>
          </a:p>
          <a:p>
            <a:r>
              <a:rPr lang="en-US" dirty="0"/>
              <a:t>Fall 2019</a:t>
            </a:r>
          </a:p>
          <a:p>
            <a:r>
              <a:rPr lang="en-US" dirty="0"/>
              <a:t>SVGS, updated 2023</a:t>
            </a:r>
          </a:p>
        </p:txBody>
      </p:sp>
    </p:spTree>
    <p:extLst>
      <p:ext uri="{BB962C8B-B14F-4D97-AF65-F5344CB8AC3E}">
        <p14:creationId xmlns:p14="http://schemas.microsoft.com/office/powerpoint/2010/main" val="274566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381C-96A5-4CD0-BE80-F608561D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Modular Multiplicative Inverses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66DC-0A4D-4E16-A32C-5CF2A5F2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0884" cy="4351338"/>
          </a:xfrm>
        </p:spPr>
        <p:txBody>
          <a:bodyPr/>
          <a:lstStyle/>
          <a:p>
            <a:r>
              <a:rPr lang="en-US" dirty="0"/>
              <a:t>Brute force</a:t>
            </a:r>
          </a:p>
          <a:p>
            <a:pPr lvl="1"/>
            <a:r>
              <a:rPr lang="en-US" dirty="0"/>
              <a:t>Try every number until a*</a:t>
            </a:r>
            <a:r>
              <a:rPr lang="en-US" dirty="0" err="1"/>
              <a:t>i</a:t>
            </a:r>
            <a:r>
              <a:rPr lang="en-US" dirty="0"/>
              <a:t> mod(n) = 1</a:t>
            </a:r>
          </a:p>
          <a:p>
            <a:pPr marL="457200" lvl="1" indent="0">
              <a:buNone/>
            </a:pPr>
            <a:r>
              <a:rPr lang="en-US" dirty="0"/>
              <a:t>(Should also check GCD(a, n) == 1 before start to ensure inverse exists)</a:t>
            </a:r>
          </a:p>
          <a:p>
            <a:r>
              <a:rPr lang="en-US" dirty="0"/>
              <a:t>Extended Euclidean Algorithm</a:t>
            </a:r>
          </a:p>
          <a:p>
            <a:pPr lvl="1"/>
            <a:r>
              <a:rPr lang="en-US" dirty="0"/>
              <a:t>Efficient algorithm</a:t>
            </a:r>
          </a:p>
          <a:p>
            <a:pPr lvl="1"/>
            <a:r>
              <a:rPr lang="en-US" dirty="0"/>
              <a:t>Available in the </a:t>
            </a:r>
            <a:r>
              <a:rPr lang="en-US" dirty="0" err="1"/>
              <a:t>Util.number</a:t>
            </a:r>
            <a:r>
              <a:rPr lang="en-US" dirty="0"/>
              <a:t> module of PyCryptodome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D4175-C124-4A85-B89A-CCF30EE09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084" y="1690688"/>
            <a:ext cx="345865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814F93-B1B7-47B7-951F-BE49E344D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084" y="2882050"/>
            <a:ext cx="3458653" cy="109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60787F-81EF-C3D9-810D-B4148AA45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083" y="4207613"/>
            <a:ext cx="4862873" cy="14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0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6EF4-97EB-4AB0-BB77-7ABD7846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37F1F-D2DE-4B70-B993-AEA40237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operators</a:t>
            </a:r>
          </a:p>
          <a:p>
            <a:pPr lvl="1"/>
            <a:r>
              <a:rPr lang="en-US" dirty="0"/>
              <a:t>% is the modulo (mod) operator,  97 % 6 will return 1</a:t>
            </a:r>
          </a:p>
          <a:p>
            <a:pPr lvl="2"/>
            <a:r>
              <a:rPr lang="en-US" dirty="0"/>
              <a:t>1 is the remainder when 97 is divided by 6</a:t>
            </a:r>
          </a:p>
          <a:p>
            <a:pPr lvl="1"/>
            <a:r>
              <a:rPr lang="en-US" dirty="0"/>
              <a:t>// is the integer division operator, 97 // 6 will return 16</a:t>
            </a:r>
          </a:p>
          <a:p>
            <a:pPr lvl="1"/>
            <a:r>
              <a:rPr lang="en-US" dirty="0"/>
              <a:t>16 * 6 + 1 = 97  (quotient * modulus + remainder gives us the initial number)</a:t>
            </a:r>
          </a:p>
          <a:p>
            <a:r>
              <a:rPr lang="en-US" dirty="0"/>
              <a:t>PyCryptodome functions in </a:t>
            </a:r>
            <a:r>
              <a:rPr lang="en-US" dirty="0" err="1"/>
              <a:t>Util.number</a:t>
            </a:r>
            <a:endParaRPr lang="en-US" dirty="0"/>
          </a:p>
          <a:p>
            <a:pPr lvl="1"/>
            <a:r>
              <a:rPr lang="en-US" dirty="0"/>
              <a:t>GCD(96, 6) = 6</a:t>
            </a:r>
          </a:p>
          <a:p>
            <a:pPr lvl="2"/>
            <a:r>
              <a:rPr lang="en-US" dirty="0"/>
              <a:t>97 and 6 have common divisors, inverse should not work</a:t>
            </a:r>
          </a:p>
          <a:p>
            <a:pPr lvl="1"/>
            <a:r>
              <a:rPr lang="en-US" dirty="0"/>
              <a:t>inverse(96, 6) = 0</a:t>
            </a:r>
          </a:p>
          <a:p>
            <a:pPr lvl="1"/>
            <a:r>
              <a:rPr lang="en-US" dirty="0"/>
              <a:t>BIG OOPS!  Always check GCD when using PyCryptodome inverse function!!!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756C0-E86E-85E4-A45B-CC190FA49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117" y="4028851"/>
            <a:ext cx="2705034" cy="114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6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B239-C3F7-4678-9199-7FF222C9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C817-69F2-4713-9D76-5649F8823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encryption uses modular arithmetic</a:t>
            </a:r>
          </a:p>
          <a:p>
            <a:r>
              <a:rPr lang="en-US" dirty="0"/>
              <a:t>Multiplication happens *a lot* in encryption</a:t>
            </a:r>
          </a:p>
          <a:p>
            <a:pPr lvl="1"/>
            <a:r>
              <a:rPr lang="en-US" dirty="0"/>
              <a:t>Note:  taking a number to a power is just repeated multiplication</a:t>
            </a:r>
          </a:p>
          <a:p>
            <a:r>
              <a:rPr lang="en-US" dirty="0"/>
              <a:t>Modular Inverse happens *a lot* in encryption</a:t>
            </a:r>
          </a:p>
          <a:p>
            <a:r>
              <a:rPr lang="en-US" dirty="0"/>
              <a:t>Modular Inverse does not exist unless GCD = 1</a:t>
            </a:r>
          </a:p>
          <a:p>
            <a:pPr lvl="1"/>
            <a:r>
              <a:rPr lang="en-US" dirty="0"/>
              <a:t>-&gt; no common divisors, or relatively prime</a:t>
            </a:r>
          </a:p>
          <a:p>
            <a:r>
              <a:rPr lang="en-US" dirty="0"/>
              <a:t>Therefore, prime numbers are important in encryption</a:t>
            </a:r>
          </a:p>
          <a:p>
            <a:r>
              <a:rPr lang="en-US" dirty="0"/>
              <a:t>Whether or not the inverse exists is important in encryption</a:t>
            </a:r>
          </a:p>
        </p:txBody>
      </p:sp>
    </p:spTree>
    <p:extLst>
      <p:ext uri="{BB962C8B-B14F-4D97-AF65-F5344CB8AC3E}">
        <p14:creationId xmlns:p14="http://schemas.microsoft.com/office/powerpoint/2010/main" val="292647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6029-E1CF-C185-11DE-1ACEFBA2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Language  ℤ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3E23-B02B-6F84-497C-DDD7348CD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symbol is ℤ</a:t>
            </a:r>
          </a:p>
          <a:p>
            <a:r>
              <a:rPr lang="en-US" dirty="0"/>
              <a:t>The subset {0, 1, …, n-1} is the integer </a:t>
            </a:r>
            <a:r>
              <a:rPr lang="en-US" b="1" u="sng" dirty="0"/>
              <a:t>Ring</a:t>
            </a:r>
            <a:r>
              <a:rPr lang="en-US" dirty="0"/>
              <a:t> ℤ</a:t>
            </a:r>
            <a:r>
              <a:rPr lang="en-US" baseline="-25000" dirty="0"/>
              <a:t>n </a:t>
            </a:r>
            <a:r>
              <a:rPr lang="en-US" dirty="0"/>
              <a:t>(sometimes ℤ/nℤ )</a:t>
            </a:r>
          </a:p>
          <a:p>
            <a:r>
              <a:rPr lang="en-US" dirty="0"/>
              <a:t>The normal laws, Identity, Associative, Commutative, and Distributive work for modular arithmetic with addition and multiplication</a:t>
            </a:r>
          </a:p>
          <a:p>
            <a:r>
              <a:rPr lang="en-US" dirty="0"/>
              <a:t>The </a:t>
            </a:r>
            <a:r>
              <a:rPr lang="en-US" b="1" u="sng" dirty="0"/>
              <a:t>inverse law </a:t>
            </a:r>
            <a:r>
              <a:rPr lang="en-US" dirty="0"/>
              <a:t>works for addition, but </a:t>
            </a:r>
            <a:r>
              <a:rPr lang="en-US" b="1" u="sng" dirty="0"/>
              <a:t>may or may not work for multiplication</a:t>
            </a:r>
          </a:p>
          <a:p>
            <a:pPr lvl="1"/>
            <a:r>
              <a:rPr lang="en-US" dirty="0"/>
              <a:t>Remember ℤ</a:t>
            </a:r>
            <a:r>
              <a:rPr lang="en-US" baseline="-25000" dirty="0"/>
              <a:t>26 </a:t>
            </a:r>
            <a:r>
              <a:rPr lang="en-US" dirty="0"/>
              <a:t>, where 2 does not have an inverse: GCD(2, 26) </a:t>
            </a:r>
            <a:r>
              <a:rPr lang="en-US"/>
              <a:t>= 2 </a:t>
            </a:r>
            <a:r>
              <a:rPr lang="en-US" dirty="0"/>
              <a:t>≠ 1</a:t>
            </a:r>
          </a:p>
        </p:txBody>
      </p:sp>
    </p:spTree>
    <p:extLst>
      <p:ext uri="{BB962C8B-B14F-4D97-AF65-F5344CB8AC3E}">
        <p14:creationId xmlns:p14="http://schemas.microsoft.com/office/powerpoint/2010/main" val="178669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CDFC-5810-B198-0591-F1E32FF1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Fields 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3218-B4A6-8B63-500D-DE05CB8E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integer ring ℤ</a:t>
            </a:r>
            <a:r>
              <a:rPr lang="en-US" baseline="-25000" dirty="0"/>
              <a:t>n</a:t>
            </a:r>
            <a:r>
              <a:rPr lang="en-US" dirty="0"/>
              <a:t> , where n is a prime number, is a prime </a:t>
            </a:r>
            <a:r>
              <a:rPr lang="en-US" b="1" u="sng" dirty="0"/>
              <a:t>Field</a:t>
            </a:r>
          </a:p>
          <a:p>
            <a:r>
              <a:rPr lang="en-US" dirty="0" err="1"/>
              <a:t>ℤ</a:t>
            </a:r>
            <a:r>
              <a:rPr lang="en-US" baseline="-25000" dirty="0" err="1"/>
              <a:t>p</a:t>
            </a:r>
            <a:r>
              <a:rPr lang="en-US" dirty="0"/>
              <a:t> , also written as 𝔽</a:t>
            </a:r>
            <a:r>
              <a:rPr lang="en-US" baseline="-25000" dirty="0"/>
              <a:t>p</a:t>
            </a:r>
            <a:r>
              <a:rPr lang="en-US" dirty="0"/>
              <a:t> </a:t>
            </a:r>
          </a:p>
          <a:p>
            <a:r>
              <a:rPr lang="en-US" dirty="0"/>
              <a:t>In addition to the laws that work for rings, all members have a multiplicative inverse</a:t>
            </a:r>
          </a:p>
          <a:p>
            <a:pPr lvl="1"/>
            <a:r>
              <a:rPr lang="en-US" dirty="0"/>
              <a:t>GCD(</a:t>
            </a:r>
            <a:r>
              <a:rPr lang="en-US" dirty="0" err="1"/>
              <a:t>i</a:t>
            </a:r>
            <a:r>
              <a:rPr lang="en-US" dirty="0"/>
              <a:t>, p) = 1, for any </a:t>
            </a:r>
            <a:r>
              <a:rPr lang="en-US" dirty="0" err="1"/>
              <a:t>i</a:t>
            </a:r>
            <a:r>
              <a:rPr lang="en-US" dirty="0"/>
              <a:t>, because p is prime</a:t>
            </a:r>
          </a:p>
          <a:p>
            <a:r>
              <a:rPr lang="en-US" dirty="0"/>
              <a:t>ℤ</a:t>
            </a:r>
            <a:r>
              <a:rPr lang="en-US" baseline="-25000" dirty="0"/>
              <a:t>26</a:t>
            </a:r>
            <a:r>
              <a:rPr lang="en-US" dirty="0"/>
              <a:t> is just a ring, 26 is not prime</a:t>
            </a:r>
          </a:p>
          <a:p>
            <a:r>
              <a:rPr lang="en-US" dirty="0"/>
              <a:t>ℤ</a:t>
            </a:r>
            <a:r>
              <a:rPr lang="en-US" baseline="-25000" dirty="0"/>
              <a:t>29</a:t>
            </a:r>
            <a:r>
              <a:rPr lang="en-US" dirty="0"/>
              <a:t> is a ring, but also a field 𝔽</a:t>
            </a:r>
            <a:r>
              <a:rPr lang="en-US" baseline="-25000" dirty="0"/>
              <a:t>29</a:t>
            </a:r>
            <a:r>
              <a:rPr lang="en-US" dirty="0"/>
              <a:t> , 29 is prime</a:t>
            </a:r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26593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6C74-D1B6-40AF-9F8A-556C41F1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addition “wraps”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090F-6F6C-4C10-ACC7-07F3ED586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12-hour clock, what is 6 hours after 10 o’clock?</a:t>
            </a:r>
          </a:p>
          <a:p>
            <a:pPr lvl="1"/>
            <a:r>
              <a:rPr lang="en-US" dirty="0"/>
              <a:t>10 + 6 = 16, but that doesn’t fit inside the 0 - 11 hours on the clock</a:t>
            </a:r>
          </a:p>
          <a:p>
            <a:pPr lvl="1"/>
            <a:r>
              <a:rPr lang="en-US" dirty="0"/>
              <a:t>16 - 12 = 4, so the answer is 4 o’clock -- “wraps” </a:t>
            </a:r>
          </a:p>
          <a:p>
            <a:pPr lvl="1"/>
            <a:r>
              <a:rPr lang="en-US" dirty="0"/>
              <a:t>16 / 12 = 1 remainder 4  (division returns number of wraps; 1 this time)</a:t>
            </a:r>
          </a:p>
          <a:p>
            <a:pPr lvl="1"/>
            <a:r>
              <a:rPr lang="en-US" dirty="0"/>
              <a:t>16 mod 12 = 4 -- the remainder (how far you go after wraps are done)</a:t>
            </a:r>
          </a:p>
          <a:p>
            <a:r>
              <a:rPr lang="en-US" dirty="0"/>
              <a:t>With 26 letters, indexed 0 – 25 (starts at 0, not 1)</a:t>
            </a:r>
          </a:p>
          <a:p>
            <a:pPr lvl="1"/>
            <a:r>
              <a:rPr lang="en-US" dirty="0"/>
              <a:t>15 + 20 = 35, but that isn’t in 0 - 25</a:t>
            </a:r>
          </a:p>
          <a:p>
            <a:pPr lvl="1"/>
            <a:r>
              <a:rPr lang="en-US" dirty="0"/>
              <a:t>35 - 26 = 9, so 15 + 20 “wraps” to 9</a:t>
            </a:r>
          </a:p>
          <a:p>
            <a:pPr lvl="1"/>
            <a:r>
              <a:rPr lang="en-US" dirty="0"/>
              <a:t>35/26 = 1 remainder 9</a:t>
            </a:r>
          </a:p>
          <a:p>
            <a:pPr lvl="1"/>
            <a:r>
              <a:rPr lang="en-US" dirty="0"/>
              <a:t>35 mod 26 = 9 -- the remainder</a:t>
            </a:r>
          </a:p>
        </p:txBody>
      </p:sp>
    </p:spTree>
    <p:extLst>
      <p:ext uri="{BB962C8B-B14F-4D97-AF65-F5344CB8AC3E}">
        <p14:creationId xmlns:p14="http://schemas.microsoft.com/office/powerpoint/2010/main" val="408451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DA7B-17EC-4297-8693-DC018FF6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subtraction also “wraps”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0508-0F0B-4222-A9CD-390248E46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12-hour clock, what is 10 hours before 2?</a:t>
            </a:r>
          </a:p>
          <a:p>
            <a:pPr lvl="1"/>
            <a:r>
              <a:rPr lang="en-US" dirty="0"/>
              <a:t>2 - 10 = -8  -- that’s not between 0 and 11</a:t>
            </a:r>
          </a:p>
          <a:p>
            <a:pPr lvl="1"/>
            <a:r>
              <a:rPr lang="en-US" dirty="0"/>
              <a:t>-8 + 12 = 4  --  4 o’clock is 10 hours before 2</a:t>
            </a:r>
          </a:p>
          <a:p>
            <a:pPr lvl="1"/>
            <a:r>
              <a:rPr lang="en-US" dirty="0"/>
              <a:t>-8 mod 12 = 4</a:t>
            </a:r>
          </a:p>
          <a:p>
            <a:r>
              <a:rPr lang="en-US" dirty="0"/>
              <a:t>26 letters, indexed 0 - 25</a:t>
            </a:r>
          </a:p>
          <a:p>
            <a:pPr lvl="1"/>
            <a:r>
              <a:rPr lang="en-US" dirty="0"/>
              <a:t>2 - 10 = -8</a:t>
            </a:r>
          </a:p>
          <a:p>
            <a:pPr lvl="1"/>
            <a:r>
              <a:rPr lang="en-US" dirty="0"/>
              <a:t>-8 + 26 = 18</a:t>
            </a:r>
          </a:p>
          <a:p>
            <a:pPr lvl="1"/>
            <a:r>
              <a:rPr lang="en-US" dirty="0"/>
              <a:t>-8 mod 26 = 18</a:t>
            </a:r>
          </a:p>
        </p:txBody>
      </p:sp>
    </p:spTree>
    <p:extLst>
      <p:ext uri="{BB962C8B-B14F-4D97-AF65-F5344CB8AC3E}">
        <p14:creationId xmlns:p14="http://schemas.microsoft.com/office/powerpoint/2010/main" val="113628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201298-6368-1544-22E2-2E9FC89C1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24" y="4319941"/>
            <a:ext cx="8590493" cy="1878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C9F76-98FC-4830-BEB0-041560D6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multiplication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802F0-414C-48E2-B258-92EF20FF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2952"/>
          </a:xfrm>
        </p:spPr>
        <p:txBody>
          <a:bodyPr/>
          <a:lstStyle/>
          <a:p>
            <a:r>
              <a:rPr lang="en-US" dirty="0"/>
              <a:t>Multiplication jumbles things a little--handy for encryption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But what happened here?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612E88-556A-466A-B37A-995892961E2E}"/>
              </a:ext>
            </a:extLst>
          </p:cNvPr>
          <p:cNvCxnSpPr/>
          <p:nvPr/>
        </p:nvCxnSpPr>
        <p:spPr>
          <a:xfrm>
            <a:off x="2426677" y="5407269"/>
            <a:ext cx="310368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B4C7D7-9EFD-4943-B63F-EA3BEA46FAF8}"/>
              </a:ext>
            </a:extLst>
          </p:cNvPr>
          <p:cNvCxnSpPr/>
          <p:nvPr/>
        </p:nvCxnSpPr>
        <p:spPr>
          <a:xfrm>
            <a:off x="5785338" y="5416062"/>
            <a:ext cx="38150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C04EB3-08D1-4F14-8626-E9F64FD88ADA}"/>
              </a:ext>
            </a:extLst>
          </p:cNvPr>
          <p:cNvCxnSpPr/>
          <p:nvPr/>
        </p:nvCxnSpPr>
        <p:spPr>
          <a:xfrm>
            <a:off x="2426677" y="6275914"/>
            <a:ext cx="2813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4ED267-56D1-43EB-835F-83320DBFF65F}"/>
              </a:ext>
            </a:extLst>
          </p:cNvPr>
          <p:cNvCxnSpPr/>
          <p:nvPr/>
        </p:nvCxnSpPr>
        <p:spPr>
          <a:xfrm>
            <a:off x="2883877" y="6275914"/>
            <a:ext cx="2725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DF391C9-50A2-3B27-647B-C0C485BE3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9" y="2490621"/>
            <a:ext cx="8618907" cy="103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9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1F90-013E-4A17-8F82-E1EE33DC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Multiplication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0842-63E1-42EB-8D86-4EC7E779A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multiplier and the modulus share a common divisor,</a:t>
            </a:r>
          </a:p>
          <a:p>
            <a:pPr lvl="1"/>
            <a:r>
              <a:rPr lang="en-US" dirty="0"/>
              <a:t>Multiplication “wraps” onto same space, over and over</a:t>
            </a:r>
          </a:p>
          <a:p>
            <a:pPr lvl="1"/>
            <a:r>
              <a:rPr lang="en-US" dirty="0"/>
              <a:t>Example:  (13 * index) mod 26</a:t>
            </a:r>
          </a:p>
          <a:p>
            <a:pPr lvl="1"/>
            <a:r>
              <a:rPr lang="en-US" dirty="0"/>
              <a:t>13 and 26 are both divisible by 2, so 2 is common divisor</a:t>
            </a:r>
          </a:p>
          <a:p>
            <a:pPr lvl="1"/>
            <a:r>
              <a:rPr lang="en-US" dirty="0"/>
              <a:t>0 and 13 are the only answers we get</a:t>
            </a:r>
          </a:p>
          <a:p>
            <a:r>
              <a:rPr lang="en-US" dirty="0"/>
              <a:t>Not good for encryption</a:t>
            </a:r>
          </a:p>
          <a:p>
            <a:r>
              <a:rPr lang="en-US" dirty="0"/>
              <a:t>But if the modulus were 29 instead of 26…</a:t>
            </a:r>
          </a:p>
          <a:p>
            <a:pPr lvl="1"/>
            <a:r>
              <a:rPr lang="en-US" dirty="0"/>
              <a:t>29 is a prime number, it is only divisible by 1</a:t>
            </a:r>
          </a:p>
          <a:p>
            <a:pPr lvl="1"/>
            <a:r>
              <a:rPr lang="en-US" dirty="0"/>
              <a:t>We could multiply by any number 0 - 28 without problems</a:t>
            </a:r>
          </a:p>
        </p:txBody>
      </p:sp>
    </p:spTree>
    <p:extLst>
      <p:ext uri="{BB962C8B-B14F-4D97-AF65-F5344CB8AC3E}">
        <p14:creationId xmlns:p14="http://schemas.microsoft.com/office/powerpoint/2010/main" val="4788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653C-81AE-40A5-A676-94305B5C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 (GCD)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1ABF-1F76-46F0-A6DF-913E60F3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 two numbers</a:t>
            </a:r>
          </a:p>
          <a:p>
            <a:r>
              <a:rPr lang="en-US" dirty="0"/>
              <a:t>GCD is the largest number that can divide both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(2, 26) = 2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(18, 26) = 2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(13, 26) = 13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(3, 26) = 1 -- no common divisor, relatively prime</a:t>
            </a:r>
          </a:p>
          <a:p>
            <a:r>
              <a:rPr lang="en-US" dirty="0"/>
              <a:t>GCD = 1 means the two numbers</a:t>
            </a:r>
          </a:p>
          <a:p>
            <a:pPr lvl="1"/>
            <a:r>
              <a:rPr lang="en-US" dirty="0"/>
              <a:t>have no common divisor</a:t>
            </a:r>
          </a:p>
          <a:p>
            <a:pPr lvl="1"/>
            <a:r>
              <a:rPr lang="en-US" dirty="0"/>
              <a:t>are relatively prime</a:t>
            </a:r>
          </a:p>
          <a:p>
            <a:r>
              <a:rPr lang="en-US" dirty="0"/>
              <a:t>Euclid developed a method for finding GCD over 2,000 years ago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2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E76DE8-45B2-1953-A180-DE3C5F9E9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31" y="5249384"/>
            <a:ext cx="7704488" cy="914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669E9-61BC-430B-BE14-8EA1D894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Inverse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56A8-90DF-4E7E-85A7-744F58C3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doesn’t work in modular arithmetic</a:t>
            </a:r>
          </a:p>
          <a:p>
            <a:pPr lvl="1"/>
            <a:r>
              <a:rPr lang="en-US" dirty="0"/>
              <a:t>3 / 5 is a fraction, modular arithmetic only has integers</a:t>
            </a:r>
          </a:p>
          <a:p>
            <a:r>
              <a:rPr lang="en-US" dirty="0"/>
              <a:t>Instead use modular inverse</a:t>
            </a:r>
          </a:p>
          <a:p>
            <a:pPr lvl="1"/>
            <a:r>
              <a:rPr lang="en-US" dirty="0"/>
              <a:t>In real numbers  5 * 1 / 5 = 1  so 1 / 5 is the inverse of 5</a:t>
            </a:r>
          </a:p>
          <a:p>
            <a:pPr lvl="1"/>
            <a:r>
              <a:rPr lang="en-US" dirty="0"/>
              <a:t>5 * (mod inverse of 5 ) = 1</a:t>
            </a:r>
          </a:p>
          <a:p>
            <a:pPr lvl="1"/>
            <a:r>
              <a:rPr lang="en-US" dirty="0"/>
              <a:t>use wrapping--there must be some number that wraps to 1</a:t>
            </a:r>
          </a:p>
          <a:p>
            <a:pPr lvl="1"/>
            <a:r>
              <a:rPr lang="en-US" dirty="0"/>
              <a:t>5 * 21 = 105,    105 mod 26 = 1</a:t>
            </a:r>
          </a:p>
          <a:p>
            <a:pPr lvl="1"/>
            <a:r>
              <a:rPr lang="en-US" dirty="0"/>
              <a:t>So, 21 is the mod inverse of 5 </a:t>
            </a:r>
            <a:r>
              <a:rPr lang="en-US" u="sng" dirty="0"/>
              <a:t>when you are using mod 26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51484C-A9CF-4ACB-8BA1-3EF949446E96}"/>
              </a:ext>
            </a:extLst>
          </p:cNvPr>
          <p:cNvSpPr/>
          <p:nvPr/>
        </p:nvSpPr>
        <p:spPr>
          <a:xfrm>
            <a:off x="7673353" y="5139521"/>
            <a:ext cx="351692" cy="113420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0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D0D0-B4DD-8D13-34CF-59AF836C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Inverse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A9F4-8AF1-DD3A-A7D4-695ED551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equivalent to division in modular arithmetic is multiplication by the modular inverse.</a:t>
            </a:r>
          </a:p>
          <a:p>
            <a:r>
              <a:rPr lang="en-US" dirty="0"/>
              <a:t>3 / 5 from real number arithmetic in modulus 26 converts to</a:t>
            </a:r>
          </a:p>
          <a:p>
            <a:r>
              <a:rPr lang="en-US" dirty="0"/>
              <a:t>3 * inverse (5 in modulus 26)</a:t>
            </a:r>
          </a:p>
          <a:p>
            <a:r>
              <a:rPr lang="en-US" dirty="0"/>
              <a:t>= 3 * 21 = 63</a:t>
            </a:r>
          </a:p>
          <a:p>
            <a:r>
              <a:rPr lang="en-US" dirty="0"/>
              <a:t>= 63 mod 26</a:t>
            </a:r>
          </a:p>
          <a:p>
            <a:r>
              <a:rPr lang="en-US" dirty="0"/>
              <a:t>= 11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153A2-A644-7C32-2D24-8FFF9E5E17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578"/>
          <a:stretch/>
        </p:blipFill>
        <p:spPr>
          <a:xfrm>
            <a:off x="5649291" y="3712447"/>
            <a:ext cx="3457387" cy="190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DF16-88FA-4F7F-A6D4-76246CB0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Inverse requires GCD(number, mod) =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DA76-1F2D-400A-8121-48A1F734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number and the modulus have common factors, no inverse exists.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gcd</a:t>
            </a:r>
            <a:r>
              <a:rPr lang="en-US" dirty="0"/>
              <a:t>(4, 26) = 2</a:t>
            </a:r>
          </a:p>
          <a:p>
            <a:pPr lvl="1"/>
            <a:r>
              <a:rPr lang="en-US" dirty="0"/>
              <a:t>There is no “1” in the (4*index)mod26 line</a:t>
            </a:r>
          </a:p>
          <a:p>
            <a:r>
              <a:rPr lang="en-US" dirty="0" err="1"/>
              <a:t>gcd</a:t>
            </a:r>
            <a:r>
              <a:rPr lang="en-US" dirty="0"/>
              <a:t>(13, 26) = 13   No “1” in that line either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786AD-6ACC-4BFE-AE5C-7A7F681B2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8831"/>
            <a:ext cx="8653493" cy="207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4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1212</Words>
  <Application>Microsoft Office PowerPoint</Application>
  <PresentationFormat>Widescreen</PresentationFormat>
  <Paragraphs>135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Modular Arithmetic Essentials</vt:lpstr>
      <vt:lpstr>Modular addition “wraps”</vt:lpstr>
      <vt:lpstr>Modular subtraction also “wraps”</vt:lpstr>
      <vt:lpstr>Modular multiplication (1)</vt:lpstr>
      <vt:lpstr>Modular Multiplication (2)</vt:lpstr>
      <vt:lpstr>Greatest Common Divisor (GCD)</vt:lpstr>
      <vt:lpstr>Modular Inverse (1)</vt:lpstr>
      <vt:lpstr>Modular Inverse (2)</vt:lpstr>
      <vt:lpstr>Mod Inverse requires GCD(number, mod) = 1</vt:lpstr>
      <vt:lpstr>Computing Modular Multiplicative Inverses</vt:lpstr>
      <vt:lpstr>Python</vt:lpstr>
      <vt:lpstr>Why this is important</vt:lpstr>
      <vt:lpstr>Mathematical Language  ℤ  </vt:lpstr>
      <vt:lpstr>Prime Fields 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Modualar Arithmetic Essentitials</dc:title>
  <dc:creator>John York</dc:creator>
  <cp:lastModifiedBy>John York</cp:lastModifiedBy>
  <cp:revision>32</cp:revision>
  <dcterms:created xsi:type="dcterms:W3CDTF">2019-10-03T15:06:42Z</dcterms:created>
  <dcterms:modified xsi:type="dcterms:W3CDTF">2023-01-23T16:48:11Z</dcterms:modified>
</cp:coreProperties>
</file>