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0" r:id="rId4"/>
    <p:sldId id="261" r:id="rId5"/>
    <p:sldId id="262" r:id="rId6"/>
    <p:sldId id="263" r:id="rId7"/>
    <p:sldId id="265" r:id="rId8"/>
    <p:sldId id="264" r:id="rId9"/>
    <p:sldId id="274" r:id="rId10"/>
    <p:sldId id="266"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545" autoAdjust="0"/>
  </p:normalViewPr>
  <p:slideViewPr>
    <p:cSldViewPr snapToGrid="0">
      <p:cViewPr varScale="1">
        <p:scale>
          <a:sx n="85" d="100"/>
          <a:sy n="85" d="100"/>
        </p:scale>
        <p:origin x="102" y="426"/>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r>
              <a:rPr lang="en-US" dirty="0"/>
              <a:t>The </a:t>
            </a:r>
            <a:r>
              <a:rPr lang="en-US" dirty="0" err="1"/>
              <a:t>findModInverse</a:t>
            </a:r>
            <a:r>
              <a:rPr lang="en-US" dirty="0"/>
              <a:t> function comes from “Cracking Codes with Python.”  It uses an interesting feature of Python called multiple assignment.  The line </a:t>
            </a:r>
            <a:br>
              <a:rPr lang="en-US" dirty="0"/>
            </a:br>
            <a:r>
              <a:rPr lang="en-US" dirty="0"/>
              <a:t>u1, u2, u3 = 1, 0, a</a:t>
            </a:r>
            <a:br>
              <a:rPr lang="en-US" dirty="0"/>
            </a:br>
            <a:r>
              <a:rPr lang="en-US" dirty="0"/>
              <a:t>is the same as</a:t>
            </a:r>
            <a:br>
              <a:rPr lang="en-US" dirty="0"/>
            </a:br>
            <a:r>
              <a:rPr lang="en-US" dirty="0"/>
              <a:t>u1 = 1</a:t>
            </a:r>
            <a:br>
              <a:rPr lang="en-US" dirty="0"/>
            </a:br>
            <a:r>
              <a:rPr lang="en-US" dirty="0"/>
              <a:t>u2 = 0</a:t>
            </a:r>
            <a:br>
              <a:rPr lang="en-US" dirty="0"/>
            </a:br>
            <a:r>
              <a:rPr lang="en-US" dirty="0"/>
              <a:t>u3 = a</a:t>
            </a:r>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10</a:t>
            </a:fld>
            <a:endParaRPr lang="en-US"/>
          </a:p>
        </p:txBody>
      </p:sp>
    </p:spTree>
    <p:extLst>
      <p:ext uri="{BB962C8B-B14F-4D97-AF65-F5344CB8AC3E}">
        <p14:creationId xmlns:p14="http://schemas.microsoft.com/office/powerpoint/2010/main" val="344084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3</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with 26 letters (symbols), length is 26 and we are using modulo 26.</a:t>
            </a:r>
          </a:p>
          <a:p>
            <a:r>
              <a:rPr lang="en-US" dirty="0"/>
              <a:t>If our shift is 3, we are shifting 3 to the right.</a:t>
            </a:r>
          </a:p>
          <a:p>
            <a:endParaRPr lang="en-US" dirty="0"/>
          </a:p>
          <a:p>
            <a:r>
              <a:rPr lang="en-US" dirty="0"/>
              <a:t>For A, </a:t>
            </a:r>
            <a:r>
              <a:rPr lang="en-US" dirty="0" err="1"/>
              <a:t>SYMBOLS.find</a:t>
            </a:r>
            <a:r>
              <a:rPr lang="en-US" dirty="0"/>
              <a:t>(‘A’) = 0, so the index is 0.</a:t>
            </a:r>
          </a:p>
          <a:p>
            <a:r>
              <a:rPr lang="en-US" dirty="0"/>
              <a:t>	</a:t>
            </a:r>
            <a:r>
              <a:rPr lang="en-US" dirty="0" err="1"/>
              <a:t>cipherindex</a:t>
            </a:r>
            <a:r>
              <a:rPr lang="en-US" dirty="0"/>
              <a:t> = (0 + 3) mod 26 = 3 mod 26 = 3</a:t>
            </a:r>
          </a:p>
          <a:p>
            <a:r>
              <a:rPr lang="en-US" dirty="0"/>
              <a:t>	SYMBOLS[3] is D</a:t>
            </a:r>
          </a:p>
          <a:p>
            <a:r>
              <a:rPr lang="en-US" dirty="0"/>
              <a:t>	+= means that D is added to the end of string ciphertext</a:t>
            </a:r>
          </a:p>
          <a:p>
            <a:r>
              <a:rPr lang="en-US" dirty="0"/>
              <a:t>	A becomes D when encrypted</a:t>
            </a:r>
          </a:p>
          <a:p>
            <a:endParaRPr lang="en-US" dirty="0"/>
          </a:p>
          <a:p>
            <a:r>
              <a:rPr lang="en-US" dirty="0"/>
              <a:t>For Z, </a:t>
            </a:r>
            <a:r>
              <a:rPr lang="en-US" dirty="0" err="1"/>
              <a:t>SYMBOLS.find</a:t>
            </a:r>
            <a:r>
              <a:rPr lang="en-US" dirty="0"/>
              <a:t>(‘Z’) = 25, so the index is 25.</a:t>
            </a:r>
          </a:p>
          <a:p>
            <a:r>
              <a:rPr lang="en-US" dirty="0"/>
              <a:t>	</a:t>
            </a:r>
            <a:r>
              <a:rPr lang="en-US" dirty="0" err="1"/>
              <a:t>cipherindex</a:t>
            </a:r>
            <a:r>
              <a:rPr lang="en-US" dirty="0"/>
              <a:t> = (25 + 3) mod 26 = 28 mod 26 = 2</a:t>
            </a:r>
          </a:p>
          <a:p>
            <a:r>
              <a:rPr lang="en-US" dirty="0"/>
              <a:t>	SYMBOLS[2] is C</a:t>
            </a:r>
          </a:p>
          <a:p>
            <a:r>
              <a:rPr lang="en-US" dirty="0"/>
              <a:t>	+= means that C is added to the end of string ciphertext</a:t>
            </a:r>
          </a:p>
          <a:p>
            <a:r>
              <a:rPr lang="en-US" dirty="0"/>
              <a:t>	Z becomes C when encrypted</a:t>
            </a:r>
          </a:p>
        </p:txBody>
      </p:sp>
      <p:sp>
        <p:nvSpPr>
          <p:cNvPr id="4" name="Slide Number Placeholder 3"/>
          <p:cNvSpPr>
            <a:spLocks noGrp="1"/>
          </p:cNvSpPr>
          <p:nvPr>
            <p:ph type="sldNum" sz="quarter" idx="10"/>
          </p:nvPr>
        </p:nvSpPr>
        <p:spPr/>
        <p:txBody>
          <a:bodyPr/>
          <a:lstStyle/>
          <a:p>
            <a:fld id="{5CEE4049-D197-4118-BF97-B2C042C8F06E}" type="slidenum">
              <a:rPr lang="en-US" smtClean="0"/>
              <a:t>4</a:t>
            </a:fld>
            <a:endParaRPr lang="en-US"/>
          </a:p>
        </p:txBody>
      </p:sp>
    </p:spTree>
    <p:extLst>
      <p:ext uri="{BB962C8B-B14F-4D97-AF65-F5344CB8AC3E}">
        <p14:creationId xmlns:p14="http://schemas.microsoft.com/office/powerpoint/2010/main" val="12598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gcd</a:t>
            </a:r>
            <a:r>
              <a:rPr lang="en-US" dirty="0"/>
              <a:t>(36, 45)	a = 36, b = 45</a:t>
            </a:r>
          </a:p>
          <a:p>
            <a:r>
              <a:rPr lang="en-US" dirty="0"/>
              <a:t>	a = b % a = 45 % 36 = 9	b = a = 36</a:t>
            </a:r>
          </a:p>
          <a:p>
            <a:r>
              <a:rPr lang="en-US" dirty="0"/>
              <a:t>	 a = 9, b = 36</a:t>
            </a:r>
          </a:p>
          <a:p>
            <a:endParaRPr lang="en-US" dirty="0"/>
          </a:p>
          <a:p>
            <a:r>
              <a:rPr lang="en-US" dirty="0"/>
              <a:t>	a= </a:t>
            </a:r>
            <a:r>
              <a:rPr lang="en-US" dirty="0" err="1"/>
              <a:t>b%a</a:t>
            </a:r>
            <a:r>
              <a:rPr lang="en-US" dirty="0"/>
              <a:t> = 36 % 9 = 0	b = a = 9</a:t>
            </a:r>
          </a:p>
          <a:p>
            <a:r>
              <a:rPr lang="en-US" dirty="0"/>
              <a:t>	a = 0, b = 9</a:t>
            </a:r>
          </a:p>
          <a:p>
            <a:r>
              <a:rPr lang="en-US" dirty="0"/>
              <a:t>a = 0 so quit, answer is 9</a:t>
            </a:r>
          </a:p>
          <a:p>
            <a:r>
              <a:rPr lang="en-US" dirty="0"/>
              <a:t>The GCD of 36 and 45 is 9.  9 * 4 = 36, 9 * 5 = 45</a:t>
            </a:r>
          </a:p>
          <a:p>
            <a:endParaRPr lang="en-US" dirty="0"/>
          </a:p>
          <a:p>
            <a:r>
              <a:rPr lang="en-US" dirty="0" err="1"/>
              <a:t>gcd</a:t>
            </a:r>
            <a:r>
              <a:rPr lang="en-US" dirty="0"/>
              <a:t>(44, 45)	a = 44, b = 45</a:t>
            </a:r>
          </a:p>
          <a:p>
            <a:r>
              <a:rPr lang="en-US" dirty="0"/>
              <a:t>	b = b % a = 45 % 44 = 1	b = a = 44</a:t>
            </a:r>
          </a:p>
          <a:p>
            <a:r>
              <a:rPr lang="en-US" dirty="0"/>
              <a:t>	 a = 1, b = 44</a:t>
            </a:r>
          </a:p>
          <a:p>
            <a:endParaRPr lang="en-US" dirty="0"/>
          </a:p>
          <a:p>
            <a:r>
              <a:rPr lang="en-US" dirty="0"/>
              <a:t>	a = </a:t>
            </a:r>
            <a:r>
              <a:rPr lang="en-US" dirty="0" err="1"/>
              <a:t>b%a</a:t>
            </a:r>
            <a:r>
              <a:rPr lang="en-US" dirty="0"/>
              <a:t> = 44 % 1 = 0	b = a = 1</a:t>
            </a:r>
          </a:p>
          <a:p>
            <a:r>
              <a:rPr lang="en-US" dirty="0"/>
              <a:t>	 a = 0, b = 1</a:t>
            </a:r>
          </a:p>
          <a:p>
            <a:r>
              <a:rPr lang="en-US" dirty="0"/>
              <a:t>a = 0 so quit, answer is 1</a:t>
            </a:r>
          </a:p>
          <a:p>
            <a:r>
              <a:rPr lang="en-US" dirty="0"/>
              <a:t>Therefore, 44 and 45 are relatively prime.  They have no factors in common other than 1.</a:t>
            </a:r>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272452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E4049-D197-4118-BF97-B2C042C8F06E}" type="slidenum">
              <a:rPr lang="en-US" smtClean="0"/>
              <a:t>9</a:t>
            </a:fld>
            <a:endParaRPr lang="en-US"/>
          </a:p>
        </p:txBody>
      </p:sp>
    </p:spTree>
    <p:extLst>
      <p:ext uri="{BB962C8B-B14F-4D97-AF65-F5344CB8AC3E}">
        <p14:creationId xmlns:p14="http://schemas.microsoft.com/office/powerpoint/2010/main" val="20486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11/25/2020</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11/25/2020</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nventwithpython.com/crack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and Modular Arithmetic</a:t>
            </a:r>
          </a:p>
          <a:p>
            <a:r>
              <a:rPr lang="en-US" dirty="0"/>
              <a:t>(less math version)</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		</a:t>
            </a:r>
            <a:r>
              <a:rPr lang="en-US" dirty="0">
                <a:sym typeface="Wingdings" panose="05000000000000000000" pitchFamily="2" charset="2"/>
              </a:rPr>
              <a:t></a:t>
            </a:r>
            <a:endParaRPr lang="en-US" dirty="0"/>
          </a:p>
          <a:p>
            <a:pPr lvl="1"/>
            <a:r>
              <a:rPr lang="en-US" dirty="0"/>
              <a:t>Try every number until a*</a:t>
            </a:r>
            <a:r>
              <a:rPr lang="en-US" dirty="0" err="1"/>
              <a:t>i</a:t>
            </a:r>
            <a:r>
              <a:rPr lang="en-US" dirty="0"/>
              <a:t> mod(n) = 1</a:t>
            </a:r>
          </a:p>
          <a:p>
            <a:pPr marL="457200" lvl="1" indent="0">
              <a:buNone/>
            </a:pPr>
            <a:r>
              <a:rPr lang="en-US" dirty="0"/>
              <a:t>(Should also check </a:t>
            </a:r>
            <a:r>
              <a:rPr lang="en-US" dirty="0" err="1"/>
              <a:t>gcd</a:t>
            </a:r>
            <a:r>
              <a:rPr lang="en-US" dirty="0"/>
              <a:t>(a, n) == 1 before start to ensure inverse exists)</a:t>
            </a:r>
          </a:p>
          <a:p>
            <a:r>
              <a:rPr lang="en-US" dirty="0"/>
              <a:t>Extended Euclidean Algorithm</a:t>
            </a:r>
          </a:p>
          <a:p>
            <a:pPr lvl="1"/>
            <a:r>
              <a:rPr lang="en-US" dirty="0"/>
              <a:t>Compact, but not simple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spTree>
    <p:extLst>
      <p:ext uri="{BB962C8B-B14F-4D97-AF65-F5344CB8AC3E}">
        <p14:creationId xmlns:p14="http://schemas.microsoft.com/office/powerpoint/2010/main" val="192790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BB9157-7EE1-41C9-859D-D05D98BC87B7}"/>
              </a:ext>
            </a:extLst>
          </p:cNvPr>
          <p:cNvSpPr>
            <a:spLocks noGrp="1"/>
          </p:cNvSpPr>
          <p:nvPr>
            <p:ph type="title"/>
          </p:nvPr>
        </p:nvSpPr>
        <p:spPr>
          <a:xfrm>
            <a:off x="838200" y="365125"/>
            <a:ext cx="10515600" cy="1325563"/>
          </a:xfrm>
        </p:spPr>
        <p:txBody>
          <a:bodyPr/>
          <a:lstStyle/>
          <a:p>
            <a:r>
              <a:rPr lang="en-US" dirty="0"/>
              <a:t>Modular Arithmetic in Python</a:t>
            </a:r>
          </a:p>
        </p:txBody>
      </p:sp>
      <p:sp>
        <p:nvSpPr>
          <p:cNvPr id="5" name="Content Placeholder 2">
            <a:extLst>
              <a:ext uri="{FF2B5EF4-FFF2-40B4-BE49-F238E27FC236}">
                <a16:creationId xmlns:a16="http://schemas.microsoft.com/office/drawing/2014/main" id="{9CD6466D-35CC-4131-93FC-F21E391EB75C}"/>
              </a:ext>
            </a:extLst>
          </p:cNvPr>
          <p:cNvSpPr>
            <a:spLocks noGrp="1"/>
          </p:cNvSpPr>
          <p:nvPr>
            <p:ph idx="1"/>
          </p:nvPr>
        </p:nvSpPr>
        <p:spPr>
          <a:xfrm>
            <a:off x="838200" y="1825625"/>
            <a:ext cx="10515600" cy="4351338"/>
          </a:xfrm>
        </p:spPr>
        <p:txBody>
          <a:bodyPr>
            <a:normAutofit/>
          </a:bodyPr>
          <a:lstStyle/>
          <a:p>
            <a:r>
              <a:rPr lang="en-US" dirty="0"/>
              <a:t>Length (number of symbols) is called modulus</a:t>
            </a:r>
          </a:p>
          <a:p>
            <a:r>
              <a:rPr lang="en-US" dirty="0"/>
              <a:t>97 mod 26 is remainder when 97 is divided by 26</a:t>
            </a:r>
          </a:p>
          <a:p>
            <a:r>
              <a:rPr lang="en-US" dirty="0"/>
              <a:t>Python operators</a:t>
            </a:r>
          </a:p>
          <a:p>
            <a:pPr lvl="1"/>
            <a:r>
              <a:rPr lang="en-US" dirty="0"/>
              <a:t>97 mod 26, or  97 % 26 will return 19</a:t>
            </a:r>
          </a:p>
          <a:p>
            <a:pPr lvl="2"/>
            <a:r>
              <a:rPr lang="en-US" dirty="0"/>
              <a:t>Wraps 3 times, winds up on 19</a:t>
            </a:r>
          </a:p>
          <a:p>
            <a:pPr lvl="1"/>
            <a:r>
              <a:rPr lang="en-US" dirty="0"/>
              <a:t>// is the integer division operator, 97 // 26 will return 3</a:t>
            </a:r>
          </a:p>
          <a:p>
            <a:pPr lvl="2"/>
            <a:r>
              <a:rPr lang="en-US" dirty="0"/>
              <a:t>97 / 26 with no remainder—number of times it wraps</a:t>
            </a:r>
          </a:p>
          <a:p>
            <a:pPr lvl="1"/>
            <a:r>
              <a:rPr lang="en-US" dirty="0"/>
              <a:t>3 * 26 + 19 = 97  (quotient * modulus + remainder gives us the initial number)</a:t>
            </a:r>
          </a:p>
          <a:p>
            <a:pPr marL="0" indent="0">
              <a:buNone/>
            </a:pPr>
            <a:endParaRPr lang="en-US" dirty="0"/>
          </a:p>
        </p:txBody>
      </p:sp>
      <p:pic>
        <p:nvPicPr>
          <p:cNvPr id="6" name="Picture 5">
            <a:extLst>
              <a:ext uri="{FF2B5EF4-FFF2-40B4-BE49-F238E27FC236}">
                <a16:creationId xmlns:a16="http://schemas.microsoft.com/office/drawing/2014/main" id="{9F966EC5-DDA7-4137-92C7-FEA20645F0A4}"/>
              </a:ext>
            </a:extLst>
          </p:cNvPr>
          <p:cNvPicPr>
            <a:picLocks noChangeAspect="1"/>
          </p:cNvPicPr>
          <p:nvPr/>
        </p:nvPicPr>
        <p:blipFill>
          <a:blip r:embed="rId2"/>
          <a:stretch>
            <a:fillRect/>
          </a:stretch>
        </p:blipFill>
        <p:spPr>
          <a:xfrm>
            <a:off x="8304381" y="1460112"/>
            <a:ext cx="3049419" cy="2541182"/>
          </a:xfrm>
          <a:prstGeom prst="rect">
            <a:avLst/>
          </a:prstGeom>
        </p:spPr>
      </p:pic>
    </p:spTree>
    <p:extLst>
      <p:ext uri="{BB962C8B-B14F-4D97-AF65-F5344CB8AC3E}">
        <p14:creationId xmlns:p14="http://schemas.microsoft.com/office/powerpoint/2010/main" val="332691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lstStyle/>
          <a:p>
            <a:r>
              <a:rPr lang="en-US" dirty="0"/>
              <a:t>Not in common use, except as Capture The Flag (CTF) problems</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Caesar (or Shift) Cipher</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pic>
        <p:nvPicPr>
          <p:cNvPr id="4" name="Picture 3">
            <a:extLst>
              <a:ext uri="{FF2B5EF4-FFF2-40B4-BE49-F238E27FC236}">
                <a16:creationId xmlns:a16="http://schemas.microsoft.com/office/drawing/2014/main" id="{70740578-71C6-416B-95A8-1D68A3656EEC}"/>
              </a:ext>
            </a:extLst>
          </p:cNvPr>
          <p:cNvPicPr>
            <a:picLocks noChangeAspect="1"/>
          </p:cNvPicPr>
          <p:nvPr/>
        </p:nvPicPr>
        <p:blipFill>
          <a:blip r:embed="rId3"/>
          <a:stretch>
            <a:fillRect/>
          </a:stretch>
        </p:blipFill>
        <p:spPr>
          <a:xfrm>
            <a:off x="701340" y="2358189"/>
            <a:ext cx="10789319" cy="1431758"/>
          </a:xfrm>
          <a:prstGeom prst="rect">
            <a:avLst/>
          </a:prstGeom>
        </p:spPr>
      </p:pic>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4"/>
          <a:stretch>
            <a:fillRect/>
          </a:stretch>
        </p:blipFill>
        <p:spPr>
          <a:xfrm>
            <a:off x="3990472" y="4033169"/>
            <a:ext cx="7036961" cy="2567991"/>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CCD-C1BE-4206-927C-D66ECD83B43A}"/>
              </a:ext>
            </a:extLst>
          </p:cNvPr>
          <p:cNvSpPr>
            <a:spLocks noGrp="1"/>
          </p:cNvSpPr>
          <p:nvPr>
            <p:ph type="title"/>
          </p:nvPr>
        </p:nvSpPr>
        <p:spPr/>
        <p:txBody>
          <a:bodyPr/>
          <a:lstStyle/>
          <a:p>
            <a:r>
              <a:rPr lang="en-US" dirty="0"/>
              <a:t>Modular Addition</a:t>
            </a:r>
          </a:p>
        </p:txBody>
      </p:sp>
      <p:sp>
        <p:nvSpPr>
          <p:cNvPr id="3" name="Content Placeholder 2">
            <a:extLst>
              <a:ext uri="{FF2B5EF4-FFF2-40B4-BE49-F238E27FC236}">
                <a16:creationId xmlns:a16="http://schemas.microsoft.com/office/drawing/2014/main" id="{8581D964-7E94-447E-9607-24AB1657AC48}"/>
              </a:ext>
            </a:extLst>
          </p:cNvPr>
          <p:cNvSpPr>
            <a:spLocks noGrp="1"/>
          </p:cNvSpPr>
          <p:nvPr>
            <p:ph idx="1"/>
          </p:nvPr>
        </p:nvSpPr>
        <p:spPr/>
        <p:txBody>
          <a:bodyPr/>
          <a:lstStyle/>
          <a:p>
            <a:r>
              <a:rPr lang="en-US" dirty="0"/>
              <a:t>Key part of Python Caesar script is:</a:t>
            </a:r>
          </a:p>
          <a:p>
            <a:pPr lvl="1"/>
            <a:r>
              <a:rPr lang="en-US" dirty="0"/>
              <a:t> ciphertext += SYMBOLS[(index + shift) % length]</a:t>
            </a:r>
          </a:p>
          <a:p>
            <a:r>
              <a:rPr lang="en-US" dirty="0"/>
              <a:t>Modular addition “wraps around”</a:t>
            </a:r>
          </a:p>
          <a:p>
            <a:pPr lvl="1"/>
            <a:r>
              <a:rPr lang="en-US" dirty="0"/>
              <a:t>Index of ‘Z’ is 25, we have 26 symbols (0-25)</a:t>
            </a:r>
          </a:p>
          <a:p>
            <a:pPr lvl="1"/>
            <a:r>
              <a:rPr lang="en-US" dirty="0"/>
              <a:t>‘Z’ shifted by 3 is index 28, which doesn’t exist</a:t>
            </a:r>
          </a:p>
          <a:p>
            <a:pPr lvl="1"/>
            <a:r>
              <a:rPr lang="en-US" dirty="0"/>
              <a:t>Index “wraps” by starting over at 0</a:t>
            </a:r>
          </a:p>
          <a:p>
            <a:pPr lvl="2"/>
            <a:r>
              <a:rPr lang="en-US" dirty="0"/>
              <a:t>…, 25, 0, 1, 2, 3, …</a:t>
            </a:r>
          </a:p>
          <a:p>
            <a:pPr lvl="1"/>
            <a:r>
              <a:rPr lang="en-US" dirty="0"/>
              <a:t>‘Z’ shifted by 3 is index 2, or ‘C’</a:t>
            </a:r>
          </a:p>
          <a:p>
            <a:r>
              <a:rPr lang="en-US" dirty="0"/>
              <a:t>Math:  </a:t>
            </a:r>
            <a:r>
              <a:rPr lang="en-US" dirty="0" err="1">
                <a:highlight>
                  <a:srgbClr val="FFFF00"/>
                </a:highlight>
              </a:rPr>
              <a:t>cipherIndex</a:t>
            </a:r>
            <a:r>
              <a:rPr lang="en-US" dirty="0">
                <a:highlight>
                  <a:srgbClr val="FFFF00"/>
                </a:highlight>
              </a:rPr>
              <a:t> = (index + shift) mod length</a:t>
            </a:r>
          </a:p>
        </p:txBody>
      </p:sp>
    </p:spTree>
    <p:extLst>
      <p:ext uri="{BB962C8B-B14F-4D97-AF65-F5344CB8AC3E}">
        <p14:creationId xmlns:p14="http://schemas.microsoft.com/office/powerpoint/2010/main" val="398364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 shift) mod length</a:t>
            </a:r>
          </a:p>
          <a:p>
            <a:r>
              <a:rPr lang="en-US" dirty="0"/>
              <a:t>Decrypt:  </a:t>
            </a:r>
            <a:r>
              <a:rPr lang="en-US" dirty="0">
                <a:highlight>
                  <a:srgbClr val="FFFF00"/>
                </a:highlight>
              </a:rPr>
              <a:t>index = (</a:t>
            </a:r>
            <a:r>
              <a:rPr lang="en-US" dirty="0" err="1">
                <a:highlight>
                  <a:srgbClr val="FFFF00"/>
                </a:highlight>
              </a:rPr>
              <a:t>cipherIndex</a:t>
            </a:r>
            <a:r>
              <a:rPr lang="en-US" dirty="0">
                <a:highlight>
                  <a:srgbClr val="FFFF00"/>
                </a:highlight>
              </a:rPr>
              <a:t> –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t>Decrypt code same as encrypt, just change shift</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lnSpcReduction="1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2F7B-94DF-496C-9B02-6F45138B0B58}"/>
              </a:ext>
            </a:extLst>
          </p:cNvPr>
          <p:cNvSpPr>
            <a:spLocks noGrp="1"/>
          </p:cNvSpPr>
          <p:nvPr>
            <p:ph type="title"/>
          </p:nvPr>
        </p:nvSpPr>
        <p:spPr/>
        <p:txBody>
          <a:bodyPr/>
          <a:lstStyle/>
          <a:p>
            <a:r>
              <a:rPr lang="en-US" dirty="0"/>
              <a:t>GCD and Relatively Prime Numbers</a:t>
            </a:r>
          </a:p>
        </p:txBody>
      </p:sp>
      <p:sp>
        <p:nvSpPr>
          <p:cNvPr id="3" name="Content Placeholder 2">
            <a:extLst>
              <a:ext uri="{FF2B5EF4-FFF2-40B4-BE49-F238E27FC236}">
                <a16:creationId xmlns:a16="http://schemas.microsoft.com/office/drawing/2014/main" id="{32F8C766-A995-4019-B294-F880223235BB}"/>
              </a:ext>
            </a:extLst>
          </p:cNvPr>
          <p:cNvSpPr>
            <a:spLocks noGrp="1"/>
          </p:cNvSpPr>
          <p:nvPr>
            <p:ph idx="1"/>
          </p:nvPr>
        </p:nvSpPr>
        <p:spPr>
          <a:xfrm>
            <a:off x="838200" y="1825625"/>
            <a:ext cx="10515600" cy="3408112"/>
          </a:xfrm>
        </p:spPr>
        <p:txBody>
          <a:bodyPr>
            <a:normAutofit fontScale="92500" lnSpcReduction="10000"/>
          </a:bodyPr>
          <a:lstStyle/>
          <a:p>
            <a:r>
              <a:rPr lang="en-US" dirty="0"/>
              <a:t>Greatest Common Divisor (GCD) of two numbers is the largest number that can divide into both, with no remainder.</a:t>
            </a:r>
          </a:p>
          <a:p>
            <a:pPr lvl="1"/>
            <a:r>
              <a:rPr lang="en-US" dirty="0"/>
              <a:t>GCD( 36, 45 ) = 9</a:t>
            </a:r>
          </a:p>
          <a:p>
            <a:r>
              <a:rPr lang="en-US" dirty="0"/>
              <a:t>GCD(a, b) = 1 means the numbers are relatively prime.</a:t>
            </a:r>
          </a:p>
          <a:p>
            <a:pPr lvl="1"/>
            <a:r>
              <a:rPr lang="en-US" dirty="0"/>
              <a:t>GCD( 44, 45 ) = 1</a:t>
            </a:r>
          </a:p>
          <a:p>
            <a:r>
              <a:rPr lang="en-US" dirty="0"/>
              <a:t>Euclid’s Algorithm computes GCD quickly.</a:t>
            </a:r>
          </a:p>
          <a:p>
            <a:pPr lvl="1"/>
            <a:r>
              <a:rPr lang="en-US" dirty="0"/>
              <a:t>Divide larger number by smaller and take the remainder  b % a</a:t>
            </a:r>
          </a:p>
          <a:p>
            <a:pPr lvl="1"/>
            <a:r>
              <a:rPr lang="en-US" dirty="0"/>
              <a:t>Continue while the smaller number is &gt; 0</a:t>
            </a:r>
          </a:p>
          <a:p>
            <a:pPr lvl="1"/>
            <a:r>
              <a:rPr lang="en-US" dirty="0"/>
              <a:t>What’s left is GCD</a:t>
            </a:r>
          </a:p>
        </p:txBody>
      </p:sp>
      <p:pic>
        <p:nvPicPr>
          <p:cNvPr id="6" name="Picture 5">
            <a:extLst>
              <a:ext uri="{FF2B5EF4-FFF2-40B4-BE49-F238E27FC236}">
                <a16:creationId xmlns:a16="http://schemas.microsoft.com/office/drawing/2014/main" id="{39BDC9A1-A44B-4813-8DAA-6E5951D6E5DC}"/>
              </a:ext>
            </a:extLst>
          </p:cNvPr>
          <p:cNvPicPr>
            <a:picLocks noChangeAspect="1"/>
          </p:cNvPicPr>
          <p:nvPr/>
        </p:nvPicPr>
        <p:blipFill>
          <a:blip r:embed="rId3"/>
          <a:stretch>
            <a:fillRect/>
          </a:stretch>
        </p:blipFill>
        <p:spPr>
          <a:xfrm>
            <a:off x="1337072" y="5089107"/>
            <a:ext cx="9517856" cy="1403768"/>
          </a:xfrm>
          <a:prstGeom prst="rect">
            <a:avLst/>
          </a:prstGeom>
        </p:spPr>
      </p:pic>
      <p:sp>
        <p:nvSpPr>
          <p:cNvPr id="5" name="TextBox 4">
            <a:extLst>
              <a:ext uri="{FF2B5EF4-FFF2-40B4-BE49-F238E27FC236}">
                <a16:creationId xmlns:a16="http://schemas.microsoft.com/office/drawing/2014/main" id="{E120B430-56C8-4441-A118-5011D3F4E343}"/>
              </a:ext>
            </a:extLst>
          </p:cNvPr>
          <p:cNvSpPr txBox="1"/>
          <p:nvPr/>
        </p:nvSpPr>
        <p:spPr>
          <a:xfrm>
            <a:off x="5484246" y="5910779"/>
            <a:ext cx="3172178" cy="307777"/>
          </a:xfrm>
          <a:prstGeom prst="rect">
            <a:avLst/>
          </a:prstGeom>
          <a:noFill/>
        </p:spPr>
        <p:txBody>
          <a:bodyPr wrap="square" rtlCol="0">
            <a:spAutoFit/>
          </a:bodyPr>
          <a:lstStyle/>
          <a:p>
            <a:r>
              <a:rPr lang="en-US" sz="1400" dirty="0">
                <a:hlinkClick r:id="rId4"/>
              </a:rPr>
              <a:t>https://inventwithpython.com/cracking/</a:t>
            </a:r>
            <a:r>
              <a:rPr lang="en-US" sz="1400" dirty="0"/>
              <a:t> </a:t>
            </a:r>
          </a:p>
        </p:txBody>
      </p:sp>
    </p:spTree>
    <p:extLst>
      <p:ext uri="{BB962C8B-B14F-4D97-AF65-F5344CB8AC3E}">
        <p14:creationId xmlns:p14="http://schemas.microsoft.com/office/powerpoint/2010/main" val="74725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a:t>
            </a:r>
            <a:r>
              <a:rPr lang="en-US" baseline="30000" dirty="0"/>
              <a:t>-1</a:t>
            </a:r>
            <a:r>
              <a:rPr lang="en-US" dirty="0"/>
              <a:t> * A = 1 mod length</a:t>
            </a:r>
          </a:p>
          <a:p>
            <a:pPr lvl="1"/>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A</a:t>
            </a:r>
            <a:r>
              <a:rPr lang="en-US" baseline="30000" dirty="0"/>
              <a:t>-1</a:t>
            </a:r>
            <a:r>
              <a:rPr lang="en-US" dirty="0"/>
              <a:t> mod length 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Key Point—Multiplicative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lstStyle/>
          <a:p>
            <a:r>
              <a:rPr lang="en-US" dirty="0"/>
              <a:t>When Multiplicative Inverse does not exist, multiplication does not give a unique answer—remember Affine cipher,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Some encryption develops ways to work around this</a:t>
            </a:r>
          </a:p>
          <a:p>
            <a:pPr lvl="1"/>
            <a:r>
              <a:rPr lang="en-US" dirty="0"/>
              <a:t>AES defines new operations to replace multiplication and addition</a:t>
            </a:r>
          </a:p>
          <a:p>
            <a:pPr lvl="1"/>
            <a:r>
              <a:rPr lang="en-US" dirty="0"/>
              <a:t>Diffie-Hellman excludes numbers that do not have inverse</a:t>
            </a:r>
          </a:p>
          <a:p>
            <a:r>
              <a:rPr lang="en-US" dirty="0"/>
              <a:t>Some encryption makes use of this property</a:t>
            </a:r>
          </a:p>
          <a:p>
            <a:pPr lvl="1"/>
            <a:r>
              <a:rPr lang="en-US" dirty="0"/>
              <a:t>RSA is based on a modulus that is not prime</a:t>
            </a:r>
          </a:p>
        </p:txBody>
      </p:sp>
    </p:spTree>
    <p:extLst>
      <p:ext uri="{BB962C8B-B14F-4D97-AF65-F5344CB8AC3E}">
        <p14:creationId xmlns:p14="http://schemas.microsoft.com/office/powerpoint/2010/main" val="416696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5306</TotalTime>
  <Words>2373</Words>
  <Application>Microsoft Office PowerPoint</Application>
  <PresentationFormat>Widescreen</PresentationFormat>
  <Paragraphs>202</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Cryptology (2)</vt:lpstr>
      <vt:lpstr>Classic Ciphers</vt:lpstr>
      <vt:lpstr>Caesar (or Shift) Cipher</vt:lpstr>
      <vt:lpstr>Modular Addition</vt:lpstr>
      <vt:lpstr>Decrypt Caesar Cipher</vt:lpstr>
      <vt:lpstr>Affine Cipher, a more general case</vt:lpstr>
      <vt:lpstr>GCD and Relatively Prime Numbers</vt:lpstr>
      <vt:lpstr>Affine Decryption and the Modular Inverse</vt:lpstr>
      <vt:lpstr>Key Point—Multiplicative Inverse</vt:lpstr>
      <vt:lpstr>Computing Modular Multiplicative Inverses</vt:lpstr>
      <vt:lpstr>Modular Arithmetic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119</cp:revision>
  <dcterms:created xsi:type="dcterms:W3CDTF">2018-03-07T18:42:13Z</dcterms:created>
  <dcterms:modified xsi:type="dcterms:W3CDTF">2020-11-25T20:10:26Z</dcterms:modified>
</cp:coreProperties>
</file>