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62" r:id="rId5"/>
    <p:sldId id="263" r:id="rId6"/>
    <p:sldId id="260" r:id="rId7"/>
    <p:sldId id="264" r:id="rId8"/>
    <p:sldId id="258"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D60BE-A44D-43C5-B301-6A6F8BE3AFB6}"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B3C72-90F7-406F-9A94-4F51CED7923C}" type="slidenum">
              <a:rPr lang="en-US" smtClean="0"/>
              <a:t>‹#›</a:t>
            </a:fld>
            <a:endParaRPr lang="en-US"/>
          </a:p>
        </p:txBody>
      </p:sp>
    </p:spTree>
    <p:extLst>
      <p:ext uri="{BB962C8B-B14F-4D97-AF65-F5344CB8AC3E}">
        <p14:creationId xmlns:p14="http://schemas.microsoft.com/office/powerpoint/2010/main" val="53811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problem with the Caesar cipher was that the encrypted indexes followed an obvious pattern.  If the shift was 3, the indexes were 3, 4, 5, …, 25, 0, 1, 2.  The Affine cipher improved this by making the sequence less obvious.  The DLP takes this another step further (other than for the indexes 0 and 1.)</a:t>
            </a:r>
          </a:p>
          <a:p>
            <a:endParaRPr lang="en-US" dirty="0"/>
          </a:p>
          <a:p>
            <a:r>
              <a:rPr lang="en-US" dirty="0"/>
              <a:t>The word “discrete” is what makes this problem hard.  As the exponents get larger, the result is much bigger than the modulus and when we use the mod function the answer “wraps” many times.</a:t>
            </a:r>
          </a:p>
          <a:p>
            <a:endParaRPr lang="en-US" dirty="0"/>
          </a:p>
          <a:p>
            <a:r>
              <a:rPr lang="en-US" dirty="0"/>
              <a:t>There are several algorithms that can compute a discrete logarithm faster than the brute force method, but none are fast enough to solve the DLP for huge numbers.</a:t>
            </a:r>
          </a:p>
          <a:p>
            <a:endParaRPr lang="en-US" dirty="0"/>
          </a:p>
          <a:p>
            <a:r>
              <a:rPr lang="en-US" dirty="0"/>
              <a:t>The Python script in the slide is a simple For Loop that computes the power 5 ^ x, modulo n (23 in this case) for all values of n.  The function, range(23), generates the list 0, 1, …, 23.                                                                                                                                                                                </a:t>
            </a:r>
          </a:p>
        </p:txBody>
      </p:sp>
      <p:sp>
        <p:nvSpPr>
          <p:cNvPr id="4" name="Slide Number Placeholder 3"/>
          <p:cNvSpPr>
            <a:spLocks noGrp="1"/>
          </p:cNvSpPr>
          <p:nvPr>
            <p:ph type="sldNum" sz="quarter" idx="10"/>
          </p:nvPr>
        </p:nvSpPr>
        <p:spPr/>
        <p:txBody>
          <a:bodyPr/>
          <a:lstStyle/>
          <a:p>
            <a:fld id="{54EEBE6D-FDBB-42E0-BF1D-3002F37EFFCB}" type="slidenum">
              <a:rPr lang="en-US" smtClean="0"/>
              <a:t>3</a:t>
            </a:fld>
            <a:endParaRPr lang="en-US"/>
          </a:p>
        </p:txBody>
      </p:sp>
    </p:spTree>
    <p:extLst>
      <p:ext uri="{BB962C8B-B14F-4D97-AF65-F5344CB8AC3E}">
        <p14:creationId xmlns:p14="http://schemas.microsoft.com/office/powerpoint/2010/main" val="293568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this is that Eve sees A and B, but not a and b.  Alice knows a and Bob knows b.  To get the shared key, you have to know either a or b, so Eve is out of luck.</a:t>
            </a:r>
          </a:p>
          <a:p>
            <a:endParaRPr lang="en-US" dirty="0"/>
          </a:p>
          <a:p>
            <a:r>
              <a:rPr lang="en-US" dirty="0"/>
              <a:t>Note that by themselves, Alice and Bob cannot control what the final result, the key, will be.  That is why this is key exchange and not encryption.  It allows Alice and Bob to agree on a secret key without eavesdroppers intercepting the key.  It does not allow Alice and Bob to encrypt a message like RSA does.  Once Alice and Bob agree on a secret key, they can switch to AES to encrypt messages.</a:t>
            </a:r>
          </a:p>
          <a:p>
            <a:endParaRPr lang="en-US" dirty="0"/>
          </a:p>
          <a:p>
            <a:r>
              <a:rPr lang="en-US" dirty="0"/>
              <a:t>There are encryption schemes that use the DLP and can encrypt messages; Elgamal is one of them.</a:t>
            </a:r>
          </a:p>
          <a:p>
            <a:endParaRPr lang="en-US" dirty="0"/>
          </a:p>
          <a:p>
            <a:r>
              <a:rPr lang="en-US" dirty="0"/>
              <a:t>A nice thing about DHKE is that the key is computed on the fly, and is different for each session.  In RSA, if you record a session and learn the private key somehow (even years later) you can decrypt the session.  In DHKE, you can only decrypt the session if either Alice or Bob recorded the keys as they were generated and gave them to you.</a:t>
            </a:r>
          </a:p>
        </p:txBody>
      </p:sp>
      <p:sp>
        <p:nvSpPr>
          <p:cNvPr id="4" name="Slide Number Placeholder 3"/>
          <p:cNvSpPr>
            <a:spLocks noGrp="1"/>
          </p:cNvSpPr>
          <p:nvPr>
            <p:ph type="sldNum" sz="quarter" idx="10"/>
          </p:nvPr>
        </p:nvSpPr>
        <p:spPr/>
        <p:txBody>
          <a:bodyPr/>
          <a:lstStyle/>
          <a:p>
            <a:fld id="{54EEBE6D-FDBB-42E0-BF1D-3002F37EFFCB}" type="slidenum">
              <a:rPr lang="en-US" smtClean="0"/>
              <a:t>6</a:t>
            </a:fld>
            <a:endParaRPr lang="en-US"/>
          </a:p>
        </p:txBody>
      </p:sp>
    </p:spTree>
    <p:extLst>
      <p:ext uri="{BB962C8B-B14F-4D97-AF65-F5344CB8AC3E}">
        <p14:creationId xmlns:p14="http://schemas.microsoft.com/office/powerpoint/2010/main" val="337561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Diffie-Hellman, the operation we used in the Discrete Logarithm Problem was multiplication.  For example, part of Alice’s private key was a number we’ll call a.  She computed part of her public key by using A = α</a:t>
            </a:r>
            <a:r>
              <a:rPr lang="en-US" baseline="30000"/>
              <a:t>a</a:t>
            </a:r>
            <a:r>
              <a:rPr lang="en-US"/>
              <a:t> mod p.  If Eve wants to crack Alice’s private key, she has reverse Alice’s equation to compute a.  The “mod p” part is what made this difficult.  </a:t>
            </a:r>
            <a:r>
              <a:rPr lang="en-US" u="sng"/>
              <a:t>Discrete</a:t>
            </a:r>
            <a:r>
              <a:rPr lang="en-US"/>
              <a:t> Logarithm Problem… stated mathematically it is the discrete logarithm over a finite field, which is where the term Finite Field Cryptography (FFC) comes from.</a:t>
            </a:r>
          </a:p>
          <a:p>
            <a:endParaRPr lang="en-US"/>
          </a:p>
          <a:p>
            <a:r>
              <a:rPr lang="en-US"/>
              <a:t>Suppose we want to make the problem even harder for Eve to crack, so that we can use smaller keys and save computation time.  One way to do this is to find an operation other than multiplication that’s even harder to break.</a:t>
            </a:r>
          </a:p>
        </p:txBody>
      </p:sp>
      <p:sp>
        <p:nvSpPr>
          <p:cNvPr id="4" name="Slide Number Placeholder 3"/>
          <p:cNvSpPr>
            <a:spLocks noGrp="1"/>
          </p:cNvSpPr>
          <p:nvPr>
            <p:ph type="sldNum" sz="quarter" idx="10"/>
          </p:nvPr>
        </p:nvSpPr>
        <p:spPr/>
        <p:txBody>
          <a:bodyPr/>
          <a:lstStyle/>
          <a:p>
            <a:fld id="{A2F3A5AD-BC54-4C3E-989D-88BFA32D831C}" type="slidenum">
              <a:rPr lang="en-US" smtClean="0"/>
              <a:t>8</a:t>
            </a:fld>
            <a:endParaRPr lang="en-US"/>
          </a:p>
        </p:txBody>
      </p:sp>
    </p:spTree>
    <p:extLst>
      <p:ext uri="{BB962C8B-B14F-4D97-AF65-F5344CB8AC3E}">
        <p14:creationId xmlns:p14="http://schemas.microsoft.com/office/powerpoint/2010/main" val="372862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Rather than creating a brand new operation for encryption, mathematicians modified an old one to suit their purposes.  The equation for the arc length around an ellipse leads to new functions similar to sin or cos, called elliptic integrals.  The math of elliptic curves is complicated, but we are lucky.  The part used in cryptography involves fairly simple equations that can be visualized with simple pictures.</a:t>
            </a:r>
          </a:p>
          <a:p>
            <a:endParaRPr lang="en-US"/>
          </a:p>
          <a:p>
            <a:r>
              <a:rPr lang="en-US"/>
              <a:t>The bottom line is that someone found complicated math that they could use to replace multiplication in our DLP.  The result is a new type of DLP that allows us to use shorter keys and less computation.</a:t>
            </a:r>
          </a:p>
        </p:txBody>
      </p:sp>
      <p:sp>
        <p:nvSpPr>
          <p:cNvPr id="4" name="Slide Number Placeholder 3"/>
          <p:cNvSpPr>
            <a:spLocks noGrp="1"/>
          </p:cNvSpPr>
          <p:nvPr>
            <p:ph type="sldNum" sz="quarter" idx="10"/>
          </p:nvPr>
        </p:nvSpPr>
        <p:spPr/>
        <p:txBody>
          <a:bodyPr/>
          <a:lstStyle/>
          <a:p>
            <a:fld id="{A2F3A5AD-BC54-4C3E-989D-88BFA32D831C}" type="slidenum">
              <a:rPr lang="en-US" smtClean="0"/>
              <a:t>9</a:t>
            </a:fld>
            <a:endParaRPr lang="en-US"/>
          </a:p>
        </p:txBody>
      </p:sp>
    </p:spTree>
    <p:extLst>
      <p:ext uri="{BB962C8B-B14F-4D97-AF65-F5344CB8AC3E}">
        <p14:creationId xmlns:p14="http://schemas.microsoft.com/office/powerpoint/2010/main" val="1588991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C256-4DFC-DB64-BB7F-CD46FDFED2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26F269-0518-67D9-86DE-2052155EBD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25BBCF-E4EB-6BA5-E095-EA60A9FF3AAA}"/>
              </a:ext>
            </a:extLst>
          </p:cNvPr>
          <p:cNvSpPr>
            <a:spLocks noGrp="1"/>
          </p:cNvSpPr>
          <p:nvPr>
            <p:ph type="dt" sz="half" idx="10"/>
          </p:nvPr>
        </p:nvSpPr>
        <p:spPr/>
        <p:txBody>
          <a:bodyPr/>
          <a:lstStyle/>
          <a:p>
            <a:fld id="{B7CF67DF-5F72-4444-8B59-E267949331B0}" type="datetimeFigureOut">
              <a:rPr lang="en-US" smtClean="0"/>
              <a:t>3/13/2023</a:t>
            </a:fld>
            <a:endParaRPr lang="en-US"/>
          </a:p>
        </p:txBody>
      </p:sp>
      <p:sp>
        <p:nvSpPr>
          <p:cNvPr id="5" name="Footer Placeholder 4">
            <a:extLst>
              <a:ext uri="{FF2B5EF4-FFF2-40B4-BE49-F238E27FC236}">
                <a16:creationId xmlns:a16="http://schemas.microsoft.com/office/drawing/2014/main" id="{7EF8CADD-D84F-13B1-6037-CBEC41395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132A2-A040-FB57-EE5F-D8571D82F824}"/>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30202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C67E-BAA6-30EC-DCE2-ED32E58665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D313F7-2B01-2848-3113-08C08AFA37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ED52F-8392-AA69-7044-3E0F7FA49856}"/>
              </a:ext>
            </a:extLst>
          </p:cNvPr>
          <p:cNvSpPr>
            <a:spLocks noGrp="1"/>
          </p:cNvSpPr>
          <p:nvPr>
            <p:ph type="dt" sz="half" idx="10"/>
          </p:nvPr>
        </p:nvSpPr>
        <p:spPr/>
        <p:txBody>
          <a:bodyPr/>
          <a:lstStyle/>
          <a:p>
            <a:fld id="{B7CF67DF-5F72-4444-8B59-E267949331B0}" type="datetimeFigureOut">
              <a:rPr lang="en-US" smtClean="0"/>
              <a:t>3/13/2023</a:t>
            </a:fld>
            <a:endParaRPr lang="en-US"/>
          </a:p>
        </p:txBody>
      </p:sp>
      <p:sp>
        <p:nvSpPr>
          <p:cNvPr id="5" name="Footer Placeholder 4">
            <a:extLst>
              <a:ext uri="{FF2B5EF4-FFF2-40B4-BE49-F238E27FC236}">
                <a16:creationId xmlns:a16="http://schemas.microsoft.com/office/drawing/2014/main" id="{462BBA67-476E-2A2D-7A54-CA41A1904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D53C2-33AA-5AD9-C914-2C74DE97212D}"/>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400995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5AD30F-6E7B-4371-EA47-5CF9AEB3FE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F7D89F-88FF-70E5-388F-C514AFB47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13DC5-9E10-75C9-1A8E-9C4F8D8DA9AB}"/>
              </a:ext>
            </a:extLst>
          </p:cNvPr>
          <p:cNvSpPr>
            <a:spLocks noGrp="1"/>
          </p:cNvSpPr>
          <p:nvPr>
            <p:ph type="dt" sz="half" idx="10"/>
          </p:nvPr>
        </p:nvSpPr>
        <p:spPr/>
        <p:txBody>
          <a:bodyPr/>
          <a:lstStyle/>
          <a:p>
            <a:fld id="{B7CF67DF-5F72-4444-8B59-E267949331B0}" type="datetimeFigureOut">
              <a:rPr lang="en-US" smtClean="0"/>
              <a:t>3/13/2023</a:t>
            </a:fld>
            <a:endParaRPr lang="en-US"/>
          </a:p>
        </p:txBody>
      </p:sp>
      <p:sp>
        <p:nvSpPr>
          <p:cNvPr id="5" name="Footer Placeholder 4">
            <a:extLst>
              <a:ext uri="{FF2B5EF4-FFF2-40B4-BE49-F238E27FC236}">
                <a16:creationId xmlns:a16="http://schemas.microsoft.com/office/drawing/2014/main" id="{F27F346E-CBD2-8562-3292-7AEFF19B0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8ECB4-28A6-39F1-9C2F-A86734951305}"/>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71686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8418-2031-078E-4955-2107F795C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F0B24C-3358-B402-CC59-455E986F50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AC9CA-35BE-E2A5-C321-0FD83F665450}"/>
              </a:ext>
            </a:extLst>
          </p:cNvPr>
          <p:cNvSpPr>
            <a:spLocks noGrp="1"/>
          </p:cNvSpPr>
          <p:nvPr>
            <p:ph type="dt" sz="half" idx="10"/>
          </p:nvPr>
        </p:nvSpPr>
        <p:spPr/>
        <p:txBody>
          <a:bodyPr/>
          <a:lstStyle/>
          <a:p>
            <a:fld id="{B7CF67DF-5F72-4444-8B59-E267949331B0}" type="datetimeFigureOut">
              <a:rPr lang="en-US" smtClean="0"/>
              <a:t>3/13/2023</a:t>
            </a:fld>
            <a:endParaRPr lang="en-US"/>
          </a:p>
        </p:txBody>
      </p:sp>
      <p:sp>
        <p:nvSpPr>
          <p:cNvPr id="5" name="Footer Placeholder 4">
            <a:extLst>
              <a:ext uri="{FF2B5EF4-FFF2-40B4-BE49-F238E27FC236}">
                <a16:creationId xmlns:a16="http://schemas.microsoft.com/office/drawing/2014/main" id="{D0CA1D85-9DDB-9866-0C4F-F08B34B0C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43FF2-5687-51B8-D3EC-2F493F53E63A}"/>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254226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B925-6EC4-D6F4-841B-3D98AC6376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37521-D1A6-5F3A-6FEE-4B597F23A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2383C-8384-4A15-BCE7-C8A2E8F609B1}"/>
              </a:ext>
            </a:extLst>
          </p:cNvPr>
          <p:cNvSpPr>
            <a:spLocks noGrp="1"/>
          </p:cNvSpPr>
          <p:nvPr>
            <p:ph type="dt" sz="half" idx="10"/>
          </p:nvPr>
        </p:nvSpPr>
        <p:spPr/>
        <p:txBody>
          <a:bodyPr/>
          <a:lstStyle/>
          <a:p>
            <a:fld id="{B7CF67DF-5F72-4444-8B59-E267949331B0}" type="datetimeFigureOut">
              <a:rPr lang="en-US" smtClean="0"/>
              <a:t>3/13/2023</a:t>
            </a:fld>
            <a:endParaRPr lang="en-US"/>
          </a:p>
        </p:txBody>
      </p:sp>
      <p:sp>
        <p:nvSpPr>
          <p:cNvPr id="5" name="Footer Placeholder 4">
            <a:extLst>
              <a:ext uri="{FF2B5EF4-FFF2-40B4-BE49-F238E27FC236}">
                <a16:creationId xmlns:a16="http://schemas.microsoft.com/office/drawing/2014/main" id="{37AAD7FE-899C-EE90-C1F2-F7A99E7C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9B6DA-4AEC-49C6-9E58-833153272F65}"/>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245520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B835-1464-8C46-071C-5485855DB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475B6-6D38-A6F8-869C-D8F7D577D6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CB8B22-0E4B-929F-1433-488B7ABD3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12F3F5-DE9F-3811-9AA9-6B5B593C1886}"/>
              </a:ext>
            </a:extLst>
          </p:cNvPr>
          <p:cNvSpPr>
            <a:spLocks noGrp="1"/>
          </p:cNvSpPr>
          <p:nvPr>
            <p:ph type="dt" sz="half" idx="10"/>
          </p:nvPr>
        </p:nvSpPr>
        <p:spPr/>
        <p:txBody>
          <a:bodyPr/>
          <a:lstStyle/>
          <a:p>
            <a:fld id="{B7CF67DF-5F72-4444-8B59-E267949331B0}" type="datetimeFigureOut">
              <a:rPr lang="en-US" smtClean="0"/>
              <a:t>3/13/2023</a:t>
            </a:fld>
            <a:endParaRPr lang="en-US"/>
          </a:p>
        </p:txBody>
      </p:sp>
      <p:sp>
        <p:nvSpPr>
          <p:cNvPr id="6" name="Footer Placeholder 5">
            <a:extLst>
              <a:ext uri="{FF2B5EF4-FFF2-40B4-BE49-F238E27FC236}">
                <a16:creationId xmlns:a16="http://schemas.microsoft.com/office/drawing/2014/main" id="{DC654EA2-C3D6-2150-6B8E-F2B3DDA41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95753-F33E-D15F-1E1F-CA84C5E94071}"/>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375539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650F-7A3D-C32B-27E9-8CCBBC64AE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968C81-306A-AEA5-FE3B-B6BEC9497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67521A-1C7F-4BBB-D8CB-42E312B8E2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90FA25-D2B0-D0EB-D978-190310B2EA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BDBA-ED42-E546-0F16-858D8318A4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AD977-CD00-26A8-9A78-369694198A6B}"/>
              </a:ext>
            </a:extLst>
          </p:cNvPr>
          <p:cNvSpPr>
            <a:spLocks noGrp="1"/>
          </p:cNvSpPr>
          <p:nvPr>
            <p:ph type="dt" sz="half" idx="10"/>
          </p:nvPr>
        </p:nvSpPr>
        <p:spPr/>
        <p:txBody>
          <a:bodyPr/>
          <a:lstStyle/>
          <a:p>
            <a:fld id="{B7CF67DF-5F72-4444-8B59-E267949331B0}" type="datetimeFigureOut">
              <a:rPr lang="en-US" smtClean="0"/>
              <a:t>3/13/2023</a:t>
            </a:fld>
            <a:endParaRPr lang="en-US"/>
          </a:p>
        </p:txBody>
      </p:sp>
      <p:sp>
        <p:nvSpPr>
          <p:cNvPr id="8" name="Footer Placeholder 7">
            <a:extLst>
              <a:ext uri="{FF2B5EF4-FFF2-40B4-BE49-F238E27FC236}">
                <a16:creationId xmlns:a16="http://schemas.microsoft.com/office/drawing/2014/main" id="{69E9A281-672D-B7C7-B875-2D6D7DE212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A05948-FEA9-E624-9771-070A500E6BDF}"/>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90959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B47D-780D-32D2-6D08-0CBF65BAF7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90E776-41E4-902C-95B9-6DEDB1EB2925}"/>
              </a:ext>
            </a:extLst>
          </p:cNvPr>
          <p:cNvSpPr>
            <a:spLocks noGrp="1"/>
          </p:cNvSpPr>
          <p:nvPr>
            <p:ph type="dt" sz="half" idx="10"/>
          </p:nvPr>
        </p:nvSpPr>
        <p:spPr/>
        <p:txBody>
          <a:bodyPr/>
          <a:lstStyle/>
          <a:p>
            <a:fld id="{B7CF67DF-5F72-4444-8B59-E267949331B0}" type="datetimeFigureOut">
              <a:rPr lang="en-US" smtClean="0"/>
              <a:t>3/13/2023</a:t>
            </a:fld>
            <a:endParaRPr lang="en-US"/>
          </a:p>
        </p:txBody>
      </p:sp>
      <p:sp>
        <p:nvSpPr>
          <p:cNvPr id="4" name="Footer Placeholder 3">
            <a:extLst>
              <a:ext uri="{FF2B5EF4-FFF2-40B4-BE49-F238E27FC236}">
                <a16:creationId xmlns:a16="http://schemas.microsoft.com/office/drawing/2014/main" id="{CE3A98A2-2051-833A-B132-57FFA2DB84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13A832-5F53-8A48-B7AD-409C012FBEC3}"/>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84536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E339E-A67D-0377-9E47-B83381CAA140}"/>
              </a:ext>
            </a:extLst>
          </p:cNvPr>
          <p:cNvSpPr>
            <a:spLocks noGrp="1"/>
          </p:cNvSpPr>
          <p:nvPr>
            <p:ph type="dt" sz="half" idx="10"/>
          </p:nvPr>
        </p:nvSpPr>
        <p:spPr/>
        <p:txBody>
          <a:bodyPr/>
          <a:lstStyle/>
          <a:p>
            <a:fld id="{B7CF67DF-5F72-4444-8B59-E267949331B0}" type="datetimeFigureOut">
              <a:rPr lang="en-US" smtClean="0"/>
              <a:t>3/13/2023</a:t>
            </a:fld>
            <a:endParaRPr lang="en-US"/>
          </a:p>
        </p:txBody>
      </p:sp>
      <p:sp>
        <p:nvSpPr>
          <p:cNvPr id="3" name="Footer Placeholder 2">
            <a:extLst>
              <a:ext uri="{FF2B5EF4-FFF2-40B4-BE49-F238E27FC236}">
                <a16:creationId xmlns:a16="http://schemas.microsoft.com/office/drawing/2014/main" id="{D2143925-A556-0D38-DC74-F00D60D05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A98593-1724-3670-A3D3-5BEDFCD4FB99}"/>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83873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E7DC-0C41-FF96-5CD8-0F326FADB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FE4C14-03E9-2530-1858-134AC067A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CAA927-AFB1-7F3E-477B-46FB6AF2B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E401C-835F-744C-7377-BF4F98C898EF}"/>
              </a:ext>
            </a:extLst>
          </p:cNvPr>
          <p:cNvSpPr>
            <a:spLocks noGrp="1"/>
          </p:cNvSpPr>
          <p:nvPr>
            <p:ph type="dt" sz="half" idx="10"/>
          </p:nvPr>
        </p:nvSpPr>
        <p:spPr/>
        <p:txBody>
          <a:bodyPr/>
          <a:lstStyle/>
          <a:p>
            <a:fld id="{B7CF67DF-5F72-4444-8B59-E267949331B0}" type="datetimeFigureOut">
              <a:rPr lang="en-US" smtClean="0"/>
              <a:t>3/13/2023</a:t>
            </a:fld>
            <a:endParaRPr lang="en-US"/>
          </a:p>
        </p:txBody>
      </p:sp>
      <p:sp>
        <p:nvSpPr>
          <p:cNvPr id="6" name="Footer Placeholder 5">
            <a:extLst>
              <a:ext uri="{FF2B5EF4-FFF2-40B4-BE49-F238E27FC236}">
                <a16:creationId xmlns:a16="http://schemas.microsoft.com/office/drawing/2014/main" id="{9CA66E79-5D60-947B-5D2A-F1B92CB83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6C0B1-430A-2586-CC85-04725D559B83}"/>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048468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F6C9-FA09-DD46-44CC-47031E3DB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9FB6FD-7E92-36BB-96C7-16D11D0335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B9A0A0-CD89-7872-4482-E5B05E4BE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AB5D1F-DC24-4F4D-9BD5-0AA639D4789A}"/>
              </a:ext>
            </a:extLst>
          </p:cNvPr>
          <p:cNvSpPr>
            <a:spLocks noGrp="1"/>
          </p:cNvSpPr>
          <p:nvPr>
            <p:ph type="dt" sz="half" idx="10"/>
          </p:nvPr>
        </p:nvSpPr>
        <p:spPr/>
        <p:txBody>
          <a:bodyPr/>
          <a:lstStyle/>
          <a:p>
            <a:fld id="{B7CF67DF-5F72-4444-8B59-E267949331B0}" type="datetimeFigureOut">
              <a:rPr lang="en-US" smtClean="0"/>
              <a:t>3/13/2023</a:t>
            </a:fld>
            <a:endParaRPr lang="en-US"/>
          </a:p>
        </p:txBody>
      </p:sp>
      <p:sp>
        <p:nvSpPr>
          <p:cNvPr id="6" name="Footer Placeholder 5">
            <a:extLst>
              <a:ext uri="{FF2B5EF4-FFF2-40B4-BE49-F238E27FC236}">
                <a16:creationId xmlns:a16="http://schemas.microsoft.com/office/drawing/2014/main" id="{39736910-2E99-860A-66EB-7FA4998A9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D280D-909B-E61F-1B1B-FB101063457C}"/>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46816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B75CA-A63D-22F4-FF32-D7AFCD04B4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91CD11-DB6F-4B72-3F21-EDC08DF57F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8C95E-D6BA-3267-C3B6-6608BA29D1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F67DF-5F72-4444-8B59-E267949331B0}" type="datetimeFigureOut">
              <a:rPr lang="en-US" smtClean="0"/>
              <a:t>3/13/2023</a:t>
            </a:fld>
            <a:endParaRPr lang="en-US"/>
          </a:p>
        </p:txBody>
      </p:sp>
      <p:sp>
        <p:nvSpPr>
          <p:cNvPr id="5" name="Footer Placeholder 4">
            <a:extLst>
              <a:ext uri="{FF2B5EF4-FFF2-40B4-BE49-F238E27FC236}">
                <a16:creationId xmlns:a16="http://schemas.microsoft.com/office/drawing/2014/main" id="{E422599B-A46C-E3EF-78D8-3EC0D05D9F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780CB3-E2E4-5EF7-B77F-C26CFCF46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36075-F3FB-4502-9B9B-04F63AC8373A}" type="slidenum">
              <a:rPr lang="en-US" smtClean="0"/>
              <a:t>‹#›</a:t>
            </a:fld>
            <a:endParaRPr lang="en-US"/>
          </a:p>
        </p:txBody>
      </p:sp>
    </p:spTree>
    <p:extLst>
      <p:ext uri="{BB962C8B-B14F-4D97-AF65-F5344CB8AC3E}">
        <p14:creationId xmlns:p14="http://schemas.microsoft.com/office/powerpoint/2010/main" val="1704004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CC99-8028-3780-C126-B0B0B4DE7070}"/>
              </a:ext>
            </a:extLst>
          </p:cNvPr>
          <p:cNvSpPr>
            <a:spLocks noGrp="1"/>
          </p:cNvSpPr>
          <p:nvPr>
            <p:ph type="ctrTitle"/>
          </p:nvPr>
        </p:nvSpPr>
        <p:spPr/>
        <p:txBody>
          <a:bodyPr>
            <a:normAutofit/>
          </a:bodyPr>
          <a:lstStyle/>
          <a:p>
            <a:r>
              <a:rPr lang="en-US" dirty="0"/>
              <a:t>Diffie-Helman Key Exchange and Elliptic </a:t>
            </a:r>
            <a:r>
              <a:rPr lang="en-US"/>
              <a:t>Curve Encryption</a:t>
            </a:r>
            <a:endParaRPr lang="en-US" dirty="0"/>
          </a:p>
        </p:txBody>
      </p:sp>
      <p:sp>
        <p:nvSpPr>
          <p:cNvPr id="3" name="Subtitle 2">
            <a:extLst>
              <a:ext uri="{FF2B5EF4-FFF2-40B4-BE49-F238E27FC236}">
                <a16:creationId xmlns:a16="http://schemas.microsoft.com/office/drawing/2014/main" id="{B4681C95-5C3E-E4DA-8996-88BCCAEE7F1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7838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F96B-A1F5-0C29-ADAE-356E7B6CB8C3}"/>
              </a:ext>
            </a:extLst>
          </p:cNvPr>
          <p:cNvSpPr>
            <a:spLocks noGrp="1"/>
          </p:cNvSpPr>
          <p:nvPr>
            <p:ph type="title"/>
          </p:nvPr>
        </p:nvSpPr>
        <p:spPr/>
        <p:txBody>
          <a:bodyPr/>
          <a:lstStyle/>
          <a:p>
            <a:r>
              <a:rPr lang="en-US" dirty="0"/>
              <a:t>Elliptic Curve Encryption</a:t>
            </a:r>
          </a:p>
        </p:txBody>
      </p:sp>
      <p:sp>
        <p:nvSpPr>
          <p:cNvPr id="3" name="Content Placeholder 2">
            <a:extLst>
              <a:ext uri="{FF2B5EF4-FFF2-40B4-BE49-F238E27FC236}">
                <a16:creationId xmlns:a16="http://schemas.microsoft.com/office/drawing/2014/main" id="{E0A0B22E-B498-B6B0-FBDA-48FC80601753}"/>
              </a:ext>
            </a:extLst>
          </p:cNvPr>
          <p:cNvSpPr>
            <a:spLocks noGrp="1"/>
          </p:cNvSpPr>
          <p:nvPr>
            <p:ph idx="1"/>
          </p:nvPr>
        </p:nvSpPr>
        <p:spPr/>
        <p:txBody>
          <a:bodyPr/>
          <a:lstStyle/>
          <a:p>
            <a:r>
              <a:rPr lang="en-US" dirty="0"/>
              <a:t>DHKE, except use weird operation on a weird curve instead of multiplication</a:t>
            </a:r>
          </a:p>
          <a:p>
            <a:r>
              <a:rPr lang="en-US" dirty="0"/>
              <a:t>More efficient than DHKE or RSA</a:t>
            </a:r>
          </a:p>
          <a:p>
            <a:pPr lvl="1"/>
            <a:r>
              <a:rPr lang="en-US" dirty="0"/>
              <a:t>RSA and DHKE key length for security is 2048 bits</a:t>
            </a:r>
          </a:p>
          <a:p>
            <a:pPr lvl="1"/>
            <a:r>
              <a:rPr lang="en-US" dirty="0"/>
              <a:t>EC key length for security is 224 to 255 bits</a:t>
            </a:r>
          </a:p>
          <a:p>
            <a:pPr lvl="1"/>
            <a:r>
              <a:rPr lang="en-US" dirty="0"/>
              <a:t>Mobile phones were early adapters</a:t>
            </a:r>
          </a:p>
          <a:p>
            <a:pPr lvl="1"/>
            <a:r>
              <a:rPr lang="en-US" dirty="0"/>
              <a:t>Now is most </a:t>
            </a:r>
            <a:r>
              <a:rPr lang="en-US"/>
              <a:t>common method</a:t>
            </a:r>
          </a:p>
        </p:txBody>
      </p:sp>
    </p:spTree>
    <p:extLst>
      <p:ext uri="{BB962C8B-B14F-4D97-AF65-F5344CB8AC3E}">
        <p14:creationId xmlns:p14="http://schemas.microsoft.com/office/powerpoint/2010/main" val="51794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C6AD-6105-538E-B5DB-37C63C1B51EC}"/>
              </a:ext>
            </a:extLst>
          </p:cNvPr>
          <p:cNvSpPr>
            <a:spLocks noGrp="1"/>
          </p:cNvSpPr>
          <p:nvPr>
            <p:ph type="title"/>
          </p:nvPr>
        </p:nvSpPr>
        <p:spPr/>
        <p:txBody>
          <a:bodyPr/>
          <a:lstStyle/>
          <a:p>
            <a:r>
              <a:rPr lang="en-US" dirty="0"/>
              <a:t>Diffie-Hellman Key Exchange (DHKE)</a:t>
            </a:r>
          </a:p>
        </p:txBody>
      </p:sp>
      <p:sp>
        <p:nvSpPr>
          <p:cNvPr id="3" name="Content Placeholder 2">
            <a:extLst>
              <a:ext uri="{FF2B5EF4-FFF2-40B4-BE49-F238E27FC236}">
                <a16:creationId xmlns:a16="http://schemas.microsoft.com/office/drawing/2014/main" id="{050DC159-EFF8-D454-5614-75BE7D521E4C}"/>
              </a:ext>
            </a:extLst>
          </p:cNvPr>
          <p:cNvSpPr>
            <a:spLocks noGrp="1"/>
          </p:cNvSpPr>
          <p:nvPr>
            <p:ph idx="1"/>
          </p:nvPr>
        </p:nvSpPr>
        <p:spPr/>
        <p:txBody>
          <a:bodyPr/>
          <a:lstStyle/>
          <a:p>
            <a:r>
              <a:rPr lang="en-US" dirty="0"/>
              <a:t>Alice and Bob exchange info that allows them to create a key</a:t>
            </a:r>
          </a:p>
          <a:p>
            <a:pPr lvl="1"/>
            <a:r>
              <a:rPr lang="en-US" dirty="0"/>
              <a:t>Unlike RSA, they don’t encrypt messages</a:t>
            </a:r>
          </a:p>
          <a:p>
            <a:pPr lvl="1"/>
            <a:r>
              <a:rPr lang="en-US" dirty="0"/>
              <a:t>Once key is determined, switch to another method (AES)</a:t>
            </a:r>
          </a:p>
          <a:p>
            <a:r>
              <a:rPr lang="en-US" dirty="0"/>
              <a:t>Based on Discrete Logarithm Problem (DLP) over a finite field</a:t>
            </a:r>
          </a:p>
          <a:p>
            <a:r>
              <a:rPr lang="en-US" dirty="0"/>
              <a:t>Widely used</a:t>
            </a:r>
          </a:p>
          <a:p>
            <a:pPr lvl="1"/>
            <a:r>
              <a:rPr lang="en-US" dirty="0"/>
              <a:t>SSH</a:t>
            </a:r>
          </a:p>
          <a:p>
            <a:pPr lvl="1"/>
            <a:r>
              <a:rPr lang="en-US" dirty="0"/>
              <a:t>TLS (HTTPS)</a:t>
            </a:r>
          </a:p>
          <a:p>
            <a:pPr lvl="1"/>
            <a:r>
              <a:rPr lang="en-US" dirty="0" err="1"/>
              <a:t>IPSec</a:t>
            </a:r>
            <a:endParaRPr lang="en-US" dirty="0"/>
          </a:p>
          <a:p>
            <a:endParaRPr lang="en-US" dirty="0"/>
          </a:p>
        </p:txBody>
      </p:sp>
    </p:spTree>
    <p:extLst>
      <p:ext uri="{BB962C8B-B14F-4D97-AF65-F5344CB8AC3E}">
        <p14:creationId xmlns:p14="http://schemas.microsoft.com/office/powerpoint/2010/main" val="99256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DABD-7184-49DF-9EC1-23C296616605}"/>
              </a:ext>
            </a:extLst>
          </p:cNvPr>
          <p:cNvSpPr>
            <a:spLocks noGrp="1"/>
          </p:cNvSpPr>
          <p:nvPr>
            <p:ph type="title"/>
          </p:nvPr>
        </p:nvSpPr>
        <p:spPr/>
        <p:txBody>
          <a:bodyPr/>
          <a:lstStyle/>
          <a:p>
            <a:r>
              <a:rPr lang="en-US" dirty="0"/>
              <a:t>Discrete Logarithm Problem (DLP)</a:t>
            </a:r>
          </a:p>
        </p:txBody>
      </p:sp>
      <p:sp>
        <p:nvSpPr>
          <p:cNvPr id="3" name="Content Placeholder 2">
            <a:extLst>
              <a:ext uri="{FF2B5EF4-FFF2-40B4-BE49-F238E27FC236}">
                <a16:creationId xmlns:a16="http://schemas.microsoft.com/office/drawing/2014/main" id="{0642039C-146C-432E-AE40-98A07263F83C}"/>
              </a:ext>
            </a:extLst>
          </p:cNvPr>
          <p:cNvSpPr>
            <a:spLocks noGrp="1"/>
          </p:cNvSpPr>
          <p:nvPr>
            <p:ph idx="1"/>
          </p:nvPr>
        </p:nvSpPr>
        <p:spPr>
          <a:xfrm>
            <a:off x="838200" y="1825625"/>
            <a:ext cx="5629712" cy="4351338"/>
          </a:xfrm>
        </p:spPr>
        <p:txBody>
          <a:bodyPr>
            <a:normAutofit fontScale="92500"/>
          </a:bodyPr>
          <a:lstStyle/>
          <a:p>
            <a:r>
              <a:rPr lang="en-US" dirty="0"/>
              <a:t>In the continuous world this is easy (sort of):</a:t>
            </a:r>
          </a:p>
          <a:p>
            <a:pPr lvl="1"/>
            <a:r>
              <a:rPr lang="en-US" dirty="0"/>
              <a:t>5</a:t>
            </a:r>
            <a:r>
              <a:rPr lang="en-US" baseline="30000" dirty="0"/>
              <a:t>x</a:t>
            </a:r>
            <a:r>
              <a:rPr lang="en-US" dirty="0"/>
              <a:t> = 17</a:t>
            </a:r>
          </a:p>
          <a:p>
            <a:pPr lvl="1"/>
            <a:r>
              <a:rPr lang="en-US" dirty="0"/>
              <a:t>x = log</a:t>
            </a:r>
            <a:r>
              <a:rPr lang="en-US" baseline="-25000" dirty="0"/>
              <a:t>5</a:t>
            </a:r>
            <a:r>
              <a:rPr lang="en-US" dirty="0"/>
              <a:t>(17) = ln(17)/ln(5) = 1.76037</a:t>
            </a:r>
          </a:p>
          <a:p>
            <a:r>
              <a:rPr lang="en-US" dirty="0"/>
              <a:t>In the discrete world it is not easy:</a:t>
            </a:r>
          </a:p>
          <a:p>
            <a:pPr lvl="1"/>
            <a:r>
              <a:rPr lang="en-US" dirty="0"/>
              <a:t>5</a:t>
            </a:r>
            <a:r>
              <a:rPr lang="en-US" baseline="30000" dirty="0"/>
              <a:t>x</a:t>
            </a:r>
            <a:r>
              <a:rPr lang="en-US" dirty="0"/>
              <a:t> = 17 mod 23</a:t>
            </a:r>
          </a:p>
          <a:p>
            <a:pPr lvl="1"/>
            <a:r>
              <a:rPr lang="en-US" dirty="0"/>
              <a:t>x = 7</a:t>
            </a:r>
          </a:p>
          <a:p>
            <a:pPr lvl="1"/>
            <a:r>
              <a:rPr lang="en-US" dirty="0"/>
              <a:t>5</a:t>
            </a:r>
            <a:r>
              <a:rPr lang="en-US" baseline="30000" dirty="0"/>
              <a:t>7</a:t>
            </a:r>
            <a:r>
              <a:rPr lang="en-US" dirty="0"/>
              <a:t> = 17 mod 23</a:t>
            </a:r>
          </a:p>
          <a:p>
            <a:r>
              <a:rPr lang="en-US" dirty="0"/>
              <a:t>There are methods other than brute force, but DLP is still infeasible for large numbers properly chosen</a:t>
            </a:r>
          </a:p>
        </p:txBody>
      </p:sp>
      <p:pic>
        <p:nvPicPr>
          <p:cNvPr id="5" name="Picture 4">
            <a:extLst>
              <a:ext uri="{FF2B5EF4-FFF2-40B4-BE49-F238E27FC236}">
                <a16:creationId xmlns:a16="http://schemas.microsoft.com/office/drawing/2014/main" id="{B1EB165E-84A6-4D75-B024-C84D0ED8D518}"/>
              </a:ext>
            </a:extLst>
          </p:cNvPr>
          <p:cNvPicPr>
            <a:picLocks noChangeAspect="1"/>
          </p:cNvPicPr>
          <p:nvPr/>
        </p:nvPicPr>
        <p:blipFill>
          <a:blip r:embed="rId3"/>
          <a:stretch>
            <a:fillRect/>
          </a:stretch>
        </p:blipFill>
        <p:spPr>
          <a:xfrm>
            <a:off x="6654915" y="1638912"/>
            <a:ext cx="3780989" cy="4558192"/>
          </a:xfrm>
          <a:prstGeom prst="rect">
            <a:avLst/>
          </a:prstGeom>
        </p:spPr>
      </p:pic>
      <p:sp>
        <p:nvSpPr>
          <p:cNvPr id="4" name="TextBox 3">
            <a:extLst>
              <a:ext uri="{FF2B5EF4-FFF2-40B4-BE49-F238E27FC236}">
                <a16:creationId xmlns:a16="http://schemas.microsoft.com/office/drawing/2014/main" id="{D84D0BAA-79F9-48CD-AF87-46028EC90FFC}"/>
              </a:ext>
            </a:extLst>
          </p:cNvPr>
          <p:cNvSpPr txBox="1"/>
          <p:nvPr/>
        </p:nvSpPr>
        <p:spPr>
          <a:xfrm>
            <a:off x="8121316" y="2779295"/>
            <a:ext cx="2803358" cy="369332"/>
          </a:xfrm>
          <a:prstGeom prst="rect">
            <a:avLst/>
          </a:prstGeom>
          <a:noFill/>
        </p:spPr>
        <p:txBody>
          <a:bodyPr wrap="square" rtlCol="0">
            <a:spAutoFit/>
          </a:bodyPr>
          <a:lstStyle/>
          <a:p>
            <a:r>
              <a:rPr lang="en-US" dirty="0"/>
              <a:t>Brute Force Calculation</a:t>
            </a:r>
          </a:p>
        </p:txBody>
      </p:sp>
    </p:spTree>
    <p:extLst>
      <p:ext uri="{BB962C8B-B14F-4D97-AF65-F5344CB8AC3E}">
        <p14:creationId xmlns:p14="http://schemas.microsoft.com/office/powerpoint/2010/main" val="32676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B358-2C52-8E70-AF73-BE211F96D9EC}"/>
              </a:ext>
            </a:extLst>
          </p:cNvPr>
          <p:cNvSpPr>
            <a:spLocks noGrp="1"/>
          </p:cNvSpPr>
          <p:nvPr>
            <p:ph type="title"/>
          </p:nvPr>
        </p:nvSpPr>
        <p:spPr/>
        <p:txBody>
          <a:bodyPr/>
          <a:lstStyle/>
          <a:p>
            <a:r>
              <a:rPr lang="en-US" dirty="0"/>
              <a:t>DHKE public part</a:t>
            </a:r>
          </a:p>
        </p:txBody>
      </p:sp>
      <p:sp>
        <p:nvSpPr>
          <p:cNvPr id="3" name="Content Placeholder 2">
            <a:extLst>
              <a:ext uri="{FF2B5EF4-FFF2-40B4-BE49-F238E27FC236}">
                <a16:creationId xmlns:a16="http://schemas.microsoft.com/office/drawing/2014/main" id="{74871857-B8E2-D50D-3C2D-C2F3FE1B301B}"/>
              </a:ext>
            </a:extLst>
          </p:cNvPr>
          <p:cNvSpPr>
            <a:spLocks noGrp="1"/>
          </p:cNvSpPr>
          <p:nvPr>
            <p:ph idx="1"/>
          </p:nvPr>
        </p:nvSpPr>
        <p:spPr/>
        <p:txBody>
          <a:bodyPr/>
          <a:lstStyle/>
          <a:p>
            <a:r>
              <a:rPr lang="en-US" dirty="0"/>
              <a:t>p, large (2048 bit) prime number</a:t>
            </a:r>
          </a:p>
          <a:p>
            <a:pPr lvl="1"/>
            <a:r>
              <a:rPr lang="en-US" dirty="0"/>
              <a:t>p is our modulus, like n in RSA</a:t>
            </a:r>
          </a:p>
          <a:p>
            <a:r>
              <a:rPr lang="en-US" dirty="0"/>
              <a:t>α, an integer, 2 &lt; α &lt; p-2</a:t>
            </a:r>
          </a:p>
          <a:p>
            <a:pPr lvl="1"/>
            <a:r>
              <a:rPr lang="en-US" dirty="0"/>
              <a:t>We will take α to a power</a:t>
            </a:r>
          </a:p>
          <a:p>
            <a:pPr lvl="1"/>
            <a:r>
              <a:rPr lang="en-US" dirty="0"/>
              <a:t>α must be carefully selected</a:t>
            </a:r>
          </a:p>
          <a:p>
            <a:r>
              <a:rPr lang="en-US" dirty="0"/>
              <a:t>p and α are available to everyone, usually picked by math people</a:t>
            </a:r>
          </a:p>
        </p:txBody>
      </p:sp>
    </p:spTree>
    <p:extLst>
      <p:ext uri="{BB962C8B-B14F-4D97-AF65-F5344CB8AC3E}">
        <p14:creationId xmlns:p14="http://schemas.microsoft.com/office/powerpoint/2010/main" val="337578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80F7-AC06-D974-EFEE-2E4A303A308E}"/>
              </a:ext>
            </a:extLst>
          </p:cNvPr>
          <p:cNvSpPr>
            <a:spLocks noGrp="1"/>
          </p:cNvSpPr>
          <p:nvPr>
            <p:ph type="title"/>
          </p:nvPr>
        </p:nvSpPr>
        <p:spPr>
          <a:xfrm>
            <a:off x="955766" y="383767"/>
            <a:ext cx="10515600" cy="1325563"/>
          </a:xfrm>
        </p:spPr>
        <p:txBody>
          <a:bodyPr/>
          <a:lstStyle/>
          <a:p>
            <a:r>
              <a:rPr lang="en-US" dirty="0"/>
              <a:t>Key Exchange (1)</a:t>
            </a:r>
          </a:p>
        </p:txBody>
      </p:sp>
      <p:sp>
        <p:nvSpPr>
          <p:cNvPr id="4" name="Rectangle 3">
            <a:extLst>
              <a:ext uri="{FF2B5EF4-FFF2-40B4-BE49-F238E27FC236}">
                <a16:creationId xmlns:a16="http://schemas.microsoft.com/office/drawing/2014/main" id="{F66D86EF-7356-348D-AD75-9C6BF5E9289E}"/>
              </a:ext>
            </a:extLst>
          </p:cNvPr>
          <p:cNvSpPr/>
          <p:nvPr/>
        </p:nvSpPr>
        <p:spPr>
          <a:xfrm>
            <a:off x="1155032" y="1690688"/>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ALICE</a:t>
            </a:r>
          </a:p>
          <a:p>
            <a:pPr algn="ctr"/>
            <a:r>
              <a:rPr lang="en-US" dirty="0"/>
              <a:t>Picks secret number</a:t>
            </a:r>
          </a:p>
          <a:p>
            <a:pPr algn="ctr"/>
            <a:r>
              <a:rPr lang="en-US" dirty="0"/>
              <a:t>a</a:t>
            </a:r>
          </a:p>
        </p:txBody>
      </p:sp>
      <p:sp>
        <p:nvSpPr>
          <p:cNvPr id="5" name="Rectangle 4">
            <a:extLst>
              <a:ext uri="{FF2B5EF4-FFF2-40B4-BE49-F238E27FC236}">
                <a16:creationId xmlns:a16="http://schemas.microsoft.com/office/drawing/2014/main" id="{4CA17CE8-B5DE-85E5-4452-4A39D37263E0}"/>
              </a:ext>
            </a:extLst>
          </p:cNvPr>
          <p:cNvSpPr/>
          <p:nvPr/>
        </p:nvSpPr>
        <p:spPr>
          <a:xfrm>
            <a:off x="7627737" y="1709330"/>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Bob</a:t>
            </a:r>
            <a:endParaRPr lang="en-US" dirty="0"/>
          </a:p>
          <a:p>
            <a:pPr algn="ctr"/>
            <a:r>
              <a:rPr lang="en-US" dirty="0"/>
              <a:t>Picks secret number</a:t>
            </a:r>
          </a:p>
          <a:p>
            <a:pPr algn="ctr"/>
            <a:r>
              <a:rPr lang="en-US" dirty="0"/>
              <a:t>b</a:t>
            </a:r>
          </a:p>
        </p:txBody>
      </p:sp>
      <p:sp>
        <p:nvSpPr>
          <p:cNvPr id="6" name="Oval 5">
            <a:extLst>
              <a:ext uri="{FF2B5EF4-FFF2-40B4-BE49-F238E27FC236}">
                <a16:creationId xmlns:a16="http://schemas.microsoft.com/office/drawing/2014/main" id="{2E0A6898-DE4A-B4F0-F571-B95947D759C9}"/>
              </a:ext>
            </a:extLst>
          </p:cNvPr>
          <p:cNvSpPr/>
          <p:nvPr/>
        </p:nvSpPr>
        <p:spPr>
          <a:xfrm>
            <a:off x="4467556" y="1690688"/>
            <a:ext cx="2338193" cy="10404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a:t>
            </a:r>
          </a:p>
          <a:p>
            <a:pPr algn="ctr"/>
            <a:r>
              <a:rPr lang="en-US" dirty="0"/>
              <a:t>p, α</a:t>
            </a:r>
          </a:p>
        </p:txBody>
      </p:sp>
      <p:sp>
        <p:nvSpPr>
          <p:cNvPr id="9" name="Rectangle: Rounded Corners 8">
            <a:extLst>
              <a:ext uri="{FF2B5EF4-FFF2-40B4-BE49-F238E27FC236}">
                <a16:creationId xmlns:a16="http://schemas.microsoft.com/office/drawing/2014/main" id="{C7058B3F-9A7F-83DC-3277-6985A93D0543}"/>
              </a:ext>
            </a:extLst>
          </p:cNvPr>
          <p:cNvSpPr/>
          <p:nvPr/>
        </p:nvSpPr>
        <p:spPr>
          <a:xfrm>
            <a:off x="1155032" y="3174274"/>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A = α</a:t>
            </a:r>
            <a:r>
              <a:rPr lang="en-US" sz="2000" baseline="30000" dirty="0">
                <a:solidFill>
                  <a:schemeClr val="tx1"/>
                </a:solidFill>
              </a:rPr>
              <a:t>a</a:t>
            </a:r>
            <a:r>
              <a:rPr lang="en-US" sz="2000" dirty="0">
                <a:solidFill>
                  <a:schemeClr val="tx1"/>
                </a:solidFill>
              </a:rPr>
              <a:t> mod p</a:t>
            </a:r>
          </a:p>
        </p:txBody>
      </p:sp>
      <p:sp>
        <p:nvSpPr>
          <p:cNvPr id="10" name="Rectangle: Rounded Corners 9">
            <a:extLst>
              <a:ext uri="{FF2B5EF4-FFF2-40B4-BE49-F238E27FC236}">
                <a16:creationId xmlns:a16="http://schemas.microsoft.com/office/drawing/2014/main" id="{C4619733-5DA8-9133-0100-EC874065C3CC}"/>
              </a:ext>
            </a:extLst>
          </p:cNvPr>
          <p:cNvSpPr/>
          <p:nvPr/>
        </p:nvSpPr>
        <p:spPr>
          <a:xfrm>
            <a:off x="7627737" y="3174273"/>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B = α</a:t>
            </a:r>
            <a:r>
              <a:rPr lang="en-US" sz="2000" baseline="30000" dirty="0">
                <a:solidFill>
                  <a:schemeClr val="tx1"/>
                </a:solidFill>
              </a:rPr>
              <a:t>b</a:t>
            </a:r>
            <a:r>
              <a:rPr lang="en-US" sz="2000" dirty="0">
                <a:solidFill>
                  <a:schemeClr val="tx1"/>
                </a:solidFill>
              </a:rPr>
              <a:t> mod p</a:t>
            </a:r>
          </a:p>
        </p:txBody>
      </p:sp>
      <p:cxnSp>
        <p:nvCxnSpPr>
          <p:cNvPr id="12" name="Straight Arrow Connector 11">
            <a:extLst>
              <a:ext uri="{FF2B5EF4-FFF2-40B4-BE49-F238E27FC236}">
                <a16:creationId xmlns:a16="http://schemas.microsoft.com/office/drawing/2014/main" id="{2C333D38-63B1-8690-6BF3-3996D59723CE}"/>
              </a:ext>
            </a:extLst>
          </p:cNvPr>
          <p:cNvCxnSpPr/>
          <p:nvPr/>
        </p:nvCxnSpPr>
        <p:spPr>
          <a:xfrm>
            <a:off x="3749040" y="3415937"/>
            <a:ext cx="305670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E79023-1D6E-83BB-AAB1-2778174E1040}"/>
              </a:ext>
            </a:extLst>
          </p:cNvPr>
          <p:cNvCxnSpPr>
            <a:cxnSpLocks/>
          </p:cNvCxnSpPr>
          <p:nvPr/>
        </p:nvCxnSpPr>
        <p:spPr>
          <a:xfrm flipH="1">
            <a:off x="4167052" y="3919688"/>
            <a:ext cx="32265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80D65DC-9295-B384-87F3-8080C6120CB2}"/>
              </a:ext>
            </a:extLst>
          </p:cNvPr>
          <p:cNvCxnSpPr>
            <a:cxnSpLocks/>
            <a:stCxn id="4" idx="2"/>
            <a:endCxn id="9" idx="0"/>
          </p:cNvCxnSpPr>
          <p:nvPr/>
        </p:nvCxnSpPr>
        <p:spPr>
          <a:xfrm>
            <a:off x="2400300" y="2731168"/>
            <a:ext cx="0" cy="4431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2CBAA0-40EB-79A2-8444-A15AF9D895C3}"/>
              </a:ext>
            </a:extLst>
          </p:cNvPr>
          <p:cNvCxnSpPr>
            <a:cxnSpLocks/>
            <a:stCxn id="5" idx="2"/>
            <a:endCxn id="10" idx="0"/>
          </p:cNvCxnSpPr>
          <p:nvPr/>
        </p:nvCxnSpPr>
        <p:spPr>
          <a:xfrm>
            <a:off x="8873005" y="2749810"/>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2F6CC48-F017-1793-DB0A-9123D55FE868}"/>
              </a:ext>
            </a:extLst>
          </p:cNvPr>
          <p:cNvSpPr txBox="1"/>
          <p:nvPr/>
        </p:nvSpPr>
        <p:spPr>
          <a:xfrm>
            <a:off x="6903234" y="3090501"/>
            <a:ext cx="627017" cy="584775"/>
          </a:xfrm>
          <a:prstGeom prst="rect">
            <a:avLst/>
          </a:prstGeom>
          <a:noFill/>
        </p:spPr>
        <p:txBody>
          <a:bodyPr wrap="square" rtlCol="0">
            <a:spAutoFit/>
          </a:bodyPr>
          <a:lstStyle/>
          <a:p>
            <a:r>
              <a:rPr lang="en-US" sz="3200" dirty="0">
                <a:solidFill>
                  <a:schemeClr val="accent1">
                    <a:lumMod val="75000"/>
                  </a:schemeClr>
                </a:solidFill>
              </a:rPr>
              <a:t>A</a:t>
            </a:r>
          </a:p>
        </p:txBody>
      </p:sp>
      <p:sp>
        <p:nvSpPr>
          <p:cNvPr id="23" name="TextBox 22">
            <a:extLst>
              <a:ext uri="{FF2B5EF4-FFF2-40B4-BE49-F238E27FC236}">
                <a16:creationId xmlns:a16="http://schemas.microsoft.com/office/drawing/2014/main" id="{E1014414-BD40-5260-BF9B-BB7093FE7409}"/>
              </a:ext>
            </a:extLst>
          </p:cNvPr>
          <p:cNvSpPr txBox="1"/>
          <p:nvPr/>
        </p:nvSpPr>
        <p:spPr>
          <a:xfrm>
            <a:off x="3716413" y="3627300"/>
            <a:ext cx="627017" cy="584775"/>
          </a:xfrm>
          <a:prstGeom prst="rect">
            <a:avLst/>
          </a:prstGeom>
          <a:noFill/>
        </p:spPr>
        <p:txBody>
          <a:bodyPr wrap="square" rtlCol="0">
            <a:spAutoFit/>
          </a:bodyPr>
          <a:lstStyle/>
          <a:p>
            <a:r>
              <a:rPr lang="en-US" sz="3200" dirty="0">
                <a:solidFill>
                  <a:schemeClr val="accent1">
                    <a:lumMod val="75000"/>
                  </a:schemeClr>
                </a:solidFill>
              </a:rPr>
              <a:t>B</a:t>
            </a:r>
          </a:p>
        </p:txBody>
      </p:sp>
      <p:sp>
        <p:nvSpPr>
          <p:cNvPr id="24" name="Rectangle: Rounded Corners 23">
            <a:extLst>
              <a:ext uri="{FF2B5EF4-FFF2-40B4-BE49-F238E27FC236}">
                <a16:creationId xmlns:a16="http://schemas.microsoft.com/office/drawing/2014/main" id="{48AD7515-5369-F979-DCB9-9CEC5B6355BA}"/>
              </a:ext>
            </a:extLst>
          </p:cNvPr>
          <p:cNvSpPr/>
          <p:nvPr/>
        </p:nvSpPr>
        <p:spPr>
          <a:xfrm>
            <a:off x="1155032"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B</a:t>
            </a:r>
            <a:r>
              <a:rPr lang="en-US" sz="2000" baseline="30000" dirty="0">
                <a:solidFill>
                  <a:schemeClr val="tx1"/>
                </a:solidFill>
              </a:rPr>
              <a:t>a</a:t>
            </a:r>
            <a:r>
              <a:rPr lang="en-US" sz="2000" dirty="0">
                <a:solidFill>
                  <a:schemeClr val="tx1"/>
                </a:solidFill>
              </a:rPr>
              <a:t> mod p  = </a:t>
            </a:r>
          </a:p>
          <a:p>
            <a:pPr algn="ctr"/>
            <a:r>
              <a:rPr lang="en-US" sz="2000" dirty="0">
                <a:solidFill>
                  <a:schemeClr val="tx1"/>
                </a:solidFill>
              </a:rPr>
              <a:t>(α</a:t>
            </a:r>
            <a:r>
              <a:rPr lang="en-US" sz="2000" baseline="30000" dirty="0">
                <a:solidFill>
                  <a:schemeClr val="tx1"/>
                </a:solidFill>
              </a:rPr>
              <a:t>b</a:t>
            </a:r>
            <a:r>
              <a:rPr lang="en-US" sz="2000" dirty="0">
                <a:solidFill>
                  <a:schemeClr val="tx1"/>
                </a:solidFill>
              </a:rPr>
              <a:t> )</a:t>
            </a:r>
            <a:r>
              <a:rPr lang="en-US" sz="2000" baseline="30000" dirty="0">
                <a:solidFill>
                  <a:schemeClr val="tx1"/>
                </a:solidFill>
              </a:rPr>
              <a:t>a</a:t>
            </a:r>
            <a:r>
              <a:rPr lang="en-US" sz="2000" dirty="0">
                <a:solidFill>
                  <a:schemeClr val="tx1"/>
                </a:solidFill>
              </a:rPr>
              <a:t> mod p</a:t>
            </a:r>
          </a:p>
        </p:txBody>
      </p:sp>
      <p:sp>
        <p:nvSpPr>
          <p:cNvPr id="25" name="Rectangle: Rounded Corners 24">
            <a:extLst>
              <a:ext uri="{FF2B5EF4-FFF2-40B4-BE49-F238E27FC236}">
                <a16:creationId xmlns:a16="http://schemas.microsoft.com/office/drawing/2014/main" id="{EBDFAEF1-F484-C716-754D-ED299047CE5C}"/>
              </a:ext>
            </a:extLst>
          </p:cNvPr>
          <p:cNvSpPr/>
          <p:nvPr/>
        </p:nvSpPr>
        <p:spPr>
          <a:xfrm>
            <a:off x="7627737"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A</a:t>
            </a:r>
            <a:r>
              <a:rPr lang="en-US" sz="2000" baseline="30000" dirty="0">
                <a:solidFill>
                  <a:schemeClr val="tx1"/>
                </a:solidFill>
              </a:rPr>
              <a:t>b</a:t>
            </a:r>
            <a:r>
              <a:rPr lang="en-US" sz="2000" dirty="0">
                <a:solidFill>
                  <a:schemeClr val="tx1"/>
                </a:solidFill>
              </a:rPr>
              <a:t> mod p  = </a:t>
            </a:r>
          </a:p>
          <a:p>
            <a:pPr algn="ctr"/>
            <a:r>
              <a:rPr lang="en-US" sz="2000" dirty="0">
                <a:solidFill>
                  <a:schemeClr val="tx1"/>
                </a:solidFill>
              </a:rPr>
              <a:t>(α</a:t>
            </a:r>
            <a:r>
              <a:rPr lang="en-US" sz="2000" baseline="30000" dirty="0">
                <a:solidFill>
                  <a:schemeClr val="tx1"/>
                </a:solidFill>
              </a:rPr>
              <a:t>a</a:t>
            </a:r>
            <a:r>
              <a:rPr lang="en-US" sz="2000" dirty="0">
                <a:solidFill>
                  <a:schemeClr val="tx1"/>
                </a:solidFill>
              </a:rPr>
              <a:t> )</a:t>
            </a:r>
            <a:r>
              <a:rPr lang="en-US" sz="2000" baseline="30000" dirty="0">
                <a:solidFill>
                  <a:schemeClr val="tx1"/>
                </a:solidFill>
              </a:rPr>
              <a:t>b</a:t>
            </a:r>
            <a:r>
              <a:rPr lang="en-US" sz="2000" dirty="0">
                <a:solidFill>
                  <a:schemeClr val="tx1"/>
                </a:solidFill>
              </a:rPr>
              <a:t> mod p</a:t>
            </a:r>
          </a:p>
        </p:txBody>
      </p:sp>
      <p:sp>
        <p:nvSpPr>
          <p:cNvPr id="26" name="TextBox 25">
            <a:extLst>
              <a:ext uri="{FF2B5EF4-FFF2-40B4-BE49-F238E27FC236}">
                <a16:creationId xmlns:a16="http://schemas.microsoft.com/office/drawing/2014/main" id="{D3A47A05-D2E5-13A9-1D6D-F3876310A95C}"/>
              </a:ext>
            </a:extLst>
          </p:cNvPr>
          <p:cNvSpPr txBox="1"/>
          <p:nvPr/>
        </p:nvSpPr>
        <p:spPr>
          <a:xfrm>
            <a:off x="4101796" y="5408580"/>
            <a:ext cx="3226525" cy="954107"/>
          </a:xfrm>
          <a:prstGeom prst="rect">
            <a:avLst/>
          </a:prstGeom>
          <a:noFill/>
        </p:spPr>
        <p:txBody>
          <a:bodyPr wrap="square" rtlCol="0">
            <a:spAutoFit/>
          </a:bodyPr>
          <a:lstStyle/>
          <a:p>
            <a:r>
              <a:rPr lang="en-US" sz="2800" dirty="0"/>
              <a:t>These are the same!</a:t>
            </a:r>
          </a:p>
          <a:p>
            <a:r>
              <a:rPr lang="en-US" sz="2800" dirty="0"/>
              <a:t>We have a key!</a:t>
            </a:r>
          </a:p>
        </p:txBody>
      </p:sp>
      <p:cxnSp>
        <p:nvCxnSpPr>
          <p:cNvPr id="28" name="Connector: Curved 27">
            <a:extLst>
              <a:ext uri="{FF2B5EF4-FFF2-40B4-BE49-F238E27FC236}">
                <a16:creationId xmlns:a16="http://schemas.microsoft.com/office/drawing/2014/main" id="{658E3F0E-7AB3-60CF-CF37-42E31F2C694A}"/>
              </a:ext>
            </a:extLst>
          </p:cNvPr>
          <p:cNvCxnSpPr>
            <a:stCxn id="26" idx="1"/>
            <a:endCxn id="24" idx="2"/>
          </p:cNvCxnSpPr>
          <p:nvPr/>
        </p:nvCxnSpPr>
        <p:spPr>
          <a:xfrm rot="10800000">
            <a:off x="2400300" y="5326366"/>
            <a:ext cx="1701496"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1F008843-E082-CC20-57E3-EF06E1A8419F}"/>
              </a:ext>
            </a:extLst>
          </p:cNvPr>
          <p:cNvCxnSpPr>
            <a:cxnSpLocks/>
            <a:stCxn id="26" idx="3"/>
            <a:endCxn id="25" idx="2"/>
          </p:cNvCxnSpPr>
          <p:nvPr/>
        </p:nvCxnSpPr>
        <p:spPr>
          <a:xfrm flipV="1">
            <a:off x="7328321" y="5326366"/>
            <a:ext cx="1544684"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49F7A8-12FF-B69C-BD2A-FFFA415E3EB2}"/>
              </a:ext>
            </a:extLst>
          </p:cNvPr>
          <p:cNvCxnSpPr>
            <a:cxnSpLocks/>
            <a:stCxn id="10" idx="2"/>
            <a:endCxn id="25" idx="0"/>
          </p:cNvCxnSpPr>
          <p:nvPr/>
        </p:nvCxnSpPr>
        <p:spPr>
          <a:xfrm>
            <a:off x="8873005" y="4038088"/>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9026EE-CEF1-48BA-2169-6773E5C6DCCD}"/>
              </a:ext>
            </a:extLst>
          </p:cNvPr>
          <p:cNvCxnSpPr>
            <a:cxnSpLocks/>
            <a:stCxn id="9" idx="2"/>
            <a:endCxn id="24" idx="0"/>
          </p:cNvCxnSpPr>
          <p:nvPr/>
        </p:nvCxnSpPr>
        <p:spPr>
          <a:xfrm>
            <a:off x="2400300" y="4038089"/>
            <a:ext cx="0" cy="4244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67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F4B-40C3-4B6C-9AF3-702E8BDE7BA5}"/>
              </a:ext>
            </a:extLst>
          </p:cNvPr>
          <p:cNvSpPr>
            <a:spLocks noGrp="1"/>
          </p:cNvSpPr>
          <p:nvPr>
            <p:ph type="title"/>
          </p:nvPr>
        </p:nvSpPr>
        <p:spPr/>
        <p:txBody>
          <a:bodyPr/>
          <a:lstStyle/>
          <a:p>
            <a:r>
              <a:rPr lang="en-US" dirty="0"/>
              <a:t>Key Exchange (2)</a:t>
            </a:r>
          </a:p>
        </p:txBody>
      </p:sp>
      <p:sp>
        <p:nvSpPr>
          <p:cNvPr id="3" name="Content Placeholder 2">
            <a:extLst>
              <a:ext uri="{FF2B5EF4-FFF2-40B4-BE49-F238E27FC236}">
                <a16:creationId xmlns:a16="http://schemas.microsoft.com/office/drawing/2014/main" id="{44021836-7FF1-4E2C-AA78-B57BC9D2F48E}"/>
              </a:ext>
            </a:extLst>
          </p:cNvPr>
          <p:cNvSpPr>
            <a:spLocks noGrp="1"/>
          </p:cNvSpPr>
          <p:nvPr>
            <p:ph idx="1"/>
          </p:nvPr>
        </p:nvSpPr>
        <p:spPr/>
        <p:txBody>
          <a:bodyPr/>
          <a:lstStyle/>
          <a:p>
            <a:r>
              <a:rPr lang="en-US" dirty="0"/>
              <a:t>Alice chooses secret a, gives Bob (public) </a:t>
            </a:r>
            <a:r>
              <a:rPr lang="en-US" dirty="0">
                <a:highlight>
                  <a:srgbClr val="FFFF00"/>
                </a:highlight>
              </a:rPr>
              <a:t>A = α</a:t>
            </a:r>
            <a:r>
              <a:rPr lang="en-US" baseline="30000" dirty="0">
                <a:highlight>
                  <a:srgbClr val="FFFF00"/>
                </a:highlight>
              </a:rPr>
              <a:t>a </a:t>
            </a:r>
            <a:r>
              <a:rPr lang="en-US" dirty="0">
                <a:highlight>
                  <a:srgbClr val="FFFF00"/>
                </a:highlight>
              </a:rPr>
              <a:t>mod p</a:t>
            </a:r>
            <a:endParaRPr lang="en-US" baseline="30000" dirty="0">
              <a:highlight>
                <a:srgbClr val="FFFF00"/>
              </a:highlight>
            </a:endParaRPr>
          </a:p>
          <a:p>
            <a:r>
              <a:rPr lang="en-US" dirty="0"/>
              <a:t>Bob chooses secret b, gives Alice (public) </a:t>
            </a:r>
            <a:r>
              <a:rPr lang="en-US" dirty="0">
                <a:highlight>
                  <a:srgbClr val="FFFF00"/>
                </a:highlight>
              </a:rPr>
              <a:t>B = α</a:t>
            </a:r>
            <a:r>
              <a:rPr lang="en-US" baseline="30000" dirty="0">
                <a:highlight>
                  <a:srgbClr val="FFFF00"/>
                </a:highlight>
              </a:rPr>
              <a:t>b </a:t>
            </a:r>
            <a:r>
              <a:rPr lang="en-US" dirty="0">
                <a:highlight>
                  <a:srgbClr val="FFFF00"/>
                </a:highlight>
              </a:rPr>
              <a:t>mod p</a:t>
            </a:r>
            <a:endParaRPr lang="en-US" baseline="30000" dirty="0">
              <a:highlight>
                <a:srgbClr val="FFFF00"/>
              </a:highlight>
            </a:endParaRPr>
          </a:p>
          <a:p>
            <a:r>
              <a:rPr lang="en-US" dirty="0"/>
              <a:t>Alice computes key B</a:t>
            </a:r>
            <a:r>
              <a:rPr lang="en-US" baseline="30000" dirty="0"/>
              <a:t>a</a:t>
            </a:r>
            <a:r>
              <a:rPr lang="en-US" dirty="0"/>
              <a:t> = (α</a:t>
            </a:r>
            <a:r>
              <a:rPr lang="en-US" baseline="30000" dirty="0"/>
              <a:t>b</a:t>
            </a:r>
            <a:r>
              <a:rPr lang="en-US" dirty="0"/>
              <a:t>)</a:t>
            </a:r>
            <a:r>
              <a:rPr lang="en-US" baseline="30000" dirty="0"/>
              <a:t>a</a:t>
            </a:r>
            <a:r>
              <a:rPr lang="en-US" dirty="0"/>
              <a:t> = α</a:t>
            </a:r>
            <a:r>
              <a:rPr lang="en-US" baseline="30000" dirty="0"/>
              <a:t>ab</a:t>
            </a:r>
            <a:r>
              <a:rPr lang="en-US" dirty="0"/>
              <a:t> mod p</a:t>
            </a:r>
          </a:p>
          <a:p>
            <a:r>
              <a:rPr lang="en-US" dirty="0"/>
              <a:t>Bob computes key A</a:t>
            </a:r>
            <a:r>
              <a:rPr lang="en-US" baseline="30000" dirty="0"/>
              <a:t>b</a:t>
            </a:r>
            <a:r>
              <a:rPr lang="en-US" dirty="0"/>
              <a:t> = (α</a:t>
            </a:r>
            <a:r>
              <a:rPr lang="en-US" baseline="30000" dirty="0"/>
              <a:t>a</a:t>
            </a:r>
            <a:r>
              <a:rPr lang="en-US" dirty="0"/>
              <a:t>)</a:t>
            </a:r>
            <a:r>
              <a:rPr lang="en-US" baseline="30000" dirty="0"/>
              <a:t>b </a:t>
            </a:r>
            <a:r>
              <a:rPr lang="en-US" dirty="0"/>
              <a:t>= α</a:t>
            </a:r>
            <a:r>
              <a:rPr lang="en-US" baseline="30000" dirty="0"/>
              <a:t>ab</a:t>
            </a:r>
            <a:r>
              <a:rPr lang="en-US" dirty="0"/>
              <a:t> mod p, the same as Alice computed</a:t>
            </a:r>
          </a:p>
          <a:p>
            <a:r>
              <a:rPr lang="en-US" dirty="0">
                <a:highlight>
                  <a:srgbClr val="FFFF00"/>
                </a:highlight>
              </a:rPr>
              <a:t>α</a:t>
            </a:r>
            <a:r>
              <a:rPr lang="en-US" baseline="30000" dirty="0">
                <a:highlight>
                  <a:srgbClr val="FFFF00"/>
                </a:highlight>
              </a:rPr>
              <a:t>ab</a:t>
            </a:r>
            <a:r>
              <a:rPr lang="en-US" dirty="0">
                <a:highlight>
                  <a:srgbClr val="FFFF00"/>
                </a:highlight>
              </a:rPr>
              <a:t> mod p is the shared key</a:t>
            </a:r>
          </a:p>
          <a:p>
            <a:r>
              <a:rPr lang="en-US" dirty="0"/>
              <a:t>Eve knows A, B, α, and p</a:t>
            </a:r>
          </a:p>
          <a:p>
            <a:pPr lvl="1"/>
            <a:r>
              <a:rPr lang="en-US" dirty="0"/>
              <a:t>To compute key, must solve a = log</a:t>
            </a:r>
            <a:r>
              <a:rPr lang="en-US" baseline="-25000" dirty="0"/>
              <a:t>α</a:t>
            </a:r>
            <a:r>
              <a:rPr lang="en-US" dirty="0"/>
              <a:t>(A) mod p  or   b = log</a:t>
            </a:r>
            <a:r>
              <a:rPr lang="en-US" baseline="-25000" dirty="0"/>
              <a:t>α</a:t>
            </a:r>
            <a:r>
              <a:rPr lang="en-US" dirty="0"/>
              <a:t>(B) mod p</a:t>
            </a:r>
          </a:p>
          <a:p>
            <a:pPr lvl="1"/>
            <a:r>
              <a:rPr lang="en-US" dirty="0"/>
              <a:t>No </a:t>
            </a:r>
            <a:r>
              <a:rPr lang="en-US" b="1" u="sng" dirty="0"/>
              <a:t>known</a:t>
            </a:r>
            <a:r>
              <a:rPr lang="en-US" dirty="0"/>
              <a:t> ways to do this quickly (for 2048-bit p, p and α selected properly)</a:t>
            </a:r>
          </a:p>
          <a:p>
            <a:pPr lvl="1"/>
            <a:r>
              <a:rPr lang="en-US" dirty="0"/>
              <a:t>No one has proven that a fast method does not exist, though…</a:t>
            </a:r>
          </a:p>
          <a:p>
            <a:endParaRPr lang="en-US" dirty="0"/>
          </a:p>
        </p:txBody>
      </p:sp>
    </p:spTree>
    <p:extLst>
      <p:ext uri="{BB962C8B-B14F-4D97-AF65-F5344CB8AC3E}">
        <p14:creationId xmlns:p14="http://schemas.microsoft.com/office/powerpoint/2010/main" val="152455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FDE2-2C33-FE1B-9C71-807ADFC02CD2}"/>
              </a:ext>
            </a:extLst>
          </p:cNvPr>
          <p:cNvSpPr>
            <a:spLocks noGrp="1"/>
          </p:cNvSpPr>
          <p:nvPr>
            <p:ph type="title"/>
          </p:nvPr>
        </p:nvSpPr>
        <p:spPr/>
        <p:txBody>
          <a:bodyPr/>
          <a:lstStyle/>
          <a:p>
            <a:r>
              <a:rPr lang="en-US" dirty="0"/>
              <a:t>RSA vs. DHKE</a:t>
            </a:r>
          </a:p>
        </p:txBody>
      </p:sp>
      <p:sp>
        <p:nvSpPr>
          <p:cNvPr id="3" name="Content Placeholder 2">
            <a:extLst>
              <a:ext uri="{FF2B5EF4-FFF2-40B4-BE49-F238E27FC236}">
                <a16:creationId xmlns:a16="http://schemas.microsoft.com/office/drawing/2014/main" id="{61B0543B-09BD-6E8B-DD0A-89ED5750C595}"/>
              </a:ext>
            </a:extLst>
          </p:cNvPr>
          <p:cNvSpPr>
            <a:spLocks noGrp="1"/>
          </p:cNvSpPr>
          <p:nvPr>
            <p:ph idx="1"/>
          </p:nvPr>
        </p:nvSpPr>
        <p:spPr/>
        <p:txBody>
          <a:bodyPr>
            <a:normAutofit lnSpcReduction="10000"/>
          </a:bodyPr>
          <a:lstStyle/>
          <a:p>
            <a:r>
              <a:rPr lang="en-US" sz="3200" dirty="0"/>
              <a:t>RSA</a:t>
            </a:r>
          </a:p>
          <a:p>
            <a:pPr lvl="1"/>
            <a:r>
              <a:rPr lang="en-US" sz="2800" dirty="0"/>
              <a:t>Private and public keys are computed once, used over and over</a:t>
            </a:r>
          </a:p>
          <a:p>
            <a:pPr lvl="1"/>
            <a:r>
              <a:rPr lang="en-US" sz="2800" dirty="0"/>
              <a:t>If private key is known, present and all past encryptions can be decrypted</a:t>
            </a:r>
          </a:p>
          <a:p>
            <a:pPr lvl="1"/>
            <a:r>
              <a:rPr lang="en-US" sz="2800" dirty="0"/>
              <a:t>People have not done a good job selecting p and q</a:t>
            </a:r>
          </a:p>
          <a:p>
            <a:pPr lvl="1"/>
            <a:r>
              <a:rPr lang="en-US" sz="2800" dirty="0"/>
              <a:t>Digital certificates need to keep key the same, mostly use RSA</a:t>
            </a:r>
          </a:p>
          <a:p>
            <a:r>
              <a:rPr lang="en-US" sz="3200" dirty="0"/>
              <a:t>DHKE</a:t>
            </a:r>
          </a:p>
          <a:p>
            <a:pPr lvl="1"/>
            <a:r>
              <a:rPr lang="en-US" sz="2800" dirty="0"/>
              <a:t>A new private (secret) number is selected every session</a:t>
            </a:r>
          </a:p>
          <a:p>
            <a:pPr lvl="1"/>
            <a:r>
              <a:rPr lang="en-US" sz="2800" dirty="0"/>
              <a:t>If private key </a:t>
            </a:r>
            <a:r>
              <a:rPr lang="en-US" sz="2800"/>
              <a:t>is exposed, </a:t>
            </a:r>
            <a:r>
              <a:rPr lang="en-US" sz="2800" dirty="0"/>
              <a:t>only that session is affected</a:t>
            </a:r>
          </a:p>
          <a:p>
            <a:pPr lvl="1"/>
            <a:r>
              <a:rPr lang="en-US" sz="2800" dirty="0"/>
              <a:t>Most web (TLS) transactions now use DHKE or a variant (elliptical)</a:t>
            </a:r>
          </a:p>
        </p:txBody>
      </p:sp>
    </p:spTree>
    <p:extLst>
      <p:ext uri="{BB962C8B-B14F-4D97-AF65-F5344CB8AC3E}">
        <p14:creationId xmlns:p14="http://schemas.microsoft.com/office/powerpoint/2010/main" val="113534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526-8971-4AAA-9883-A2FDB3DD5D6C}"/>
              </a:ext>
            </a:extLst>
          </p:cNvPr>
          <p:cNvSpPr>
            <a:spLocks noGrp="1"/>
          </p:cNvSpPr>
          <p:nvPr>
            <p:ph type="title"/>
          </p:nvPr>
        </p:nvSpPr>
        <p:spPr/>
        <p:txBody>
          <a:bodyPr/>
          <a:lstStyle/>
          <a:p>
            <a:r>
              <a:rPr lang="en-US"/>
              <a:t>Discrete Logarithm Problem (DLP)</a:t>
            </a:r>
          </a:p>
        </p:txBody>
      </p:sp>
      <p:sp>
        <p:nvSpPr>
          <p:cNvPr id="3" name="Content Placeholder 2">
            <a:extLst>
              <a:ext uri="{FF2B5EF4-FFF2-40B4-BE49-F238E27FC236}">
                <a16:creationId xmlns:a16="http://schemas.microsoft.com/office/drawing/2014/main" id="{AD4C4D0C-7ED4-4FE8-90F5-7A326322B71C}"/>
              </a:ext>
            </a:extLst>
          </p:cNvPr>
          <p:cNvSpPr>
            <a:spLocks noGrp="1"/>
          </p:cNvSpPr>
          <p:nvPr>
            <p:ph idx="1"/>
          </p:nvPr>
        </p:nvSpPr>
        <p:spPr>
          <a:xfrm>
            <a:off x="838200" y="1825625"/>
            <a:ext cx="6910137" cy="1170238"/>
          </a:xfrm>
        </p:spPr>
        <p:txBody>
          <a:bodyPr>
            <a:normAutofit/>
          </a:bodyPr>
          <a:lstStyle/>
          <a:p>
            <a:pPr marL="0" indent="0">
              <a:buNone/>
            </a:pPr>
            <a:r>
              <a:rPr lang="en-US" sz="4000"/>
              <a:t>A = B</a:t>
            </a:r>
            <a:r>
              <a:rPr lang="en-US" sz="4000" baseline="30000"/>
              <a:t>N</a:t>
            </a:r>
            <a:r>
              <a:rPr lang="en-US" sz="4000"/>
              <a:t> = B* B* B* B* B* B*…B</a:t>
            </a:r>
          </a:p>
        </p:txBody>
      </p:sp>
      <p:sp>
        <p:nvSpPr>
          <p:cNvPr id="4" name="Left Brace 3">
            <a:extLst>
              <a:ext uri="{FF2B5EF4-FFF2-40B4-BE49-F238E27FC236}">
                <a16:creationId xmlns:a16="http://schemas.microsoft.com/office/drawing/2014/main" id="{0A5EDB53-6421-4D01-BE9B-803D5812C84E}"/>
              </a:ext>
            </a:extLst>
          </p:cNvPr>
          <p:cNvSpPr/>
          <p:nvPr/>
        </p:nvSpPr>
        <p:spPr>
          <a:xfrm rot="16200000">
            <a:off x="4571998" y="199610"/>
            <a:ext cx="637677" cy="448777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2012A30-9CE2-494D-87E5-2A401DBB7E9A}"/>
              </a:ext>
            </a:extLst>
          </p:cNvPr>
          <p:cNvSpPr txBox="1"/>
          <p:nvPr/>
        </p:nvSpPr>
        <p:spPr>
          <a:xfrm>
            <a:off x="3194384" y="2791250"/>
            <a:ext cx="3392904" cy="584775"/>
          </a:xfrm>
          <a:prstGeom prst="rect">
            <a:avLst/>
          </a:prstGeom>
          <a:noFill/>
        </p:spPr>
        <p:txBody>
          <a:bodyPr wrap="square" rtlCol="0">
            <a:spAutoFit/>
          </a:bodyPr>
          <a:lstStyle/>
          <a:p>
            <a:pPr algn="ctr"/>
            <a:r>
              <a:rPr lang="en-US" sz="3200"/>
              <a:t>Multiply N times</a:t>
            </a:r>
          </a:p>
        </p:txBody>
      </p:sp>
      <p:sp>
        <p:nvSpPr>
          <p:cNvPr id="6" name="TextBox 5">
            <a:extLst>
              <a:ext uri="{FF2B5EF4-FFF2-40B4-BE49-F238E27FC236}">
                <a16:creationId xmlns:a16="http://schemas.microsoft.com/office/drawing/2014/main" id="{51E0140D-2E6C-4C3B-8342-ACE9324F0088}"/>
              </a:ext>
            </a:extLst>
          </p:cNvPr>
          <p:cNvSpPr txBox="1"/>
          <p:nvPr/>
        </p:nvSpPr>
        <p:spPr>
          <a:xfrm>
            <a:off x="838200" y="3376025"/>
            <a:ext cx="9761621" cy="2739211"/>
          </a:xfrm>
          <a:prstGeom prst="rect">
            <a:avLst/>
          </a:prstGeom>
          <a:noFill/>
        </p:spPr>
        <p:txBody>
          <a:bodyPr wrap="square" rtlCol="0">
            <a:spAutoFit/>
          </a:bodyPr>
          <a:lstStyle/>
          <a:p>
            <a:pPr marL="285750" indent="-285750">
              <a:buFont typeface="Arial" panose="020B0604020202020204" pitchFamily="34" charset="0"/>
              <a:buChar char="•"/>
            </a:pPr>
            <a:r>
              <a:rPr lang="en-US" sz="3200"/>
              <a:t>Find N when A and B are known</a:t>
            </a:r>
          </a:p>
          <a:p>
            <a:pPr marL="742950" lvl="1" indent="-285750">
              <a:buFont typeface="Arial" panose="020B0604020202020204" pitchFamily="34" charset="0"/>
              <a:buChar char="•"/>
            </a:pPr>
            <a:r>
              <a:rPr lang="en-US" sz="2800"/>
              <a:t>N = log</a:t>
            </a:r>
            <a:r>
              <a:rPr lang="en-US" sz="2800" baseline="-25000"/>
              <a:t>B</a:t>
            </a:r>
            <a:r>
              <a:rPr lang="en-US" sz="2800"/>
              <a:t>(A) in the continuous world</a:t>
            </a:r>
          </a:p>
          <a:p>
            <a:pPr marL="285750" indent="-285750">
              <a:buFont typeface="Arial" panose="020B0604020202020204" pitchFamily="34" charset="0"/>
              <a:buChar char="•"/>
            </a:pPr>
            <a:r>
              <a:rPr lang="en-US" sz="2800"/>
              <a:t>Useful in encryption because A jumps around erratically when you use modular arithmetic, hard to predict</a:t>
            </a:r>
          </a:p>
          <a:p>
            <a:pPr marL="285750" indent="-285750">
              <a:buFont typeface="Arial" panose="020B0604020202020204" pitchFamily="34" charset="0"/>
              <a:buChar char="•"/>
            </a:pPr>
            <a:r>
              <a:rPr lang="en-US" sz="2800"/>
              <a:t>What if we could find an operation other than multiplication that was </a:t>
            </a:r>
            <a:r>
              <a:rPr lang="en-US" sz="2800" b="1" u="sng"/>
              <a:t>even more erratic </a:t>
            </a:r>
            <a:r>
              <a:rPr lang="en-US" sz="2800"/>
              <a:t>in modular arithmetic??</a:t>
            </a:r>
          </a:p>
        </p:txBody>
      </p:sp>
    </p:spTree>
    <p:extLst>
      <p:ext uri="{BB962C8B-B14F-4D97-AF65-F5344CB8AC3E}">
        <p14:creationId xmlns:p14="http://schemas.microsoft.com/office/powerpoint/2010/main" val="347200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D460-D5C7-4230-9718-B32D58D487E3}"/>
              </a:ext>
            </a:extLst>
          </p:cNvPr>
          <p:cNvSpPr>
            <a:spLocks noGrp="1"/>
          </p:cNvSpPr>
          <p:nvPr>
            <p:ph type="title"/>
          </p:nvPr>
        </p:nvSpPr>
        <p:spPr/>
        <p:txBody>
          <a:bodyPr/>
          <a:lstStyle/>
          <a:p>
            <a:r>
              <a:rPr lang="en-US"/>
              <a:t>Generalized DLP</a:t>
            </a:r>
          </a:p>
        </p:txBody>
      </p:sp>
      <p:sp>
        <p:nvSpPr>
          <p:cNvPr id="3" name="Content Placeholder 2">
            <a:extLst>
              <a:ext uri="{FF2B5EF4-FFF2-40B4-BE49-F238E27FC236}">
                <a16:creationId xmlns:a16="http://schemas.microsoft.com/office/drawing/2014/main" id="{3186AC70-017F-47B4-8909-03C64106383E}"/>
              </a:ext>
            </a:extLst>
          </p:cNvPr>
          <p:cNvSpPr>
            <a:spLocks noGrp="1"/>
          </p:cNvSpPr>
          <p:nvPr>
            <p:ph idx="1"/>
          </p:nvPr>
        </p:nvSpPr>
        <p:spPr>
          <a:xfrm>
            <a:off x="838200" y="3211801"/>
            <a:ext cx="10515600" cy="2575388"/>
          </a:xfrm>
        </p:spPr>
        <p:txBody>
          <a:bodyPr/>
          <a:lstStyle/>
          <a:p>
            <a:r>
              <a:rPr lang="en-US" dirty="0"/>
              <a:t>Create some operation which is </a:t>
            </a:r>
            <a:r>
              <a:rPr lang="en-US" u="sng" dirty="0"/>
              <a:t>really hard </a:t>
            </a:r>
            <a:r>
              <a:rPr lang="en-US" dirty="0"/>
              <a:t>to predict</a:t>
            </a:r>
          </a:p>
          <a:p>
            <a:pPr lvl="1"/>
            <a:r>
              <a:rPr lang="en-US" dirty="0"/>
              <a:t>Operation and elements must form a finite cyclic group</a:t>
            </a:r>
          </a:p>
          <a:p>
            <a:r>
              <a:rPr lang="en-US" dirty="0"/>
              <a:t>One answer:  Elliptic Curves</a:t>
            </a:r>
          </a:p>
          <a:p>
            <a:pPr lvl="1"/>
            <a:r>
              <a:rPr lang="en-US" dirty="0"/>
              <a:t>Note:  The term “elliptic” comes from elliptic integrals, which were originally used to compute arc length along an ellipse.  Elliptic Curves don’t draw ellipses.</a:t>
            </a:r>
          </a:p>
        </p:txBody>
      </p:sp>
      <p:sp>
        <p:nvSpPr>
          <p:cNvPr id="4" name="Content Placeholder 2">
            <a:extLst>
              <a:ext uri="{FF2B5EF4-FFF2-40B4-BE49-F238E27FC236}">
                <a16:creationId xmlns:a16="http://schemas.microsoft.com/office/drawing/2014/main" id="{8EFD6A23-5D24-47D8-8DBC-614CCA614FFD}"/>
              </a:ext>
            </a:extLst>
          </p:cNvPr>
          <p:cNvSpPr txBox="1">
            <a:spLocks/>
          </p:cNvSpPr>
          <p:nvPr/>
        </p:nvSpPr>
        <p:spPr>
          <a:xfrm>
            <a:off x="838200" y="1512804"/>
            <a:ext cx="6910137" cy="117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t>A = B</a:t>
            </a:r>
            <a:r>
              <a:rPr lang="en-US" sz="4000" baseline="30000"/>
              <a:t>N</a:t>
            </a:r>
            <a:r>
              <a:rPr lang="en-US" sz="4000"/>
              <a:t> = B ◦ B ◦ B ◦ B ◦ B ◦ B ◦ …B</a:t>
            </a:r>
          </a:p>
        </p:txBody>
      </p:sp>
      <p:sp>
        <p:nvSpPr>
          <p:cNvPr id="5" name="Left Brace 4">
            <a:extLst>
              <a:ext uri="{FF2B5EF4-FFF2-40B4-BE49-F238E27FC236}">
                <a16:creationId xmlns:a16="http://schemas.microsoft.com/office/drawing/2014/main" id="{4C500281-81F9-48D9-87A8-AC1EC3C46416}"/>
              </a:ext>
            </a:extLst>
          </p:cNvPr>
          <p:cNvSpPr/>
          <p:nvPr/>
        </p:nvSpPr>
        <p:spPr>
          <a:xfrm rot="16200000">
            <a:off x="4754859" y="-243172"/>
            <a:ext cx="584776" cy="480059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D0FE62B-E86D-4A8F-ADD5-711FFE119316}"/>
              </a:ext>
            </a:extLst>
          </p:cNvPr>
          <p:cNvSpPr txBox="1"/>
          <p:nvPr/>
        </p:nvSpPr>
        <p:spPr>
          <a:xfrm>
            <a:off x="2845467" y="2545979"/>
            <a:ext cx="4253163" cy="584775"/>
          </a:xfrm>
          <a:prstGeom prst="rect">
            <a:avLst/>
          </a:prstGeom>
          <a:noFill/>
        </p:spPr>
        <p:txBody>
          <a:bodyPr wrap="square" rtlCol="0">
            <a:spAutoFit/>
          </a:bodyPr>
          <a:lstStyle/>
          <a:p>
            <a:pPr algn="ctr"/>
            <a:r>
              <a:rPr lang="en-US" sz="3200"/>
              <a:t>Some operation N times</a:t>
            </a:r>
          </a:p>
        </p:txBody>
      </p:sp>
    </p:spTree>
    <p:extLst>
      <p:ext uri="{BB962C8B-B14F-4D97-AF65-F5344CB8AC3E}">
        <p14:creationId xmlns:p14="http://schemas.microsoft.com/office/powerpoint/2010/main" val="1788428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1394</Words>
  <Application>Microsoft Office PowerPoint</Application>
  <PresentationFormat>Widescreen</PresentationFormat>
  <Paragraphs>115</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Diffie-Helman Key Exchange and Elliptic Curve Encryption</vt:lpstr>
      <vt:lpstr>Diffie-Hellman Key Exchange (DHKE)</vt:lpstr>
      <vt:lpstr>Discrete Logarithm Problem (DLP)</vt:lpstr>
      <vt:lpstr>DHKE public part</vt:lpstr>
      <vt:lpstr>Key Exchange (1)</vt:lpstr>
      <vt:lpstr>Key Exchange (2)</vt:lpstr>
      <vt:lpstr>RSA vs. DHKE</vt:lpstr>
      <vt:lpstr>Discrete Logarithm Problem (DLP)</vt:lpstr>
      <vt:lpstr>Generalized DLP</vt:lpstr>
      <vt:lpstr>Elliptic Curve Encryption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York</dc:creator>
  <cp:lastModifiedBy>John York</cp:lastModifiedBy>
  <cp:revision>5</cp:revision>
  <dcterms:created xsi:type="dcterms:W3CDTF">2022-12-06T14:52:36Z</dcterms:created>
  <dcterms:modified xsi:type="dcterms:W3CDTF">2023-03-13T14:03:40Z</dcterms:modified>
</cp:coreProperties>
</file>