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0" r:id="rId3"/>
    <p:sldId id="271" r:id="rId4"/>
    <p:sldId id="258" r:id="rId5"/>
    <p:sldId id="264" r:id="rId6"/>
    <p:sldId id="257" r:id="rId7"/>
    <p:sldId id="267" r:id="rId8"/>
    <p:sldId id="268" r:id="rId9"/>
    <p:sldId id="272" r:id="rId10"/>
    <p:sldId id="269" r:id="rId11"/>
    <p:sldId id="273" r:id="rId12"/>
    <p:sldId id="274"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B16AB-56A1-4232-B180-B46CC61E72FD}"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19666-640D-4CCD-800E-F9DA3F45BC95}" type="slidenum">
              <a:rPr lang="en-US" smtClean="0"/>
              <a:t>‹#›</a:t>
            </a:fld>
            <a:endParaRPr lang="en-US"/>
          </a:p>
        </p:txBody>
      </p:sp>
    </p:spTree>
    <p:extLst>
      <p:ext uri="{BB962C8B-B14F-4D97-AF65-F5344CB8AC3E}">
        <p14:creationId xmlns:p14="http://schemas.microsoft.com/office/powerpoint/2010/main" val="3349206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hattered.io/"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security.googleblog.com/2017/02/announcing-first-sha1-collision.html" TargetMode="External"/><Relationship Id="rId5" Type="http://schemas.openxmlformats.org/officeDocument/2006/relationships/hyperlink" Target="https://www.schneier.com/blog/archives/2005/02/cryptanalysis_o.html" TargetMode="External"/><Relationship Id="rId4" Type="http://schemas.openxmlformats.org/officeDocument/2006/relationships/hyperlink" Target="https://www.schneier.com/blog/archives/2012/10/when_will_we_se.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cyberciti.biz/faq/understanding-etcshadow-fil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if you always use 4 for your random number it is no longer random.  I prefer 42 myself.</a:t>
            </a:r>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1159457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Salt your hash</a:t>
            </a:r>
          </a:p>
          <a:p>
            <a:r>
              <a:rPr lang="en-US" dirty="0"/>
              <a:t>Linux adds a random number called a salt to the password before it hashes it.  The salt is not secret; it is stored in unencrypted form along with the hash.  Its purpose is to ensure that the same password receives a different hash every time the hash is computed.  This forces an attacker to attack every password separately, and stops the attacker from precomputing password hashes.  </a:t>
            </a:r>
          </a:p>
          <a:p>
            <a:endParaRPr lang="en-US" dirty="0"/>
          </a:p>
          <a:p>
            <a:r>
              <a:rPr lang="en-US" dirty="0"/>
              <a:t>Without a salt, the attackers could compute the hash for the password “password” ahead of time.  Then, every time they saw that hash in an /</a:t>
            </a:r>
            <a:r>
              <a:rPr lang="en-US" dirty="0" err="1"/>
              <a:t>etc</a:t>
            </a:r>
            <a:r>
              <a:rPr lang="en-US" dirty="0"/>
              <a:t>/shadow file, they would know the user’s password was “password”.  The salt is large enough that it is infeasible to store precomputed hashes.</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spTree>
    <p:extLst>
      <p:ext uri="{BB962C8B-B14F-4D97-AF65-F5344CB8AC3E}">
        <p14:creationId xmlns:p14="http://schemas.microsoft.com/office/powerpoint/2010/main" val="1872814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password hashes are stored in the registry hive HKEY_LOCAL_MACHINE, or HKLM, in the SAM key (HKLM\SAM).  Originally the hashes were encrypted with </a:t>
            </a:r>
            <a:r>
              <a:rPr lang="en-US" dirty="0" err="1"/>
              <a:t>syskey</a:t>
            </a:r>
            <a:r>
              <a:rPr lang="en-US" dirty="0"/>
              <a:t>, and </a:t>
            </a:r>
            <a:r>
              <a:rPr lang="en-US" dirty="0" err="1"/>
              <a:t>syskey</a:t>
            </a:r>
            <a:r>
              <a:rPr lang="en-US" dirty="0"/>
              <a:t> could be configured to demand a password when the machine booted so the hashes could be decrypted.  Hardly anyone did this, and Microsoft “hid” the </a:t>
            </a:r>
            <a:r>
              <a:rPr lang="en-US" dirty="0" err="1"/>
              <a:t>syskey</a:t>
            </a:r>
            <a:r>
              <a:rPr lang="en-US" dirty="0"/>
              <a:t> password in the registry so machines could boot without the owner entering a password.  The location of the </a:t>
            </a:r>
            <a:r>
              <a:rPr lang="en-US" dirty="0" err="1"/>
              <a:t>syskey</a:t>
            </a:r>
            <a:r>
              <a:rPr lang="en-US" dirty="0"/>
              <a:t> password was soon discovered in HKLM\SYSTEM, and many tools can now decrypt the hashes in the SAM database.</a:t>
            </a:r>
          </a:p>
          <a:p>
            <a:endParaRPr lang="en-US" dirty="0"/>
          </a:p>
          <a:p>
            <a:r>
              <a:rPr lang="en-US" dirty="0"/>
              <a:t>LANMAN, or LM hashes were disabled by default from Vista onwards, and should never be used.  They are easy to crack.</a:t>
            </a:r>
          </a:p>
          <a:p>
            <a:endParaRPr lang="en-US" dirty="0"/>
          </a:p>
          <a:p>
            <a:r>
              <a:rPr lang="en-US" dirty="0"/>
              <a:t>NTLM hashes (or </a:t>
            </a:r>
            <a:r>
              <a:rPr lang="en-US" dirty="0" err="1"/>
              <a:t>NTHash</a:t>
            </a:r>
            <a:r>
              <a:rPr lang="en-US" dirty="0"/>
              <a:t>) are the standard password hashes for Microsoft.  They are based on the old MD4 algorithm and are unsalted.  Hashes can be computed very quickly compared to the modern Linux SHA-512 hash ($6), and can be computed ahead of time.</a:t>
            </a:r>
          </a:p>
          <a:p>
            <a:endParaRPr lang="en-US" dirty="0"/>
          </a:p>
          <a:p>
            <a:r>
              <a:rPr lang="en-US" dirty="0"/>
              <a:t>You will also see NTLMv1 and NTLMv2.  These are not hashes, but challenge-response protocols that Microsoft uses to authenticate between computers.  The NTLM hash can be extracted from NTLMv1 and v2 (NTLMv2 is current, v1 is deprecated.)</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1573858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small blue square, you’ll see that you can purchase a 2.0 TB file called vista </a:t>
            </a:r>
            <a:r>
              <a:rPr lang="en-US" dirty="0" err="1"/>
              <a:t>eightXL</a:t>
            </a:r>
            <a:r>
              <a:rPr lang="en-US" dirty="0"/>
              <a:t>.  It can crack almost all NTLM hashes of passwords that are 8 characters long and contain upper and lower case, numbers, and special characters.  The typical complexity requirements for Microsoft accounts are eight characters contain three of the four categories (upper, lower, digits, and special.)  This is not good.</a:t>
            </a:r>
          </a:p>
          <a:p>
            <a:endParaRPr lang="en-US" dirty="0"/>
          </a:p>
          <a:p>
            <a:r>
              <a:rPr lang="en-US" dirty="0"/>
              <a:t>The best thing you can do to prevent your passwords from being cracked is to make them long (&gt;10-20 characters) and use more than dictionary words.</a:t>
            </a:r>
          </a:p>
          <a:p>
            <a:endParaRPr lang="en-US" dirty="0"/>
          </a:p>
          <a:p>
            <a:r>
              <a:rPr lang="en-US" dirty="0"/>
              <a:t>The best policy is to use a password manager like KeePass.  Use a very long password (or two factor authentication) to open the manager.  Have the manager create long random passwords for all </a:t>
            </a:r>
            <a:r>
              <a:rPr lang="en-US"/>
              <a:t>your accounts.</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3615065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signatures use public key encryption, meaning asymmetric encryption with a public and private key.  That is why it provides Nonrepudiation.  We will discuss Message Authentication Codes (MACs) in a few slides.  MACs are based on symmetric encryption, so they provide authentication and integrity, but not nonrepudiation (they are faster, too.)</a:t>
            </a:r>
          </a:p>
          <a:p>
            <a:endParaRPr lang="en-US" dirty="0"/>
          </a:p>
          <a:p>
            <a:r>
              <a:rPr lang="en-US" dirty="0"/>
              <a:t>A message encrypted with a private key can be decrypted by anyone with the public key (i.e., everyone.)  The goal here is not encryption, though.  If you can decrypt a message I encrypted with my private key, you know it came from me (authentication and nonrepudiation.)  If it decrypts properly, you also know the message has not been tampered with (integrity.)</a:t>
            </a:r>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2231397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public key encryption can only encrypt in blocks that are as long as the key usually 2048 bits or 256 bytes.  Using public key encryption to sign a file that is 2 TB in size would be painful.  Instead, hash the file to reduce it to a small fingerprint (discussed later) and sign the hash instead of the file.</a:t>
            </a:r>
          </a:p>
          <a:p>
            <a:endParaRPr lang="en-US" dirty="0"/>
          </a:p>
          <a:p>
            <a:r>
              <a:rPr lang="en-US" dirty="0"/>
              <a:t>If Eve, Oscar, Murray, or some other evil person, has managed to give us a fake public key instead of the real one, we are in trouble.  They could modify the data from Bob, then sign it with the fake private key that matches the fake public key they tricked us into using.  Signatures only work if the public key we have is the one that Bob created, and not one from an attacker.</a:t>
            </a:r>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3554808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MACs use symmetric keys, they do not provide nonrepudiation.  The do provide authentication and integrity.  Just like AES, they require much less computation than signatures (public key) do.</a:t>
            </a:r>
          </a:p>
          <a:p>
            <a:endParaRPr lang="en-US" dirty="0"/>
          </a:p>
          <a:p>
            <a:r>
              <a:rPr lang="en-US" dirty="0"/>
              <a:t>Every packet in an encrypted communication should have a MAC along with it.  This proves the message hasn’t been tampered with, and it prevents an attacker from inserting crafted packets into our channel.  Remember WEP?  WEP did not protect against attackers inserting crafted packets, and could be broken very quickly.</a:t>
            </a:r>
          </a:p>
          <a:p>
            <a:endParaRPr lang="en-US" dirty="0"/>
          </a:p>
          <a:p>
            <a:r>
              <a:rPr lang="en-US" dirty="0"/>
              <a:t>Usually, signatures are used in setting up the encrypted channel.  Once the channel is established, nonrepudiation is no longer an issue.  We can use the much faster MACs to ensure that an attacker cannot do an MITM attack against us.  This is similar to the way encryption is done; use public key encryption to exchange a symmetric key and then use AES to encrypt the data.</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85590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cryptography and computer science have hash functions, but they are quite different.  Some capture the flag contests have conflated them.  </a:t>
            </a:r>
          </a:p>
          <a:p>
            <a:endParaRPr lang="en-US" dirty="0"/>
          </a:p>
          <a:p>
            <a:r>
              <a:rPr lang="en-US" dirty="0"/>
              <a:t>Computer science often uses hash functions to increase the efficiency of storage tables when the index has variable length.  If the index to a table is a person’s last name, the index varies considerably in length, and is not distributed evenly.  For example, there are a lot of Smiths and last names that start with S, but few that start with Q, X, or Z.  A hash function will turn the last names into random-looking strings of the same length so they can be stored more efficiently.  The common hash table (hash mapping in Java, dictionary list in Python) stores name/value pairs, and uses this technique on the index, name.</a:t>
            </a:r>
          </a:p>
          <a:p>
            <a:endParaRPr lang="en-US" dirty="0"/>
          </a:p>
          <a:p>
            <a:r>
              <a:rPr lang="en-US" dirty="0"/>
              <a:t>Cryptographic hash functions are specifically designed to be resistant to attacks.  A good metaphor would be the Cyclic Redundancy Checksum (CRC) and the Message Authentication Code (MAC).  Both CRC and MAC detect errors introduced by noise in the communication channel.  However, the MAC must also resist attackers that deliberately try to undermine it.  It is a trivial matter for an attacker to fool CRC; WEP used CRC instead of MAC and was completely broken.</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3060804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Cryptographic hashes must be one-way.  Once plaintext has been hashed, it should be impossible to determine the plaintext by looking at the hash.  The entire reason for storing the hash of a password instead of the password itself is that it should be impossible to compute the password from the hash, i.e., one-way.</a:t>
            </a:r>
          </a:p>
          <a:p>
            <a:endParaRPr lang="en-US" dirty="0"/>
          </a:p>
          <a:p>
            <a:r>
              <a:rPr lang="en-US" dirty="0"/>
              <a:t>Hash cracking does not compute the password from the hash.  Instead it uses the fact that people are not good at using random passwords.  They tend to choose passwords from dictionary words, and perhaps add a number or symbol to the beginning or end to satisfy password checkers.  (The password ‘Winter2019!’ satisfies many password complexity checkers, but is easy to crack.)</a:t>
            </a:r>
          </a:p>
          <a:p>
            <a:endParaRPr lang="en-US" dirty="0"/>
          </a:p>
          <a:p>
            <a:r>
              <a:rPr lang="en-US" dirty="0"/>
              <a:t>Hash crackers choose from a list possible passwords, and compute the hashes of the possible passwords until they find a hash that matches the target.  It is a brute force attack made possible by people’s poor choices of passwords.</a:t>
            </a:r>
          </a:p>
          <a:p>
            <a:endParaRPr lang="en-US" dirty="0"/>
          </a:p>
          <a:p>
            <a:pPr marL="228600" indent="-228600">
              <a:buAutoNum type="arabicParenR"/>
            </a:pPr>
            <a:r>
              <a:rPr lang="en-US" dirty="0"/>
              <a:t>Use Two Factor Authentication (2FA) or MFA (the M is multifactor) instead of a plain password.</a:t>
            </a:r>
          </a:p>
          <a:p>
            <a:pPr marL="228600" indent="-228600">
              <a:buAutoNum type="arabicParenR"/>
            </a:pPr>
            <a:r>
              <a:rPr lang="en-US" dirty="0"/>
              <a:t>Use a password manager (KeePass is a good one) so that you can use a separate random password for every account.</a:t>
            </a:r>
          </a:p>
        </p:txBody>
      </p:sp>
      <p:sp>
        <p:nvSpPr>
          <p:cNvPr id="4" name="Slide Number Placeholder 3"/>
          <p:cNvSpPr>
            <a:spLocks noGrp="1"/>
          </p:cNvSpPr>
          <p:nvPr>
            <p:ph type="sldNum" sz="quarter" idx="5"/>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1295472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dirty="0"/>
              <a:t>Since the message length can be anything (several TB, even) and the hash length is short (160 bits for SHA-1, 256 bits for SHA-256, etc.) it stands to reason that there must be files/message that have the same hash.  These are called hash collisions.</a:t>
            </a:r>
          </a:p>
          <a:p>
            <a:endParaRPr lang="en-US" dirty="0"/>
          </a:p>
          <a:p>
            <a:r>
              <a:rPr lang="en-US" dirty="0"/>
              <a:t>The key is that it must be very hard (again, computationally unfeasible) to create two messages that have the same hash, or modify a message so that the hash remains unchanged.</a:t>
            </a:r>
          </a:p>
          <a:p>
            <a:endParaRPr lang="en-US" dirty="0"/>
          </a:p>
          <a:p>
            <a:r>
              <a:rPr lang="en-US" dirty="0"/>
              <a:t>If the hash were 160 bits long, you might think that the space you have to search to find a duplicate hash would be 2</a:t>
            </a:r>
            <a:r>
              <a:rPr lang="en-US" baseline="30000" dirty="0"/>
              <a:t>160</a:t>
            </a:r>
            <a:r>
              <a:rPr lang="en-US" dirty="0"/>
              <a:t>.  However, because of the statistical problem called the birthday paradox the space is 2</a:t>
            </a:r>
            <a:r>
              <a:rPr lang="en-US" baseline="30000" dirty="0"/>
              <a:t>80</a:t>
            </a:r>
            <a:r>
              <a:rPr lang="en-US" dirty="0"/>
              <a:t>.  The birthday paradox is simple:  how many people do you need to have in a room to have a 50% probability of having two people with the same birthday?  You might guess that you’d need about 365/2 people.  Math shows that you only need 23 people to have a 50% chance of two people with the same birthday.  (</a:t>
            </a:r>
            <a:r>
              <a:rPr lang="en-US" dirty="0" err="1"/>
              <a:t>Paar</a:t>
            </a:r>
            <a:r>
              <a:rPr lang="en-US" dirty="0"/>
              <a:t>, </a:t>
            </a:r>
            <a:r>
              <a:rPr lang="en-US" dirty="0" err="1"/>
              <a:t>pg</a:t>
            </a:r>
            <a:r>
              <a:rPr lang="en-US" dirty="0"/>
              <a:t> 300).</a:t>
            </a:r>
          </a:p>
          <a:p>
            <a:endParaRPr lang="en-US" dirty="0"/>
          </a:p>
          <a:p>
            <a:r>
              <a:rPr lang="en-US" dirty="0"/>
              <a:t>Current computers can handle searches on the order of 2</a:t>
            </a:r>
            <a:r>
              <a:rPr lang="en-US" baseline="30000" dirty="0"/>
              <a:t>60</a:t>
            </a:r>
            <a:r>
              <a:rPr lang="en-US" dirty="0"/>
              <a:t> or higher.  SHA-1 should be safe against a pure brute force attack.  However, faster attacks can reduce the search space enough that SHA-1 can be attacked.</a:t>
            </a:r>
          </a:p>
        </p:txBody>
      </p:sp>
      <p:sp>
        <p:nvSpPr>
          <p:cNvPr id="4" name="Slide Number Placeholder 3"/>
          <p:cNvSpPr>
            <a:spLocks noGrp="1"/>
          </p:cNvSpPr>
          <p:nvPr>
            <p:ph type="sldNum" sz="quarter" idx="10"/>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263030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MD5 hash was broken, mainly because the length is too short.  At 128 bits, the brute force space is 2</a:t>
            </a:r>
            <a:r>
              <a:rPr lang="en-US" baseline="30000" dirty="0"/>
              <a:t>64</a:t>
            </a:r>
            <a:r>
              <a:rPr lang="en-US" dirty="0"/>
              <a:t>.  Different attacks have reduced that space to 2</a:t>
            </a:r>
            <a:r>
              <a:rPr lang="en-US" baseline="30000" dirty="0"/>
              <a:t>24</a:t>
            </a:r>
            <a:r>
              <a:rPr lang="en-US" dirty="0"/>
              <a:t> and 2</a:t>
            </a:r>
            <a:r>
              <a:rPr lang="en-US" baseline="30000" dirty="0"/>
              <a:t>39</a:t>
            </a:r>
            <a:r>
              <a:rPr lang="en-US" dirty="0"/>
              <a:t>, which is well within the capability of modern laptops.  The MD5 hash is still useful when you are just verifying a message was not corrupted by noise, but it should not be used where an attacker may manipulate it.</a:t>
            </a:r>
          </a:p>
          <a:p>
            <a:endParaRPr lang="en-US" dirty="0"/>
          </a:p>
          <a:p>
            <a:r>
              <a:rPr lang="en-US" dirty="0"/>
              <a:t>SHA-1 was first broken by Google in 2017, so its use should be limited as well.</a:t>
            </a:r>
            <a:br>
              <a:rPr lang="en-US" dirty="0"/>
            </a:br>
            <a:r>
              <a:rPr lang="en-US" sz="1000" dirty="0">
                <a:hlinkClick r:id="rId3"/>
              </a:rPr>
              <a:t>https://shattered.io/</a:t>
            </a:r>
            <a:endParaRPr lang="en-US" sz="1000" dirty="0"/>
          </a:p>
          <a:p>
            <a:r>
              <a:rPr lang="en-US" sz="1000" dirty="0">
                <a:hlinkClick r:id="rId4"/>
              </a:rPr>
              <a:t>https://www.schneier.com/blog/archives/2012/10/when_will_we_se.html</a:t>
            </a:r>
            <a:endParaRPr lang="en-US" sz="1000" dirty="0"/>
          </a:p>
          <a:p>
            <a:r>
              <a:rPr lang="en-US" sz="1000" dirty="0">
                <a:hlinkClick r:id="rId5"/>
              </a:rPr>
              <a:t>https://www.schneier.com/blog/archives/2005/02/cryptanalysis_o.html</a:t>
            </a:r>
            <a:endParaRPr lang="en-US" sz="1000" dirty="0"/>
          </a:p>
          <a:p>
            <a:r>
              <a:rPr lang="en-US" sz="1000" dirty="0">
                <a:hlinkClick r:id="rId6"/>
              </a:rPr>
              <a:t>https://security.googleblog.com/2017/02/announcing-first-sha1-collision.html</a:t>
            </a:r>
            <a:r>
              <a:rPr lang="en-US" sz="1000" dirty="0"/>
              <a:t> </a:t>
            </a:r>
          </a:p>
          <a:p>
            <a:endParaRPr lang="en-US" dirty="0"/>
          </a:p>
          <a:p>
            <a:r>
              <a:rPr lang="en-US" dirty="0"/>
              <a:t>The SHA-2 variants (SHA-224, SHA-256, SHA-384, and SHA-512) are safe for use.  NIST is anticipating a time when SHA-2 hashes may be broken by computing advances or the discovery of faults, and conducted a competition in 2006 to find an alternative hash function.  The winner was the Keccak algorithm, which is now SHA-3.  SHA-3 applications are not commonly available by default, but applications are available on the Internet.</a:t>
            </a:r>
          </a:p>
        </p:txBody>
      </p:sp>
      <p:sp>
        <p:nvSpPr>
          <p:cNvPr id="4" name="Slide Number Placeholder 3"/>
          <p:cNvSpPr>
            <a:spLocks noGrp="1"/>
          </p:cNvSpPr>
          <p:nvPr>
            <p:ph type="sldNum" sz="quarter" idx="10"/>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2751424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1980’s, Linux kept both the user information and the user’s password hash together in the /</a:t>
            </a:r>
            <a:r>
              <a:rPr lang="en-US" dirty="0" err="1"/>
              <a:t>etc</a:t>
            </a:r>
            <a:r>
              <a:rPr lang="en-US" dirty="0"/>
              <a:t>/passwd file, which is readable by any account on the machine.  It was thought that hashes were invulnerable to hashes.  Once dictionary attacks were discovered (compute hashes of dictionary words and then compare to the hash under attack) the hashes were moved to a new file, /</a:t>
            </a:r>
            <a:r>
              <a:rPr lang="en-US" dirty="0" err="1"/>
              <a:t>etc</a:t>
            </a:r>
            <a:r>
              <a:rPr lang="en-US" dirty="0"/>
              <a:t>/shadow.  The shadow file is only readable by root, which prevents non-root users from attacking the password hashes.  See the book, “Cuckoo’s Egg” by Clifford Stoll.</a:t>
            </a:r>
          </a:p>
          <a:p>
            <a:endParaRPr lang="en-US" dirty="0"/>
          </a:p>
          <a:p>
            <a:r>
              <a:rPr lang="en-US" dirty="0"/>
              <a:t>There are several hash algorithms in use, so an identifier at the beginning specifies the algorithm. </a:t>
            </a:r>
            <a:r>
              <a:rPr lang="en-US" dirty="0">
                <a:hlinkClick r:id="rId3"/>
              </a:rPr>
              <a:t>https://www.cyberciti.biz/faq/understanding-etcshadow-file/</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11</a:t>
            </a:fld>
            <a:endParaRPr lang="en-US"/>
          </a:p>
        </p:txBody>
      </p:sp>
    </p:spTree>
    <p:extLst>
      <p:ext uri="{BB962C8B-B14F-4D97-AF65-F5344CB8AC3E}">
        <p14:creationId xmlns:p14="http://schemas.microsoft.com/office/powerpoint/2010/main" val="128116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AEA3-1559-D2E9-B543-2DAAD1CA14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F370A7-5981-CA54-78F0-E6D624C3CC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37CFF6-52B9-F4BB-29BA-0DD558658449}"/>
              </a:ext>
            </a:extLst>
          </p:cNvPr>
          <p:cNvSpPr>
            <a:spLocks noGrp="1"/>
          </p:cNvSpPr>
          <p:nvPr>
            <p:ph type="dt" sz="half" idx="10"/>
          </p:nvPr>
        </p:nvSpPr>
        <p:spPr/>
        <p:txBody>
          <a:bodyPr/>
          <a:lstStyle/>
          <a:p>
            <a:fld id="{C5AF717F-05B9-4016-AE6B-0DE8E4336AFA}" type="datetimeFigureOut">
              <a:rPr lang="en-US" smtClean="0"/>
              <a:t>12/6/2022</a:t>
            </a:fld>
            <a:endParaRPr lang="en-US"/>
          </a:p>
        </p:txBody>
      </p:sp>
      <p:sp>
        <p:nvSpPr>
          <p:cNvPr id="5" name="Footer Placeholder 4">
            <a:extLst>
              <a:ext uri="{FF2B5EF4-FFF2-40B4-BE49-F238E27FC236}">
                <a16:creationId xmlns:a16="http://schemas.microsoft.com/office/drawing/2014/main" id="{DC92480E-7A65-2F45-63A5-75C58F34A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3F83B-25B6-9662-BE28-73E826AB2429}"/>
              </a:ext>
            </a:extLst>
          </p:cNvPr>
          <p:cNvSpPr>
            <a:spLocks noGrp="1"/>
          </p:cNvSpPr>
          <p:nvPr>
            <p:ph type="sldNum" sz="quarter" idx="12"/>
          </p:nvPr>
        </p:nvSpPr>
        <p:spPr/>
        <p:txBody>
          <a:bodyPr/>
          <a:lstStyle/>
          <a:p>
            <a:fld id="{55D4AA3A-CDD2-4FA8-B797-3B85BCBE5374}" type="slidenum">
              <a:rPr lang="en-US" smtClean="0"/>
              <a:t>‹#›</a:t>
            </a:fld>
            <a:endParaRPr lang="en-US"/>
          </a:p>
        </p:txBody>
      </p:sp>
    </p:spTree>
    <p:extLst>
      <p:ext uri="{BB962C8B-B14F-4D97-AF65-F5344CB8AC3E}">
        <p14:creationId xmlns:p14="http://schemas.microsoft.com/office/powerpoint/2010/main" val="351964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C6AE-1E66-32F5-3C2C-859F278D46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F300BE-662A-841F-CAF9-552C6671C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13464-B528-CA19-CB4C-3F65614FB5AB}"/>
              </a:ext>
            </a:extLst>
          </p:cNvPr>
          <p:cNvSpPr>
            <a:spLocks noGrp="1"/>
          </p:cNvSpPr>
          <p:nvPr>
            <p:ph type="dt" sz="half" idx="10"/>
          </p:nvPr>
        </p:nvSpPr>
        <p:spPr/>
        <p:txBody>
          <a:bodyPr/>
          <a:lstStyle/>
          <a:p>
            <a:fld id="{C5AF717F-05B9-4016-AE6B-0DE8E4336AFA}" type="datetimeFigureOut">
              <a:rPr lang="en-US" smtClean="0"/>
              <a:t>12/6/2022</a:t>
            </a:fld>
            <a:endParaRPr lang="en-US"/>
          </a:p>
        </p:txBody>
      </p:sp>
      <p:sp>
        <p:nvSpPr>
          <p:cNvPr id="5" name="Footer Placeholder 4">
            <a:extLst>
              <a:ext uri="{FF2B5EF4-FFF2-40B4-BE49-F238E27FC236}">
                <a16:creationId xmlns:a16="http://schemas.microsoft.com/office/drawing/2014/main" id="{6E9C41F2-2C25-6022-B6E5-81C4CF443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F47D5-77A1-EB68-7532-BC7290C02F51}"/>
              </a:ext>
            </a:extLst>
          </p:cNvPr>
          <p:cNvSpPr>
            <a:spLocks noGrp="1"/>
          </p:cNvSpPr>
          <p:nvPr>
            <p:ph type="sldNum" sz="quarter" idx="12"/>
          </p:nvPr>
        </p:nvSpPr>
        <p:spPr/>
        <p:txBody>
          <a:bodyPr/>
          <a:lstStyle/>
          <a:p>
            <a:fld id="{55D4AA3A-CDD2-4FA8-B797-3B85BCBE5374}" type="slidenum">
              <a:rPr lang="en-US" smtClean="0"/>
              <a:t>‹#›</a:t>
            </a:fld>
            <a:endParaRPr lang="en-US"/>
          </a:p>
        </p:txBody>
      </p:sp>
    </p:spTree>
    <p:extLst>
      <p:ext uri="{BB962C8B-B14F-4D97-AF65-F5344CB8AC3E}">
        <p14:creationId xmlns:p14="http://schemas.microsoft.com/office/powerpoint/2010/main" val="28966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26BD24-F02F-DA9B-5893-FE2BCE09A6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E85A2A-3C4A-A306-2601-94564D8E00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2014D-A638-EDAF-3F44-C89F2CA065A9}"/>
              </a:ext>
            </a:extLst>
          </p:cNvPr>
          <p:cNvSpPr>
            <a:spLocks noGrp="1"/>
          </p:cNvSpPr>
          <p:nvPr>
            <p:ph type="dt" sz="half" idx="10"/>
          </p:nvPr>
        </p:nvSpPr>
        <p:spPr/>
        <p:txBody>
          <a:bodyPr/>
          <a:lstStyle/>
          <a:p>
            <a:fld id="{C5AF717F-05B9-4016-AE6B-0DE8E4336AFA}" type="datetimeFigureOut">
              <a:rPr lang="en-US" smtClean="0"/>
              <a:t>12/6/2022</a:t>
            </a:fld>
            <a:endParaRPr lang="en-US"/>
          </a:p>
        </p:txBody>
      </p:sp>
      <p:sp>
        <p:nvSpPr>
          <p:cNvPr id="5" name="Footer Placeholder 4">
            <a:extLst>
              <a:ext uri="{FF2B5EF4-FFF2-40B4-BE49-F238E27FC236}">
                <a16:creationId xmlns:a16="http://schemas.microsoft.com/office/drawing/2014/main" id="{E6ADC925-B03F-D4D5-4E78-BA9F1CF3A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9208E-1307-7240-A39A-A85D8C16C0A4}"/>
              </a:ext>
            </a:extLst>
          </p:cNvPr>
          <p:cNvSpPr>
            <a:spLocks noGrp="1"/>
          </p:cNvSpPr>
          <p:nvPr>
            <p:ph type="sldNum" sz="quarter" idx="12"/>
          </p:nvPr>
        </p:nvSpPr>
        <p:spPr/>
        <p:txBody>
          <a:bodyPr/>
          <a:lstStyle/>
          <a:p>
            <a:fld id="{55D4AA3A-CDD2-4FA8-B797-3B85BCBE5374}" type="slidenum">
              <a:rPr lang="en-US" smtClean="0"/>
              <a:t>‹#›</a:t>
            </a:fld>
            <a:endParaRPr lang="en-US"/>
          </a:p>
        </p:txBody>
      </p:sp>
    </p:spTree>
    <p:extLst>
      <p:ext uri="{BB962C8B-B14F-4D97-AF65-F5344CB8AC3E}">
        <p14:creationId xmlns:p14="http://schemas.microsoft.com/office/powerpoint/2010/main" val="408226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BE17-A37F-4D5B-B783-BA7D326CA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9FC19-87D0-8DE2-C5C3-20B33BE36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EE6EA-69AD-156D-A94B-90DB03F0CD49}"/>
              </a:ext>
            </a:extLst>
          </p:cNvPr>
          <p:cNvSpPr>
            <a:spLocks noGrp="1"/>
          </p:cNvSpPr>
          <p:nvPr>
            <p:ph type="dt" sz="half" idx="10"/>
          </p:nvPr>
        </p:nvSpPr>
        <p:spPr/>
        <p:txBody>
          <a:bodyPr/>
          <a:lstStyle/>
          <a:p>
            <a:fld id="{C5AF717F-05B9-4016-AE6B-0DE8E4336AFA}" type="datetimeFigureOut">
              <a:rPr lang="en-US" smtClean="0"/>
              <a:t>12/6/2022</a:t>
            </a:fld>
            <a:endParaRPr lang="en-US"/>
          </a:p>
        </p:txBody>
      </p:sp>
      <p:sp>
        <p:nvSpPr>
          <p:cNvPr id="5" name="Footer Placeholder 4">
            <a:extLst>
              <a:ext uri="{FF2B5EF4-FFF2-40B4-BE49-F238E27FC236}">
                <a16:creationId xmlns:a16="http://schemas.microsoft.com/office/drawing/2014/main" id="{5677D5E4-3A14-BFE3-7EBA-8EC5134B6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8849B-1EE5-B776-94B9-E233CF764F5D}"/>
              </a:ext>
            </a:extLst>
          </p:cNvPr>
          <p:cNvSpPr>
            <a:spLocks noGrp="1"/>
          </p:cNvSpPr>
          <p:nvPr>
            <p:ph type="sldNum" sz="quarter" idx="12"/>
          </p:nvPr>
        </p:nvSpPr>
        <p:spPr/>
        <p:txBody>
          <a:bodyPr/>
          <a:lstStyle/>
          <a:p>
            <a:fld id="{55D4AA3A-CDD2-4FA8-B797-3B85BCBE5374}" type="slidenum">
              <a:rPr lang="en-US" smtClean="0"/>
              <a:t>‹#›</a:t>
            </a:fld>
            <a:endParaRPr lang="en-US"/>
          </a:p>
        </p:txBody>
      </p:sp>
    </p:spTree>
    <p:extLst>
      <p:ext uri="{BB962C8B-B14F-4D97-AF65-F5344CB8AC3E}">
        <p14:creationId xmlns:p14="http://schemas.microsoft.com/office/powerpoint/2010/main" val="343264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6F61-E26E-F436-0206-BD8787EB7E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0839-D552-536A-A472-375AAFBEF8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1E8B22-ABFD-7ECD-9D85-476E1AF92B9E}"/>
              </a:ext>
            </a:extLst>
          </p:cNvPr>
          <p:cNvSpPr>
            <a:spLocks noGrp="1"/>
          </p:cNvSpPr>
          <p:nvPr>
            <p:ph type="dt" sz="half" idx="10"/>
          </p:nvPr>
        </p:nvSpPr>
        <p:spPr/>
        <p:txBody>
          <a:bodyPr/>
          <a:lstStyle/>
          <a:p>
            <a:fld id="{C5AF717F-05B9-4016-AE6B-0DE8E4336AFA}" type="datetimeFigureOut">
              <a:rPr lang="en-US" smtClean="0"/>
              <a:t>12/6/2022</a:t>
            </a:fld>
            <a:endParaRPr lang="en-US"/>
          </a:p>
        </p:txBody>
      </p:sp>
      <p:sp>
        <p:nvSpPr>
          <p:cNvPr id="5" name="Footer Placeholder 4">
            <a:extLst>
              <a:ext uri="{FF2B5EF4-FFF2-40B4-BE49-F238E27FC236}">
                <a16:creationId xmlns:a16="http://schemas.microsoft.com/office/drawing/2014/main" id="{A573F7AC-EF6B-2FB3-B538-72C61BE52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B03B3-F2BA-6A68-BB58-34E70BCCADE3}"/>
              </a:ext>
            </a:extLst>
          </p:cNvPr>
          <p:cNvSpPr>
            <a:spLocks noGrp="1"/>
          </p:cNvSpPr>
          <p:nvPr>
            <p:ph type="sldNum" sz="quarter" idx="12"/>
          </p:nvPr>
        </p:nvSpPr>
        <p:spPr/>
        <p:txBody>
          <a:bodyPr/>
          <a:lstStyle/>
          <a:p>
            <a:fld id="{55D4AA3A-CDD2-4FA8-B797-3B85BCBE5374}" type="slidenum">
              <a:rPr lang="en-US" smtClean="0"/>
              <a:t>‹#›</a:t>
            </a:fld>
            <a:endParaRPr lang="en-US"/>
          </a:p>
        </p:txBody>
      </p:sp>
    </p:spTree>
    <p:extLst>
      <p:ext uri="{BB962C8B-B14F-4D97-AF65-F5344CB8AC3E}">
        <p14:creationId xmlns:p14="http://schemas.microsoft.com/office/powerpoint/2010/main" val="408693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53A8-2110-EEF7-1DFE-158AB5D9B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9DF136-98B6-F7B1-9420-AF0C1EBD2D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2B7590-528C-F613-432C-E2E4D8B617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6B17AC-104F-5EC1-2307-CDE415FF5AD9}"/>
              </a:ext>
            </a:extLst>
          </p:cNvPr>
          <p:cNvSpPr>
            <a:spLocks noGrp="1"/>
          </p:cNvSpPr>
          <p:nvPr>
            <p:ph type="dt" sz="half" idx="10"/>
          </p:nvPr>
        </p:nvSpPr>
        <p:spPr/>
        <p:txBody>
          <a:bodyPr/>
          <a:lstStyle/>
          <a:p>
            <a:fld id="{C5AF717F-05B9-4016-AE6B-0DE8E4336AFA}" type="datetimeFigureOut">
              <a:rPr lang="en-US" smtClean="0"/>
              <a:t>12/6/2022</a:t>
            </a:fld>
            <a:endParaRPr lang="en-US"/>
          </a:p>
        </p:txBody>
      </p:sp>
      <p:sp>
        <p:nvSpPr>
          <p:cNvPr id="6" name="Footer Placeholder 5">
            <a:extLst>
              <a:ext uri="{FF2B5EF4-FFF2-40B4-BE49-F238E27FC236}">
                <a16:creationId xmlns:a16="http://schemas.microsoft.com/office/drawing/2014/main" id="{682F93A0-A097-EF3A-2076-85D2EF25C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E84E1-081D-73FB-1D3A-4772A7D4B9F2}"/>
              </a:ext>
            </a:extLst>
          </p:cNvPr>
          <p:cNvSpPr>
            <a:spLocks noGrp="1"/>
          </p:cNvSpPr>
          <p:nvPr>
            <p:ph type="sldNum" sz="quarter" idx="12"/>
          </p:nvPr>
        </p:nvSpPr>
        <p:spPr/>
        <p:txBody>
          <a:bodyPr/>
          <a:lstStyle/>
          <a:p>
            <a:fld id="{55D4AA3A-CDD2-4FA8-B797-3B85BCBE5374}" type="slidenum">
              <a:rPr lang="en-US" smtClean="0"/>
              <a:t>‹#›</a:t>
            </a:fld>
            <a:endParaRPr lang="en-US"/>
          </a:p>
        </p:txBody>
      </p:sp>
    </p:spTree>
    <p:extLst>
      <p:ext uri="{BB962C8B-B14F-4D97-AF65-F5344CB8AC3E}">
        <p14:creationId xmlns:p14="http://schemas.microsoft.com/office/powerpoint/2010/main" val="2118013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70D5-7073-8DB0-3385-DA284FCD97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70AC4F-CADF-2DD1-FE56-6DB3C987A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4A719F-5E8E-B6EA-2175-50EEAFDB7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D1D8F3-8AAA-0D5A-B71D-52B9D3B93E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D60D8-A1AF-7201-C984-EFCEEC2E32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982ABE-6EDA-F126-7E9D-928F96043F15}"/>
              </a:ext>
            </a:extLst>
          </p:cNvPr>
          <p:cNvSpPr>
            <a:spLocks noGrp="1"/>
          </p:cNvSpPr>
          <p:nvPr>
            <p:ph type="dt" sz="half" idx="10"/>
          </p:nvPr>
        </p:nvSpPr>
        <p:spPr/>
        <p:txBody>
          <a:bodyPr/>
          <a:lstStyle/>
          <a:p>
            <a:fld id="{C5AF717F-05B9-4016-AE6B-0DE8E4336AFA}" type="datetimeFigureOut">
              <a:rPr lang="en-US" smtClean="0"/>
              <a:t>12/6/2022</a:t>
            </a:fld>
            <a:endParaRPr lang="en-US"/>
          </a:p>
        </p:txBody>
      </p:sp>
      <p:sp>
        <p:nvSpPr>
          <p:cNvPr id="8" name="Footer Placeholder 7">
            <a:extLst>
              <a:ext uri="{FF2B5EF4-FFF2-40B4-BE49-F238E27FC236}">
                <a16:creationId xmlns:a16="http://schemas.microsoft.com/office/drawing/2014/main" id="{D738CF9F-D7F4-6182-99E0-05BB1BA6C8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9438D-5060-A800-E55B-7BD055FC385B}"/>
              </a:ext>
            </a:extLst>
          </p:cNvPr>
          <p:cNvSpPr>
            <a:spLocks noGrp="1"/>
          </p:cNvSpPr>
          <p:nvPr>
            <p:ph type="sldNum" sz="quarter" idx="12"/>
          </p:nvPr>
        </p:nvSpPr>
        <p:spPr/>
        <p:txBody>
          <a:bodyPr/>
          <a:lstStyle/>
          <a:p>
            <a:fld id="{55D4AA3A-CDD2-4FA8-B797-3B85BCBE5374}" type="slidenum">
              <a:rPr lang="en-US" smtClean="0"/>
              <a:t>‹#›</a:t>
            </a:fld>
            <a:endParaRPr lang="en-US"/>
          </a:p>
        </p:txBody>
      </p:sp>
    </p:spTree>
    <p:extLst>
      <p:ext uri="{BB962C8B-B14F-4D97-AF65-F5344CB8AC3E}">
        <p14:creationId xmlns:p14="http://schemas.microsoft.com/office/powerpoint/2010/main" val="307999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4EC6-93FB-CCD1-6422-74EEDF0228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433716-D6E0-F7F9-5466-30102C1F2FBD}"/>
              </a:ext>
            </a:extLst>
          </p:cNvPr>
          <p:cNvSpPr>
            <a:spLocks noGrp="1"/>
          </p:cNvSpPr>
          <p:nvPr>
            <p:ph type="dt" sz="half" idx="10"/>
          </p:nvPr>
        </p:nvSpPr>
        <p:spPr/>
        <p:txBody>
          <a:bodyPr/>
          <a:lstStyle/>
          <a:p>
            <a:fld id="{C5AF717F-05B9-4016-AE6B-0DE8E4336AFA}" type="datetimeFigureOut">
              <a:rPr lang="en-US" smtClean="0"/>
              <a:t>12/6/2022</a:t>
            </a:fld>
            <a:endParaRPr lang="en-US"/>
          </a:p>
        </p:txBody>
      </p:sp>
      <p:sp>
        <p:nvSpPr>
          <p:cNvPr id="4" name="Footer Placeholder 3">
            <a:extLst>
              <a:ext uri="{FF2B5EF4-FFF2-40B4-BE49-F238E27FC236}">
                <a16:creationId xmlns:a16="http://schemas.microsoft.com/office/drawing/2014/main" id="{003F2A22-882C-0FC1-B2DD-0C3AA82FFA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E9951F-0A5C-B18D-CA58-15B9298B5F67}"/>
              </a:ext>
            </a:extLst>
          </p:cNvPr>
          <p:cNvSpPr>
            <a:spLocks noGrp="1"/>
          </p:cNvSpPr>
          <p:nvPr>
            <p:ph type="sldNum" sz="quarter" idx="12"/>
          </p:nvPr>
        </p:nvSpPr>
        <p:spPr/>
        <p:txBody>
          <a:bodyPr/>
          <a:lstStyle/>
          <a:p>
            <a:fld id="{55D4AA3A-CDD2-4FA8-B797-3B85BCBE5374}" type="slidenum">
              <a:rPr lang="en-US" smtClean="0"/>
              <a:t>‹#›</a:t>
            </a:fld>
            <a:endParaRPr lang="en-US"/>
          </a:p>
        </p:txBody>
      </p:sp>
    </p:spTree>
    <p:extLst>
      <p:ext uri="{BB962C8B-B14F-4D97-AF65-F5344CB8AC3E}">
        <p14:creationId xmlns:p14="http://schemas.microsoft.com/office/powerpoint/2010/main" val="390687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CF3BDC-BE81-DB5D-6C2F-F5754A0E1A37}"/>
              </a:ext>
            </a:extLst>
          </p:cNvPr>
          <p:cNvSpPr>
            <a:spLocks noGrp="1"/>
          </p:cNvSpPr>
          <p:nvPr>
            <p:ph type="dt" sz="half" idx="10"/>
          </p:nvPr>
        </p:nvSpPr>
        <p:spPr/>
        <p:txBody>
          <a:bodyPr/>
          <a:lstStyle/>
          <a:p>
            <a:fld id="{C5AF717F-05B9-4016-AE6B-0DE8E4336AFA}" type="datetimeFigureOut">
              <a:rPr lang="en-US" smtClean="0"/>
              <a:t>12/6/2022</a:t>
            </a:fld>
            <a:endParaRPr lang="en-US"/>
          </a:p>
        </p:txBody>
      </p:sp>
      <p:sp>
        <p:nvSpPr>
          <p:cNvPr id="3" name="Footer Placeholder 2">
            <a:extLst>
              <a:ext uri="{FF2B5EF4-FFF2-40B4-BE49-F238E27FC236}">
                <a16:creationId xmlns:a16="http://schemas.microsoft.com/office/drawing/2014/main" id="{FE10C58B-F921-BAB0-43AA-5E8418CA7D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557261-6CF0-3599-54B8-720C7163AF35}"/>
              </a:ext>
            </a:extLst>
          </p:cNvPr>
          <p:cNvSpPr>
            <a:spLocks noGrp="1"/>
          </p:cNvSpPr>
          <p:nvPr>
            <p:ph type="sldNum" sz="quarter" idx="12"/>
          </p:nvPr>
        </p:nvSpPr>
        <p:spPr/>
        <p:txBody>
          <a:bodyPr/>
          <a:lstStyle/>
          <a:p>
            <a:fld id="{55D4AA3A-CDD2-4FA8-B797-3B85BCBE5374}" type="slidenum">
              <a:rPr lang="en-US" smtClean="0"/>
              <a:t>‹#›</a:t>
            </a:fld>
            <a:endParaRPr lang="en-US"/>
          </a:p>
        </p:txBody>
      </p:sp>
    </p:spTree>
    <p:extLst>
      <p:ext uri="{BB962C8B-B14F-4D97-AF65-F5344CB8AC3E}">
        <p14:creationId xmlns:p14="http://schemas.microsoft.com/office/powerpoint/2010/main" val="258661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1A1D-4367-9A1E-59FC-61AE752F2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137387-3BEB-E136-728E-61FFEBC4CD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38BA49-A671-8B35-CFFD-21816A856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B8050-230D-EC00-68BF-F002E3FCEBB0}"/>
              </a:ext>
            </a:extLst>
          </p:cNvPr>
          <p:cNvSpPr>
            <a:spLocks noGrp="1"/>
          </p:cNvSpPr>
          <p:nvPr>
            <p:ph type="dt" sz="half" idx="10"/>
          </p:nvPr>
        </p:nvSpPr>
        <p:spPr/>
        <p:txBody>
          <a:bodyPr/>
          <a:lstStyle/>
          <a:p>
            <a:fld id="{C5AF717F-05B9-4016-AE6B-0DE8E4336AFA}" type="datetimeFigureOut">
              <a:rPr lang="en-US" smtClean="0"/>
              <a:t>12/6/2022</a:t>
            </a:fld>
            <a:endParaRPr lang="en-US"/>
          </a:p>
        </p:txBody>
      </p:sp>
      <p:sp>
        <p:nvSpPr>
          <p:cNvPr id="6" name="Footer Placeholder 5">
            <a:extLst>
              <a:ext uri="{FF2B5EF4-FFF2-40B4-BE49-F238E27FC236}">
                <a16:creationId xmlns:a16="http://schemas.microsoft.com/office/drawing/2014/main" id="{940A26B0-81CB-149F-C62E-C244EBBE6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9C766-81F0-3470-6ED4-6E0CACE7F336}"/>
              </a:ext>
            </a:extLst>
          </p:cNvPr>
          <p:cNvSpPr>
            <a:spLocks noGrp="1"/>
          </p:cNvSpPr>
          <p:nvPr>
            <p:ph type="sldNum" sz="quarter" idx="12"/>
          </p:nvPr>
        </p:nvSpPr>
        <p:spPr/>
        <p:txBody>
          <a:bodyPr/>
          <a:lstStyle/>
          <a:p>
            <a:fld id="{55D4AA3A-CDD2-4FA8-B797-3B85BCBE5374}" type="slidenum">
              <a:rPr lang="en-US" smtClean="0"/>
              <a:t>‹#›</a:t>
            </a:fld>
            <a:endParaRPr lang="en-US"/>
          </a:p>
        </p:txBody>
      </p:sp>
    </p:spTree>
    <p:extLst>
      <p:ext uri="{BB962C8B-B14F-4D97-AF65-F5344CB8AC3E}">
        <p14:creationId xmlns:p14="http://schemas.microsoft.com/office/powerpoint/2010/main" val="161576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9842F-E1A6-04CF-4FF4-C18D9F852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6F5A0-A5E1-2BAD-7384-9CB13AEB32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2365B5-0507-8A78-ED42-D5D9AD491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FB838E-F620-F395-B23F-15CA54E831ED}"/>
              </a:ext>
            </a:extLst>
          </p:cNvPr>
          <p:cNvSpPr>
            <a:spLocks noGrp="1"/>
          </p:cNvSpPr>
          <p:nvPr>
            <p:ph type="dt" sz="half" idx="10"/>
          </p:nvPr>
        </p:nvSpPr>
        <p:spPr/>
        <p:txBody>
          <a:bodyPr/>
          <a:lstStyle/>
          <a:p>
            <a:fld id="{C5AF717F-05B9-4016-AE6B-0DE8E4336AFA}" type="datetimeFigureOut">
              <a:rPr lang="en-US" smtClean="0"/>
              <a:t>12/6/2022</a:t>
            </a:fld>
            <a:endParaRPr lang="en-US"/>
          </a:p>
        </p:txBody>
      </p:sp>
      <p:sp>
        <p:nvSpPr>
          <p:cNvPr id="6" name="Footer Placeholder 5">
            <a:extLst>
              <a:ext uri="{FF2B5EF4-FFF2-40B4-BE49-F238E27FC236}">
                <a16:creationId xmlns:a16="http://schemas.microsoft.com/office/drawing/2014/main" id="{FF81BE96-1B90-0BD3-9C79-06ECA58483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8AA38-B128-DCB1-E8B2-E98D4C6D599E}"/>
              </a:ext>
            </a:extLst>
          </p:cNvPr>
          <p:cNvSpPr>
            <a:spLocks noGrp="1"/>
          </p:cNvSpPr>
          <p:nvPr>
            <p:ph type="sldNum" sz="quarter" idx="12"/>
          </p:nvPr>
        </p:nvSpPr>
        <p:spPr/>
        <p:txBody>
          <a:bodyPr/>
          <a:lstStyle/>
          <a:p>
            <a:fld id="{55D4AA3A-CDD2-4FA8-B797-3B85BCBE5374}" type="slidenum">
              <a:rPr lang="en-US" smtClean="0"/>
              <a:t>‹#›</a:t>
            </a:fld>
            <a:endParaRPr lang="en-US"/>
          </a:p>
        </p:txBody>
      </p:sp>
    </p:spTree>
    <p:extLst>
      <p:ext uri="{BB962C8B-B14F-4D97-AF65-F5344CB8AC3E}">
        <p14:creationId xmlns:p14="http://schemas.microsoft.com/office/powerpoint/2010/main" val="144274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1FBE2-335D-6C50-E666-8639E8BC80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E1047A-E5A0-A855-9B37-A2BCD7AC6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CAA40-E99F-E987-7745-258B663EF8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F717F-05B9-4016-AE6B-0DE8E4336AFA}" type="datetimeFigureOut">
              <a:rPr lang="en-US" smtClean="0"/>
              <a:t>12/6/2022</a:t>
            </a:fld>
            <a:endParaRPr lang="en-US"/>
          </a:p>
        </p:txBody>
      </p:sp>
      <p:sp>
        <p:nvSpPr>
          <p:cNvPr id="5" name="Footer Placeholder 4">
            <a:extLst>
              <a:ext uri="{FF2B5EF4-FFF2-40B4-BE49-F238E27FC236}">
                <a16:creationId xmlns:a16="http://schemas.microsoft.com/office/drawing/2014/main" id="{6E910FE3-EAE6-681E-3A5E-C390F135C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1C34E8-CB91-86B8-689E-276C3DB24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4AA3A-CDD2-4FA8-B797-3B85BCBE5374}" type="slidenum">
              <a:rPr lang="en-US" smtClean="0"/>
              <a:t>‹#›</a:t>
            </a:fld>
            <a:endParaRPr lang="en-US"/>
          </a:p>
        </p:txBody>
      </p:sp>
    </p:spTree>
    <p:extLst>
      <p:ext uri="{BB962C8B-B14F-4D97-AF65-F5344CB8AC3E}">
        <p14:creationId xmlns:p14="http://schemas.microsoft.com/office/powerpoint/2010/main" val="912938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objectif-securite.ch/en/ophcrack.ph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imgs.xkcd.com/comics/random_number.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5CC5-7CDE-A461-738E-D92395A79477}"/>
              </a:ext>
            </a:extLst>
          </p:cNvPr>
          <p:cNvSpPr>
            <a:spLocks noGrp="1"/>
          </p:cNvSpPr>
          <p:nvPr>
            <p:ph type="ctrTitle"/>
          </p:nvPr>
        </p:nvSpPr>
        <p:spPr/>
        <p:txBody>
          <a:bodyPr/>
          <a:lstStyle/>
          <a:p>
            <a:r>
              <a:rPr lang="en-US" dirty="0"/>
              <a:t>Signatures, MAC, and Hashes</a:t>
            </a:r>
          </a:p>
        </p:txBody>
      </p:sp>
      <p:sp>
        <p:nvSpPr>
          <p:cNvPr id="3" name="Subtitle 2">
            <a:extLst>
              <a:ext uri="{FF2B5EF4-FFF2-40B4-BE49-F238E27FC236}">
                <a16:creationId xmlns:a16="http://schemas.microsoft.com/office/drawing/2014/main" id="{CF01C8FE-3628-5F82-440A-6EF465A317F5}"/>
              </a:ext>
            </a:extLst>
          </p:cNvPr>
          <p:cNvSpPr>
            <a:spLocks noGrp="1"/>
          </p:cNvSpPr>
          <p:nvPr>
            <p:ph type="subTitle" idx="1"/>
          </p:nvPr>
        </p:nvSpPr>
        <p:spPr/>
        <p:txBody>
          <a:bodyPr/>
          <a:lstStyle/>
          <a:p>
            <a:r>
              <a:rPr lang="en-US" dirty="0"/>
              <a:t>John York, Blue Ridge Community College</a:t>
            </a:r>
          </a:p>
          <a:p>
            <a:r>
              <a:rPr lang="en-US" dirty="0"/>
              <a:t>Weyers Cave, VA</a:t>
            </a:r>
          </a:p>
          <a:p>
            <a:r>
              <a:rPr lang="en-US" dirty="0"/>
              <a:t>http://www.brcc.edu</a:t>
            </a:r>
          </a:p>
          <a:p>
            <a:endParaRPr lang="en-US" dirty="0"/>
          </a:p>
        </p:txBody>
      </p:sp>
    </p:spTree>
    <p:extLst>
      <p:ext uri="{BB962C8B-B14F-4D97-AF65-F5344CB8AC3E}">
        <p14:creationId xmlns:p14="http://schemas.microsoft.com/office/powerpoint/2010/main" val="1254964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8057-5EB8-4E7A-A09B-F41E138E726D}"/>
              </a:ext>
            </a:extLst>
          </p:cNvPr>
          <p:cNvSpPr>
            <a:spLocks noGrp="1"/>
          </p:cNvSpPr>
          <p:nvPr>
            <p:ph type="title"/>
          </p:nvPr>
        </p:nvSpPr>
        <p:spPr/>
        <p:txBody>
          <a:bodyPr/>
          <a:lstStyle/>
          <a:p>
            <a:r>
              <a:rPr lang="en-US" dirty="0"/>
              <a:t>Common Hash functions</a:t>
            </a:r>
          </a:p>
        </p:txBody>
      </p:sp>
      <p:sp>
        <p:nvSpPr>
          <p:cNvPr id="3" name="Content Placeholder 2">
            <a:extLst>
              <a:ext uri="{FF2B5EF4-FFF2-40B4-BE49-F238E27FC236}">
                <a16:creationId xmlns:a16="http://schemas.microsoft.com/office/drawing/2014/main" id="{2EA23AB4-61C3-48B1-A0F4-C87B83E16B6E}"/>
              </a:ext>
            </a:extLst>
          </p:cNvPr>
          <p:cNvSpPr>
            <a:spLocks noGrp="1"/>
          </p:cNvSpPr>
          <p:nvPr>
            <p:ph idx="1"/>
          </p:nvPr>
        </p:nvSpPr>
        <p:spPr/>
        <p:txBody>
          <a:bodyPr>
            <a:normAutofit lnSpcReduction="10000"/>
          </a:bodyPr>
          <a:lstStyle/>
          <a:p>
            <a:r>
              <a:rPr lang="en-US" dirty="0"/>
              <a:t>Obsolete</a:t>
            </a:r>
          </a:p>
          <a:p>
            <a:pPr lvl="1"/>
            <a:r>
              <a:rPr lang="en-US" dirty="0"/>
              <a:t>Researchers have found collision attacks for short length hashes</a:t>
            </a:r>
          </a:p>
          <a:p>
            <a:pPr lvl="1"/>
            <a:r>
              <a:rPr lang="en-US" dirty="0"/>
              <a:t>MD5 (Message Digest 5, by </a:t>
            </a:r>
            <a:r>
              <a:rPr lang="en-US" dirty="0" err="1"/>
              <a:t>Rivest</a:t>
            </a:r>
            <a:r>
              <a:rPr lang="en-US" dirty="0"/>
              <a:t>) 128 bit output, broken long ago</a:t>
            </a:r>
          </a:p>
          <a:p>
            <a:pPr lvl="1"/>
            <a:r>
              <a:rPr lang="en-US" dirty="0"/>
              <a:t>SHA-1 (NIST Secure Hash Algorithm 1) 160 bit output</a:t>
            </a:r>
          </a:p>
          <a:p>
            <a:pPr lvl="2"/>
            <a:r>
              <a:rPr lang="en-US" dirty="0"/>
              <a:t>Theoretically broken 2005, Google found practical attack in 2017</a:t>
            </a:r>
          </a:p>
          <a:p>
            <a:r>
              <a:rPr lang="en-US" dirty="0"/>
              <a:t>Currently secure, SHA-2</a:t>
            </a:r>
          </a:p>
          <a:p>
            <a:pPr lvl="1"/>
            <a:r>
              <a:rPr lang="en-US" dirty="0"/>
              <a:t>Variants SHA-224, SHA-256, SHA-384, and SHA-512</a:t>
            </a:r>
          </a:p>
          <a:p>
            <a:pPr lvl="1"/>
            <a:r>
              <a:rPr lang="en-US" dirty="0"/>
              <a:t>SHA-###, where ### is number of output bits</a:t>
            </a:r>
          </a:p>
          <a:p>
            <a:r>
              <a:rPr lang="en-US" dirty="0"/>
              <a:t>New version, SHA-3 released by NIST in 2015</a:t>
            </a:r>
          </a:p>
          <a:p>
            <a:pPr lvl="1"/>
            <a:r>
              <a:rPr lang="en-US" dirty="0"/>
              <a:t>Increased security, totally different method from SHA-2</a:t>
            </a:r>
          </a:p>
          <a:p>
            <a:pPr lvl="1"/>
            <a:r>
              <a:rPr lang="en-US" dirty="0"/>
              <a:t>Same output lengths, SHA3-224, SHA3-256, SHA3-384 and SHA3-512</a:t>
            </a:r>
          </a:p>
        </p:txBody>
      </p:sp>
    </p:spTree>
    <p:extLst>
      <p:ext uri="{BB962C8B-B14F-4D97-AF65-F5344CB8AC3E}">
        <p14:creationId xmlns:p14="http://schemas.microsoft.com/office/powerpoint/2010/main" val="372919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390C-AE61-4F64-9947-994A7D96900C}"/>
              </a:ext>
            </a:extLst>
          </p:cNvPr>
          <p:cNvSpPr>
            <a:spLocks noGrp="1"/>
          </p:cNvSpPr>
          <p:nvPr>
            <p:ph type="title"/>
          </p:nvPr>
        </p:nvSpPr>
        <p:spPr/>
        <p:txBody>
          <a:bodyPr/>
          <a:lstStyle/>
          <a:p>
            <a:r>
              <a:rPr lang="en-US" dirty="0"/>
              <a:t>Linux Password Hashes</a:t>
            </a:r>
          </a:p>
        </p:txBody>
      </p:sp>
      <p:sp>
        <p:nvSpPr>
          <p:cNvPr id="3" name="Content Placeholder 2">
            <a:extLst>
              <a:ext uri="{FF2B5EF4-FFF2-40B4-BE49-F238E27FC236}">
                <a16:creationId xmlns:a16="http://schemas.microsoft.com/office/drawing/2014/main" id="{306B8297-1F12-4A78-97D5-FB9837A8032A}"/>
              </a:ext>
            </a:extLst>
          </p:cNvPr>
          <p:cNvSpPr>
            <a:spLocks noGrp="1"/>
          </p:cNvSpPr>
          <p:nvPr>
            <p:ph idx="1"/>
          </p:nvPr>
        </p:nvSpPr>
        <p:spPr/>
        <p:txBody>
          <a:bodyPr/>
          <a:lstStyle/>
          <a:p>
            <a:r>
              <a:rPr lang="en-US" dirty="0"/>
              <a:t>Password hashes were once stored in /</a:t>
            </a:r>
            <a:r>
              <a:rPr lang="en-US" dirty="0" err="1"/>
              <a:t>etc</a:t>
            </a:r>
            <a:r>
              <a:rPr lang="en-US" dirty="0"/>
              <a:t>/passwd, world readable</a:t>
            </a:r>
          </a:p>
          <a:p>
            <a:pPr lvl="1"/>
            <a:r>
              <a:rPr lang="en-US" dirty="0" err="1"/>
              <a:t>jsmith:</a:t>
            </a:r>
            <a:r>
              <a:rPr lang="en-US" dirty="0" err="1">
                <a:highlight>
                  <a:srgbClr val="FFFF00"/>
                </a:highlight>
              </a:rPr>
              <a:t>hash_used_to_be</a:t>
            </a:r>
            <a:r>
              <a:rPr lang="en-US" dirty="0">
                <a:highlight>
                  <a:srgbClr val="FFFF00"/>
                </a:highlight>
              </a:rPr>
              <a:t> here</a:t>
            </a:r>
            <a:r>
              <a:rPr lang="en-US" dirty="0"/>
              <a:t>:1001:1000:Joe </a:t>
            </a:r>
            <a:r>
              <a:rPr lang="en-US" dirty="0" err="1"/>
              <a:t>Smith,Room</a:t>
            </a:r>
            <a:r>
              <a:rPr lang="en-US" dirty="0"/>
              <a:t> 1007:/home/</a:t>
            </a:r>
            <a:r>
              <a:rPr lang="en-US" dirty="0" err="1"/>
              <a:t>jsmith</a:t>
            </a:r>
            <a:r>
              <a:rPr lang="en-US" dirty="0"/>
              <a:t>:/bin/</a:t>
            </a:r>
            <a:r>
              <a:rPr lang="en-US" dirty="0" err="1"/>
              <a:t>sh</a:t>
            </a:r>
            <a:endParaRPr lang="en-US" dirty="0"/>
          </a:p>
          <a:p>
            <a:pPr lvl="1"/>
            <a:r>
              <a:rPr lang="en-US" dirty="0"/>
              <a:t>Hash could be cracked by dictionary attack against common passwords</a:t>
            </a:r>
          </a:p>
          <a:p>
            <a:r>
              <a:rPr lang="en-US" dirty="0"/>
              <a:t>Hashes moved to /</a:t>
            </a:r>
            <a:r>
              <a:rPr lang="en-US" dirty="0" err="1"/>
              <a:t>etc</a:t>
            </a:r>
            <a:r>
              <a:rPr lang="en-US" dirty="0"/>
              <a:t>/shadow, which is only readable by root</a:t>
            </a:r>
          </a:p>
          <a:p>
            <a:pPr lvl="1"/>
            <a:r>
              <a:rPr lang="en-US" dirty="0"/>
              <a:t>jsmith:</a:t>
            </a:r>
            <a:r>
              <a:rPr lang="en-US" dirty="0">
                <a:highlight>
                  <a:srgbClr val="FFFF00"/>
                </a:highlight>
              </a:rPr>
              <a:t>x</a:t>
            </a:r>
            <a:r>
              <a:rPr lang="en-US" dirty="0"/>
              <a:t>:1001:1000:Joe </a:t>
            </a:r>
            <a:r>
              <a:rPr lang="en-US" dirty="0" err="1"/>
              <a:t>Smith,Room</a:t>
            </a:r>
            <a:r>
              <a:rPr lang="en-US" dirty="0"/>
              <a:t> 1007:/home/</a:t>
            </a:r>
            <a:r>
              <a:rPr lang="en-US" dirty="0" err="1"/>
              <a:t>jsmith</a:t>
            </a:r>
            <a:r>
              <a:rPr lang="en-US" dirty="0"/>
              <a:t>:/bin/</a:t>
            </a:r>
            <a:r>
              <a:rPr lang="en-US" dirty="0" err="1"/>
              <a:t>sh</a:t>
            </a:r>
            <a:endParaRPr lang="en-US" dirty="0"/>
          </a:p>
          <a:p>
            <a:r>
              <a:rPr lang="en-US" dirty="0"/>
              <a:t>Format of hash stored in /</a:t>
            </a:r>
            <a:r>
              <a:rPr lang="en-US" dirty="0" err="1"/>
              <a:t>etc</a:t>
            </a:r>
            <a:r>
              <a:rPr lang="en-US" dirty="0"/>
              <a:t>/shadow</a:t>
            </a:r>
          </a:p>
          <a:p>
            <a:pPr lvl="1"/>
            <a:r>
              <a:rPr lang="en-US" dirty="0">
                <a:highlight>
                  <a:srgbClr val="FFFF00"/>
                </a:highlight>
              </a:rPr>
              <a:t>$</a:t>
            </a:r>
            <a:r>
              <a:rPr lang="en-US" dirty="0" err="1"/>
              <a:t>id</a:t>
            </a:r>
            <a:r>
              <a:rPr lang="en-US" dirty="0" err="1">
                <a:highlight>
                  <a:srgbClr val="FFFF00"/>
                </a:highlight>
              </a:rPr>
              <a:t>$</a:t>
            </a:r>
            <a:r>
              <a:rPr lang="en-US" dirty="0" err="1"/>
              <a:t>salt</a:t>
            </a:r>
            <a:r>
              <a:rPr lang="en-US" dirty="0" err="1">
                <a:highlight>
                  <a:srgbClr val="FFFF00"/>
                </a:highlight>
              </a:rPr>
              <a:t>$</a:t>
            </a:r>
            <a:r>
              <a:rPr lang="en-US" dirty="0" err="1"/>
              <a:t>hashedpassword</a:t>
            </a:r>
            <a:endParaRPr lang="en-US" dirty="0"/>
          </a:p>
          <a:p>
            <a:pPr lvl="1"/>
            <a:r>
              <a:rPr lang="en-US" dirty="0"/>
              <a:t>$id tells what hash algorithm is used</a:t>
            </a:r>
          </a:p>
        </p:txBody>
      </p:sp>
    </p:spTree>
    <p:extLst>
      <p:ext uri="{BB962C8B-B14F-4D97-AF65-F5344CB8AC3E}">
        <p14:creationId xmlns:p14="http://schemas.microsoft.com/office/powerpoint/2010/main" val="257876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F12E-2535-41D8-9A7F-571F01DDBAE3}"/>
              </a:ext>
            </a:extLst>
          </p:cNvPr>
          <p:cNvSpPr>
            <a:spLocks noGrp="1"/>
          </p:cNvSpPr>
          <p:nvPr>
            <p:ph type="title"/>
          </p:nvPr>
        </p:nvSpPr>
        <p:spPr/>
        <p:txBody>
          <a:bodyPr/>
          <a:lstStyle/>
          <a:p>
            <a:r>
              <a:rPr lang="en-US" dirty="0"/>
              <a:t>Linux salt</a:t>
            </a:r>
          </a:p>
        </p:txBody>
      </p:sp>
      <p:sp>
        <p:nvSpPr>
          <p:cNvPr id="3" name="Content Placeholder 2">
            <a:extLst>
              <a:ext uri="{FF2B5EF4-FFF2-40B4-BE49-F238E27FC236}">
                <a16:creationId xmlns:a16="http://schemas.microsoft.com/office/drawing/2014/main" id="{68FF3B95-CD26-4901-BFF9-4D68A1F6217E}"/>
              </a:ext>
            </a:extLst>
          </p:cNvPr>
          <p:cNvSpPr>
            <a:spLocks noGrp="1"/>
          </p:cNvSpPr>
          <p:nvPr>
            <p:ph idx="1"/>
          </p:nvPr>
        </p:nvSpPr>
        <p:spPr>
          <a:xfrm>
            <a:off x="838200" y="1463040"/>
            <a:ext cx="10515600" cy="5132069"/>
          </a:xfrm>
        </p:spPr>
        <p:txBody>
          <a:bodyPr>
            <a:normAutofit lnSpcReduction="10000"/>
          </a:bodyPr>
          <a:lstStyle/>
          <a:p>
            <a:r>
              <a:rPr lang="en-US" dirty="0"/>
              <a:t>Need to add a random element to password hash</a:t>
            </a:r>
          </a:p>
          <a:p>
            <a:pPr lvl="1"/>
            <a:r>
              <a:rPr lang="en-US" dirty="0"/>
              <a:t>Otherwise, everyone who sets their password to “password” will have the same hash</a:t>
            </a:r>
          </a:p>
          <a:p>
            <a:pPr lvl="1"/>
            <a:r>
              <a:rPr lang="en-US" dirty="0"/>
              <a:t>Otherwise, attacker could pre-compute hashes for common passwords</a:t>
            </a:r>
          </a:p>
          <a:p>
            <a:r>
              <a:rPr lang="en-US" dirty="0"/>
              <a:t>Salt is random, included in /</a:t>
            </a:r>
            <a:r>
              <a:rPr lang="en-US" dirty="0" err="1"/>
              <a:t>etc</a:t>
            </a:r>
            <a:r>
              <a:rPr lang="en-US" dirty="0"/>
              <a:t>/shadow without encryption</a:t>
            </a:r>
          </a:p>
          <a:p>
            <a:pPr lvl="1"/>
            <a:r>
              <a:rPr lang="en-US" dirty="0"/>
              <a:t>Salt is not secret; it just makes hash change each time</a:t>
            </a:r>
          </a:p>
          <a:p>
            <a:r>
              <a:rPr lang="en-US" dirty="0"/>
              <a:t>/</a:t>
            </a:r>
            <a:r>
              <a:rPr lang="en-US" dirty="0" err="1"/>
              <a:t>etc</a:t>
            </a:r>
            <a:r>
              <a:rPr lang="en-US" dirty="0"/>
              <a:t>/shadow for user test, with super-secure password = “password”</a:t>
            </a:r>
          </a:p>
          <a:p>
            <a:pPr lvl="1"/>
            <a:r>
              <a:rPr lang="en-US" dirty="0"/>
              <a:t>test:$6$.CKfcoNo$FEhoYxtEtBLg1UoSqXulMJMaP/xRk2L2.QLF3zhUgOtF9HSy6TMEM1cCep1STf6WXl40Wel0pKhTK976sUFDU.:17688:0:99999:7:::</a:t>
            </a:r>
          </a:p>
          <a:p>
            <a:pPr lvl="1"/>
            <a:r>
              <a:rPr lang="en-US" dirty="0"/>
              <a:t>$6$ says hash is SHA-256</a:t>
            </a:r>
          </a:p>
          <a:p>
            <a:pPr lvl="1"/>
            <a:r>
              <a:rPr lang="en-US" dirty="0"/>
              <a:t>Salt is .</a:t>
            </a:r>
            <a:r>
              <a:rPr lang="en-US" dirty="0" err="1"/>
              <a:t>CKfcoNo</a:t>
            </a:r>
            <a:endParaRPr lang="en-US" dirty="0"/>
          </a:p>
          <a:p>
            <a:pPr lvl="1"/>
            <a:r>
              <a:rPr lang="en-US" dirty="0"/>
              <a:t>Password hash is FEhoYxtEtBLg1UoSqXulMJMaP/xRk2L2.QLF3zhUgOtF9HSy6TMEM1cCep1STf6WXl40Wel0pKhTK976sUFDU</a:t>
            </a:r>
          </a:p>
        </p:txBody>
      </p:sp>
    </p:spTree>
    <p:extLst>
      <p:ext uri="{BB962C8B-B14F-4D97-AF65-F5344CB8AC3E}">
        <p14:creationId xmlns:p14="http://schemas.microsoft.com/office/powerpoint/2010/main" val="1757850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B9AD-BBC5-4856-9ECD-4132D8B44D85}"/>
              </a:ext>
            </a:extLst>
          </p:cNvPr>
          <p:cNvSpPr>
            <a:spLocks noGrp="1"/>
          </p:cNvSpPr>
          <p:nvPr>
            <p:ph type="title"/>
          </p:nvPr>
        </p:nvSpPr>
        <p:spPr/>
        <p:txBody>
          <a:bodyPr/>
          <a:lstStyle/>
          <a:p>
            <a:r>
              <a:rPr lang="en-US" dirty="0"/>
              <a:t>Windows Password Hash</a:t>
            </a:r>
          </a:p>
        </p:txBody>
      </p:sp>
      <p:sp>
        <p:nvSpPr>
          <p:cNvPr id="3" name="Content Placeholder 2">
            <a:extLst>
              <a:ext uri="{FF2B5EF4-FFF2-40B4-BE49-F238E27FC236}">
                <a16:creationId xmlns:a16="http://schemas.microsoft.com/office/drawing/2014/main" id="{6CAB539D-A5DE-4B5E-B70F-34B8CB57D100}"/>
              </a:ext>
            </a:extLst>
          </p:cNvPr>
          <p:cNvSpPr>
            <a:spLocks noGrp="1"/>
          </p:cNvSpPr>
          <p:nvPr>
            <p:ph idx="1"/>
          </p:nvPr>
        </p:nvSpPr>
        <p:spPr/>
        <p:txBody>
          <a:bodyPr/>
          <a:lstStyle/>
          <a:p>
            <a:r>
              <a:rPr lang="en-US" dirty="0"/>
              <a:t>Stored in SAM database</a:t>
            </a:r>
          </a:p>
          <a:p>
            <a:pPr lvl="1"/>
            <a:r>
              <a:rPr lang="en-US" dirty="0"/>
              <a:t>Supposed to be inaccessible, but there are tools…</a:t>
            </a:r>
          </a:p>
          <a:p>
            <a:r>
              <a:rPr lang="en-US" dirty="0"/>
              <a:t>Does not use a salt!!!</a:t>
            </a:r>
          </a:p>
          <a:p>
            <a:pPr lvl="1"/>
            <a:r>
              <a:rPr lang="en-US" dirty="0"/>
              <a:t>Passwords and hashes can be pre-computed and stored in Rainbow Tables</a:t>
            </a:r>
          </a:p>
          <a:p>
            <a:r>
              <a:rPr lang="en-US" dirty="0"/>
              <a:t>Two hash types, LM and NTLM</a:t>
            </a:r>
          </a:p>
          <a:p>
            <a:pPr lvl="1"/>
            <a:r>
              <a:rPr lang="en-US" dirty="0"/>
              <a:t>LM disabled by default in Vista and higher</a:t>
            </a:r>
          </a:p>
          <a:p>
            <a:r>
              <a:rPr lang="en-US" dirty="0"/>
              <a:t>Never allow LM, it is easy to crack</a:t>
            </a:r>
          </a:p>
          <a:p>
            <a:r>
              <a:rPr lang="en-US" dirty="0"/>
              <a:t>NTLM is easy to crack for short passwords, difficult for long passwords not made of dictionary words</a:t>
            </a:r>
          </a:p>
          <a:p>
            <a:endParaRPr lang="en-US" dirty="0"/>
          </a:p>
        </p:txBody>
      </p:sp>
    </p:spTree>
    <p:extLst>
      <p:ext uri="{BB962C8B-B14F-4D97-AF65-F5344CB8AC3E}">
        <p14:creationId xmlns:p14="http://schemas.microsoft.com/office/powerpoint/2010/main" val="185962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DC24-8290-42C9-A6E7-B4CD4FEBC0F1}"/>
              </a:ext>
            </a:extLst>
          </p:cNvPr>
          <p:cNvSpPr>
            <a:spLocks noGrp="1"/>
          </p:cNvSpPr>
          <p:nvPr>
            <p:ph type="title"/>
          </p:nvPr>
        </p:nvSpPr>
        <p:spPr/>
        <p:txBody>
          <a:bodyPr/>
          <a:lstStyle/>
          <a:p>
            <a:r>
              <a:rPr lang="en-US" dirty="0"/>
              <a:t>Rainbow Tables for Windows Hashes</a:t>
            </a:r>
          </a:p>
        </p:txBody>
      </p:sp>
      <p:sp>
        <p:nvSpPr>
          <p:cNvPr id="3" name="Content Placeholder 2">
            <a:extLst>
              <a:ext uri="{FF2B5EF4-FFF2-40B4-BE49-F238E27FC236}">
                <a16:creationId xmlns:a16="http://schemas.microsoft.com/office/drawing/2014/main" id="{25F75274-EE62-47D3-B9D4-B733885DAE75}"/>
              </a:ext>
            </a:extLst>
          </p:cNvPr>
          <p:cNvSpPr>
            <a:spLocks noGrp="1"/>
          </p:cNvSpPr>
          <p:nvPr>
            <p:ph idx="1"/>
          </p:nvPr>
        </p:nvSpPr>
        <p:spPr>
          <a:xfrm>
            <a:off x="838200" y="4450813"/>
            <a:ext cx="10515600" cy="1726149"/>
          </a:xfrm>
        </p:spPr>
        <p:txBody>
          <a:bodyPr>
            <a:normAutofit lnSpcReduction="10000"/>
          </a:bodyPr>
          <a:lstStyle/>
          <a:p>
            <a:r>
              <a:rPr lang="en-US" dirty="0"/>
              <a:t>Precomputed Windows hashes (Rainbow Tables) are available from several locations</a:t>
            </a:r>
          </a:p>
          <a:p>
            <a:r>
              <a:rPr lang="en-US" dirty="0"/>
              <a:t>The best defense is to use a long password, &gt; 12 characters (longer if a nation-state is cracking </a:t>
            </a:r>
            <a:r>
              <a:rPr lang="en-US"/>
              <a:t>your passwords.)</a:t>
            </a:r>
            <a:endParaRPr lang="en-US" dirty="0"/>
          </a:p>
        </p:txBody>
      </p:sp>
      <p:pic>
        <p:nvPicPr>
          <p:cNvPr id="4" name="Picture 3">
            <a:extLst>
              <a:ext uri="{FF2B5EF4-FFF2-40B4-BE49-F238E27FC236}">
                <a16:creationId xmlns:a16="http://schemas.microsoft.com/office/drawing/2014/main" id="{21FDF86E-3A66-4435-93A8-93BFD524BA39}"/>
              </a:ext>
            </a:extLst>
          </p:cNvPr>
          <p:cNvPicPr>
            <a:picLocks noChangeAspect="1"/>
          </p:cNvPicPr>
          <p:nvPr/>
        </p:nvPicPr>
        <p:blipFill>
          <a:blip r:embed="rId3"/>
          <a:stretch>
            <a:fillRect/>
          </a:stretch>
        </p:blipFill>
        <p:spPr>
          <a:xfrm>
            <a:off x="838200" y="1418994"/>
            <a:ext cx="6201578" cy="2745125"/>
          </a:xfrm>
          <a:prstGeom prst="rect">
            <a:avLst/>
          </a:prstGeom>
        </p:spPr>
      </p:pic>
      <p:sp>
        <p:nvSpPr>
          <p:cNvPr id="5" name="TextBox 4">
            <a:extLst>
              <a:ext uri="{FF2B5EF4-FFF2-40B4-BE49-F238E27FC236}">
                <a16:creationId xmlns:a16="http://schemas.microsoft.com/office/drawing/2014/main" id="{11B91104-C567-4432-8C18-6870CE083A18}"/>
              </a:ext>
            </a:extLst>
          </p:cNvPr>
          <p:cNvSpPr txBox="1"/>
          <p:nvPr/>
        </p:nvSpPr>
        <p:spPr>
          <a:xfrm>
            <a:off x="6940627" y="1927952"/>
            <a:ext cx="4413173" cy="307777"/>
          </a:xfrm>
          <a:prstGeom prst="rect">
            <a:avLst/>
          </a:prstGeom>
          <a:noFill/>
        </p:spPr>
        <p:txBody>
          <a:bodyPr wrap="square" rtlCol="0">
            <a:spAutoFit/>
          </a:bodyPr>
          <a:lstStyle/>
          <a:p>
            <a:r>
              <a:rPr lang="en-US" sz="1400" dirty="0">
                <a:hlinkClick r:id="rId4"/>
              </a:rPr>
              <a:t>https://www.objectif-securite.ch/en/ophcrack.php</a:t>
            </a:r>
            <a:r>
              <a:rPr lang="en-US" sz="1400" dirty="0"/>
              <a:t> </a:t>
            </a:r>
          </a:p>
        </p:txBody>
      </p:sp>
    </p:spTree>
    <p:extLst>
      <p:ext uri="{BB962C8B-B14F-4D97-AF65-F5344CB8AC3E}">
        <p14:creationId xmlns:p14="http://schemas.microsoft.com/office/powerpoint/2010/main" val="293759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pic>
        <p:nvPicPr>
          <p:cNvPr id="1026" name="Picture 2" descr="Random Number">
            <a:extLst>
              <a:ext uri="{FF2B5EF4-FFF2-40B4-BE49-F238E27FC236}">
                <a16:creationId xmlns:a16="http://schemas.microsoft.com/office/drawing/2014/main" id="{2B688024-597D-49F1-97FA-BF81A0B2B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832" y="2075213"/>
            <a:ext cx="7521039" cy="2707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59E760-E7F6-4E76-B055-07D07090B389}"/>
              </a:ext>
            </a:extLst>
          </p:cNvPr>
          <p:cNvSpPr txBox="1"/>
          <p:nvPr/>
        </p:nvSpPr>
        <p:spPr>
          <a:xfrm>
            <a:off x="1128155" y="5070764"/>
            <a:ext cx="8906493" cy="923330"/>
          </a:xfrm>
          <a:prstGeom prst="rect">
            <a:avLst/>
          </a:prstGeom>
          <a:noFill/>
        </p:spPr>
        <p:txBody>
          <a:bodyPr wrap="square" rtlCol="0">
            <a:spAutoFit/>
          </a:bodyPr>
          <a:lstStyle/>
          <a:p>
            <a:r>
              <a:rPr lang="en-US" dirty="0"/>
              <a:t>“RFC 1149.5 specifies 4 as the standard IEEE-vetted random number.”</a:t>
            </a:r>
          </a:p>
          <a:p>
            <a:r>
              <a:rPr lang="en-US" dirty="0">
                <a:hlinkClick r:id="rId4"/>
              </a:rPr>
              <a:t>https://imgs.xkcd.com/comics/random_number.png</a:t>
            </a:r>
            <a:r>
              <a:rPr lang="en-US" dirty="0"/>
              <a:t> </a:t>
            </a:r>
          </a:p>
          <a:p>
            <a:r>
              <a:rPr lang="en-US" dirty="0"/>
              <a:t>JY note:  42 is the alternate random number</a:t>
            </a:r>
          </a:p>
        </p:txBody>
      </p:sp>
    </p:spTree>
    <p:extLst>
      <p:ext uri="{BB962C8B-B14F-4D97-AF65-F5344CB8AC3E}">
        <p14:creationId xmlns:p14="http://schemas.microsoft.com/office/powerpoint/2010/main" val="107777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B9D8-C044-4491-A5F5-ED3F9D496213}"/>
              </a:ext>
            </a:extLst>
          </p:cNvPr>
          <p:cNvSpPr>
            <a:spLocks noGrp="1"/>
          </p:cNvSpPr>
          <p:nvPr>
            <p:ph type="title"/>
          </p:nvPr>
        </p:nvSpPr>
        <p:spPr/>
        <p:txBody>
          <a:bodyPr/>
          <a:lstStyle/>
          <a:p>
            <a:r>
              <a:rPr lang="en-US" dirty="0"/>
              <a:t>Basic Digital Signature</a:t>
            </a:r>
          </a:p>
        </p:txBody>
      </p:sp>
      <p:sp>
        <p:nvSpPr>
          <p:cNvPr id="3" name="Content Placeholder 2">
            <a:extLst>
              <a:ext uri="{FF2B5EF4-FFF2-40B4-BE49-F238E27FC236}">
                <a16:creationId xmlns:a16="http://schemas.microsoft.com/office/drawing/2014/main" id="{8011218A-AA2E-4955-857C-7CC41EE7B6A0}"/>
              </a:ext>
            </a:extLst>
          </p:cNvPr>
          <p:cNvSpPr>
            <a:spLocks noGrp="1"/>
          </p:cNvSpPr>
          <p:nvPr>
            <p:ph idx="1"/>
          </p:nvPr>
        </p:nvSpPr>
        <p:spPr/>
        <p:txBody>
          <a:bodyPr/>
          <a:lstStyle/>
          <a:p>
            <a:r>
              <a:rPr lang="en-US" dirty="0"/>
              <a:t>Signature always uses public/private key (asymmetric)</a:t>
            </a:r>
          </a:p>
          <a:p>
            <a:r>
              <a:rPr lang="en-US" dirty="0"/>
              <a:t>Sender encrypts message with their </a:t>
            </a:r>
            <a:r>
              <a:rPr lang="en-US" u="sng" dirty="0"/>
              <a:t>private</a:t>
            </a:r>
            <a:r>
              <a:rPr lang="en-US" dirty="0"/>
              <a:t> key</a:t>
            </a:r>
          </a:p>
          <a:p>
            <a:r>
              <a:rPr lang="en-US" dirty="0"/>
              <a:t>If message can be decrypted with the </a:t>
            </a:r>
            <a:r>
              <a:rPr lang="en-US" u="sng" dirty="0"/>
              <a:t>correct</a:t>
            </a:r>
            <a:r>
              <a:rPr lang="en-US" dirty="0"/>
              <a:t> public key:</a:t>
            </a:r>
          </a:p>
          <a:p>
            <a:pPr lvl="1"/>
            <a:r>
              <a:rPr lang="en-US" dirty="0"/>
              <a:t>Message came from sender (Message Authentication)</a:t>
            </a:r>
          </a:p>
          <a:p>
            <a:pPr lvl="1"/>
            <a:r>
              <a:rPr lang="en-US" dirty="0"/>
              <a:t>Sender cannot deny creation of the message (Nonrepudiation)</a:t>
            </a:r>
          </a:p>
          <a:p>
            <a:pPr lvl="1"/>
            <a:r>
              <a:rPr lang="en-US" dirty="0"/>
              <a:t>Message has not been modified (Message Integrity)</a:t>
            </a:r>
          </a:p>
          <a:p>
            <a:r>
              <a:rPr lang="en-US" dirty="0"/>
              <a:t>Does not provide Confidentiality</a:t>
            </a:r>
          </a:p>
          <a:p>
            <a:pPr lvl="1"/>
            <a:r>
              <a:rPr lang="en-US" dirty="0"/>
              <a:t>Everyone has the public key</a:t>
            </a:r>
          </a:p>
          <a:p>
            <a:pPr lvl="1"/>
            <a:r>
              <a:rPr lang="en-US" dirty="0"/>
              <a:t>For Confidentiality, the message must also be encrypted with other keys or symmetric encryption</a:t>
            </a:r>
          </a:p>
        </p:txBody>
      </p:sp>
    </p:spTree>
    <p:extLst>
      <p:ext uri="{BB962C8B-B14F-4D97-AF65-F5344CB8AC3E}">
        <p14:creationId xmlns:p14="http://schemas.microsoft.com/office/powerpoint/2010/main" val="229975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CCE5-6799-4C2E-950B-EDA4F1C7A904}"/>
              </a:ext>
            </a:extLst>
          </p:cNvPr>
          <p:cNvSpPr>
            <a:spLocks noGrp="1"/>
          </p:cNvSpPr>
          <p:nvPr>
            <p:ph type="title"/>
          </p:nvPr>
        </p:nvSpPr>
        <p:spPr/>
        <p:txBody>
          <a:bodyPr/>
          <a:lstStyle/>
          <a:p>
            <a:r>
              <a:rPr lang="en-US" dirty="0"/>
              <a:t>Digital Signatures in Practice</a:t>
            </a:r>
          </a:p>
        </p:txBody>
      </p:sp>
      <p:sp>
        <p:nvSpPr>
          <p:cNvPr id="3" name="Content Placeholder 2">
            <a:extLst>
              <a:ext uri="{FF2B5EF4-FFF2-40B4-BE49-F238E27FC236}">
                <a16:creationId xmlns:a16="http://schemas.microsoft.com/office/drawing/2014/main" id="{08341993-31B2-4EC8-8010-1AB88A0C660B}"/>
              </a:ext>
            </a:extLst>
          </p:cNvPr>
          <p:cNvSpPr>
            <a:spLocks noGrp="1"/>
          </p:cNvSpPr>
          <p:nvPr>
            <p:ph idx="1"/>
          </p:nvPr>
        </p:nvSpPr>
        <p:spPr/>
        <p:txBody>
          <a:bodyPr>
            <a:normAutofit lnSpcReduction="10000"/>
          </a:bodyPr>
          <a:lstStyle/>
          <a:p>
            <a:r>
              <a:rPr lang="en-US" dirty="0"/>
              <a:t>Documents/messages are often long</a:t>
            </a:r>
          </a:p>
          <a:p>
            <a:r>
              <a:rPr lang="en-US" dirty="0"/>
              <a:t>Public Key encryption—ciphertext length is ≈ key length (for one block)</a:t>
            </a:r>
          </a:p>
          <a:p>
            <a:r>
              <a:rPr lang="en-US" dirty="0"/>
              <a:t>Often the message is hashed, then the hash is signed</a:t>
            </a:r>
          </a:p>
          <a:p>
            <a:pPr lvl="1"/>
            <a:r>
              <a:rPr lang="en-US" dirty="0"/>
              <a:t>oversimplified, but crypto is always more complicated</a:t>
            </a:r>
          </a:p>
          <a:p>
            <a:r>
              <a:rPr lang="en-US" dirty="0"/>
              <a:t>Most commonly used signatures are:</a:t>
            </a:r>
          </a:p>
          <a:p>
            <a:pPr lvl="1"/>
            <a:r>
              <a:rPr lang="en-US" dirty="0"/>
              <a:t>RSA (Factoring problem)</a:t>
            </a:r>
          </a:p>
          <a:p>
            <a:pPr lvl="1"/>
            <a:r>
              <a:rPr lang="en-US" dirty="0"/>
              <a:t>DSA (Digital Signature Algorithm, either discrete log problem or elliptic curve)</a:t>
            </a:r>
          </a:p>
          <a:p>
            <a:r>
              <a:rPr lang="en-US" dirty="0"/>
              <a:t>As always, must be certain we have correct public key to avoid Man in the Middle (MITM) attacks</a:t>
            </a:r>
          </a:p>
        </p:txBody>
      </p:sp>
    </p:spTree>
    <p:extLst>
      <p:ext uri="{BB962C8B-B14F-4D97-AF65-F5344CB8AC3E}">
        <p14:creationId xmlns:p14="http://schemas.microsoft.com/office/powerpoint/2010/main" val="274715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0B13-120F-4251-A95C-2F26FF12B7A5}"/>
              </a:ext>
            </a:extLst>
          </p:cNvPr>
          <p:cNvSpPr>
            <a:spLocks noGrp="1"/>
          </p:cNvSpPr>
          <p:nvPr>
            <p:ph type="title"/>
          </p:nvPr>
        </p:nvSpPr>
        <p:spPr/>
        <p:txBody>
          <a:bodyPr/>
          <a:lstStyle/>
          <a:p>
            <a:r>
              <a:rPr lang="en-US" dirty="0"/>
              <a:t>Message Authentication Code (MAC) (1)</a:t>
            </a:r>
          </a:p>
        </p:txBody>
      </p:sp>
      <p:sp>
        <p:nvSpPr>
          <p:cNvPr id="3" name="Content Placeholder 2">
            <a:extLst>
              <a:ext uri="{FF2B5EF4-FFF2-40B4-BE49-F238E27FC236}">
                <a16:creationId xmlns:a16="http://schemas.microsoft.com/office/drawing/2014/main" id="{6E64781A-B83F-42A2-9E63-78570B663D7B}"/>
              </a:ext>
            </a:extLst>
          </p:cNvPr>
          <p:cNvSpPr>
            <a:spLocks noGrp="1"/>
          </p:cNvSpPr>
          <p:nvPr>
            <p:ph idx="1"/>
          </p:nvPr>
        </p:nvSpPr>
        <p:spPr/>
        <p:txBody>
          <a:bodyPr/>
          <a:lstStyle/>
          <a:p>
            <a:r>
              <a:rPr lang="en-US" dirty="0"/>
              <a:t>MAC uses a </a:t>
            </a:r>
            <a:r>
              <a:rPr lang="en-US" u="sng" dirty="0"/>
              <a:t>symmetric key</a:t>
            </a:r>
            <a:r>
              <a:rPr lang="en-US" dirty="0"/>
              <a:t> instead of a public/private key pair</a:t>
            </a:r>
          </a:p>
          <a:p>
            <a:r>
              <a:rPr lang="en-US" dirty="0"/>
              <a:t>MAC </a:t>
            </a:r>
            <a:r>
              <a:rPr lang="en-US" u="sng" dirty="0"/>
              <a:t>does not</a:t>
            </a:r>
            <a:r>
              <a:rPr lang="en-US" dirty="0"/>
              <a:t> provide nonrepudiation</a:t>
            </a:r>
          </a:p>
          <a:p>
            <a:pPr lvl="1"/>
            <a:r>
              <a:rPr lang="en-US" dirty="0"/>
              <a:t>Key is shared, cannot say message came from a single person</a:t>
            </a:r>
          </a:p>
          <a:p>
            <a:r>
              <a:rPr lang="en-US" dirty="0"/>
              <a:t>MAC </a:t>
            </a:r>
            <a:r>
              <a:rPr lang="en-US" u="sng" dirty="0"/>
              <a:t>does</a:t>
            </a:r>
            <a:r>
              <a:rPr lang="en-US" dirty="0"/>
              <a:t> provide assurance of message integrity</a:t>
            </a:r>
          </a:p>
          <a:p>
            <a:pPr lvl="1"/>
            <a:r>
              <a:rPr lang="en-US" dirty="0"/>
              <a:t>If MAC is correct, message was not altered in transit</a:t>
            </a:r>
          </a:p>
          <a:p>
            <a:r>
              <a:rPr lang="en-US" dirty="0"/>
              <a:t>MAC </a:t>
            </a:r>
            <a:r>
              <a:rPr lang="en-US" u="sng" dirty="0"/>
              <a:t>does</a:t>
            </a:r>
            <a:r>
              <a:rPr lang="en-US" dirty="0"/>
              <a:t> provide message authentication</a:t>
            </a:r>
          </a:p>
          <a:p>
            <a:pPr lvl="1"/>
            <a:r>
              <a:rPr lang="en-US" dirty="0"/>
              <a:t>Person that computed MAC had to know symmetric key</a:t>
            </a:r>
          </a:p>
        </p:txBody>
      </p:sp>
    </p:spTree>
    <p:extLst>
      <p:ext uri="{BB962C8B-B14F-4D97-AF65-F5344CB8AC3E}">
        <p14:creationId xmlns:p14="http://schemas.microsoft.com/office/powerpoint/2010/main" val="46647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7F9C-93C7-51FF-4849-A8CAB796AA14}"/>
              </a:ext>
            </a:extLst>
          </p:cNvPr>
          <p:cNvSpPr>
            <a:spLocks noGrp="1"/>
          </p:cNvSpPr>
          <p:nvPr>
            <p:ph type="title"/>
          </p:nvPr>
        </p:nvSpPr>
        <p:spPr/>
        <p:txBody>
          <a:bodyPr/>
          <a:lstStyle/>
          <a:p>
            <a:r>
              <a:rPr lang="en-US" dirty="0"/>
              <a:t>Message Authentication Code (MAC) (2)</a:t>
            </a:r>
          </a:p>
        </p:txBody>
      </p:sp>
      <p:sp>
        <p:nvSpPr>
          <p:cNvPr id="3" name="Content Placeholder 2">
            <a:extLst>
              <a:ext uri="{FF2B5EF4-FFF2-40B4-BE49-F238E27FC236}">
                <a16:creationId xmlns:a16="http://schemas.microsoft.com/office/drawing/2014/main" id="{69DC951A-C29E-39A2-7460-88A3293013DB}"/>
              </a:ext>
            </a:extLst>
          </p:cNvPr>
          <p:cNvSpPr>
            <a:spLocks noGrp="1"/>
          </p:cNvSpPr>
          <p:nvPr>
            <p:ph idx="1"/>
          </p:nvPr>
        </p:nvSpPr>
        <p:spPr/>
        <p:txBody>
          <a:bodyPr/>
          <a:lstStyle/>
          <a:p>
            <a:r>
              <a:rPr lang="en-US" dirty="0"/>
              <a:t>Just like symmetric encryption, computing MACs is much faster than computing signatures</a:t>
            </a:r>
          </a:p>
          <a:p>
            <a:pPr lvl="1"/>
            <a:r>
              <a:rPr lang="en-US" dirty="0"/>
              <a:t>Digital signature -&gt; asymmetric, slow</a:t>
            </a:r>
          </a:p>
          <a:p>
            <a:pPr lvl="1"/>
            <a:r>
              <a:rPr lang="en-US" dirty="0"/>
              <a:t>MAC -&gt; symmetric, fast</a:t>
            </a:r>
          </a:p>
          <a:p>
            <a:r>
              <a:rPr lang="en-US" dirty="0"/>
              <a:t>In web transactions:</a:t>
            </a:r>
          </a:p>
          <a:p>
            <a:pPr lvl="1"/>
            <a:r>
              <a:rPr lang="en-US" dirty="0"/>
              <a:t>Use digital certificates (usually RSA) to verify the web site</a:t>
            </a:r>
          </a:p>
          <a:p>
            <a:pPr lvl="1"/>
            <a:r>
              <a:rPr lang="en-US" dirty="0"/>
              <a:t>After the certificate, every packet has a MAC to ensure that no packets are tampered with</a:t>
            </a:r>
          </a:p>
        </p:txBody>
      </p:sp>
    </p:spTree>
    <p:extLst>
      <p:ext uri="{BB962C8B-B14F-4D97-AF65-F5344CB8AC3E}">
        <p14:creationId xmlns:p14="http://schemas.microsoft.com/office/powerpoint/2010/main" val="143224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994A-8D49-441E-808F-37B448F42362}"/>
              </a:ext>
            </a:extLst>
          </p:cNvPr>
          <p:cNvSpPr>
            <a:spLocks noGrp="1"/>
          </p:cNvSpPr>
          <p:nvPr>
            <p:ph type="title"/>
          </p:nvPr>
        </p:nvSpPr>
        <p:spPr/>
        <p:txBody>
          <a:bodyPr/>
          <a:lstStyle/>
          <a:p>
            <a:r>
              <a:rPr lang="en-US" dirty="0"/>
              <a:t>Hash Functions</a:t>
            </a:r>
          </a:p>
        </p:txBody>
      </p:sp>
      <p:sp>
        <p:nvSpPr>
          <p:cNvPr id="3" name="Content Placeholder 2">
            <a:extLst>
              <a:ext uri="{FF2B5EF4-FFF2-40B4-BE49-F238E27FC236}">
                <a16:creationId xmlns:a16="http://schemas.microsoft.com/office/drawing/2014/main" id="{914BF586-B1D4-419F-BB74-58E6909E097D}"/>
              </a:ext>
            </a:extLst>
          </p:cNvPr>
          <p:cNvSpPr>
            <a:spLocks noGrp="1"/>
          </p:cNvSpPr>
          <p:nvPr>
            <p:ph idx="1"/>
          </p:nvPr>
        </p:nvSpPr>
        <p:spPr/>
        <p:txBody>
          <a:bodyPr/>
          <a:lstStyle/>
          <a:p>
            <a:r>
              <a:rPr lang="en-US" dirty="0"/>
              <a:t>Compute a short digest (fingerprint) of a longer message/document</a:t>
            </a:r>
          </a:p>
          <a:p>
            <a:r>
              <a:rPr lang="en-US" dirty="0"/>
              <a:t>Cryptographic hashes must not be vulnerable to attack</a:t>
            </a:r>
          </a:p>
          <a:p>
            <a:r>
              <a:rPr lang="en-US" dirty="0"/>
              <a:t>Hashes identify a document or string (fingerprint) and confirm message integrity</a:t>
            </a:r>
          </a:p>
          <a:p>
            <a:r>
              <a:rPr lang="en-US" dirty="0"/>
              <a:t>Example of a “Not-Hash”, CRC (cyclic redundancy check)</a:t>
            </a:r>
          </a:p>
          <a:p>
            <a:pPr lvl="1"/>
            <a:r>
              <a:rPr lang="en-US" dirty="0"/>
              <a:t>CRC can protect you from file corruption in a download (noise, etc.)</a:t>
            </a:r>
          </a:p>
          <a:p>
            <a:pPr lvl="1"/>
            <a:r>
              <a:rPr lang="en-US" dirty="0"/>
              <a:t>CRC can not protect you from an attacker.  It is easy to alter the document, so the CRC still passes</a:t>
            </a:r>
          </a:p>
          <a:p>
            <a:pPr lvl="1"/>
            <a:r>
              <a:rPr lang="en-US" dirty="0"/>
              <a:t>CRC is not a hash</a:t>
            </a:r>
          </a:p>
          <a:p>
            <a:pPr marL="0" indent="0">
              <a:buNone/>
            </a:pPr>
            <a:endParaRPr lang="en-US" dirty="0"/>
          </a:p>
        </p:txBody>
      </p:sp>
    </p:spTree>
    <p:extLst>
      <p:ext uri="{BB962C8B-B14F-4D97-AF65-F5344CB8AC3E}">
        <p14:creationId xmlns:p14="http://schemas.microsoft.com/office/powerpoint/2010/main" val="12666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D16B-EC15-45A4-9C37-A739D3B8BF93}"/>
              </a:ext>
            </a:extLst>
          </p:cNvPr>
          <p:cNvSpPr>
            <a:spLocks noGrp="1"/>
          </p:cNvSpPr>
          <p:nvPr>
            <p:ph type="title"/>
          </p:nvPr>
        </p:nvSpPr>
        <p:spPr/>
        <p:txBody>
          <a:bodyPr/>
          <a:lstStyle/>
          <a:p>
            <a:r>
              <a:rPr lang="en-US" dirty="0"/>
              <a:t>Cryptographic Hash Goal—One-way</a:t>
            </a:r>
          </a:p>
        </p:txBody>
      </p:sp>
      <p:sp>
        <p:nvSpPr>
          <p:cNvPr id="3" name="Content Placeholder 2">
            <a:extLst>
              <a:ext uri="{FF2B5EF4-FFF2-40B4-BE49-F238E27FC236}">
                <a16:creationId xmlns:a16="http://schemas.microsoft.com/office/drawing/2014/main" id="{8684168E-A6E6-4D97-94EB-7B243A56CFD0}"/>
              </a:ext>
            </a:extLst>
          </p:cNvPr>
          <p:cNvSpPr>
            <a:spLocks noGrp="1"/>
          </p:cNvSpPr>
          <p:nvPr>
            <p:ph idx="1"/>
          </p:nvPr>
        </p:nvSpPr>
        <p:spPr/>
        <p:txBody>
          <a:bodyPr>
            <a:normAutofit lnSpcReduction="10000"/>
          </a:bodyPr>
          <a:lstStyle/>
          <a:p>
            <a:r>
              <a:rPr lang="en-US" dirty="0"/>
              <a:t>When a message is hashed, it should be very hard (computationally infeasible) to determine what the original message was.  This is also called </a:t>
            </a:r>
            <a:r>
              <a:rPr lang="en-US" u="sng" dirty="0"/>
              <a:t>pre-image resistance</a:t>
            </a:r>
            <a:r>
              <a:rPr lang="en-US" dirty="0"/>
              <a:t>.</a:t>
            </a:r>
          </a:p>
          <a:p>
            <a:r>
              <a:rPr lang="en-US" dirty="0"/>
              <a:t>Example:  password hashes.  An attacker should not be able to compute the password if they know the hash.</a:t>
            </a:r>
          </a:p>
          <a:p>
            <a:r>
              <a:rPr lang="en-US" dirty="0"/>
              <a:t>Note:</a:t>
            </a:r>
          </a:p>
          <a:p>
            <a:pPr lvl="1"/>
            <a:r>
              <a:rPr lang="en-US" dirty="0"/>
              <a:t>Hash cracking uses a dictionary of common passwords and computes the hash of each password</a:t>
            </a:r>
          </a:p>
          <a:p>
            <a:pPr lvl="1"/>
            <a:r>
              <a:rPr lang="en-US" dirty="0"/>
              <a:t>It compares the hash from the dictionary password to the hash being cracked</a:t>
            </a:r>
          </a:p>
          <a:p>
            <a:pPr lvl="1"/>
            <a:r>
              <a:rPr lang="en-US" dirty="0"/>
              <a:t>Hash cracking does not compute the password from the hash, but is a type of brute force attack</a:t>
            </a:r>
          </a:p>
        </p:txBody>
      </p:sp>
    </p:spTree>
    <p:extLst>
      <p:ext uri="{BB962C8B-B14F-4D97-AF65-F5344CB8AC3E}">
        <p14:creationId xmlns:p14="http://schemas.microsoft.com/office/powerpoint/2010/main" val="209783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75B3-6528-48F4-B2A8-89992DF49577}"/>
              </a:ext>
            </a:extLst>
          </p:cNvPr>
          <p:cNvSpPr>
            <a:spLocks noGrp="1"/>
          </p:cNvSpPr>
          <p:nvPr>
            <p:ph type="title"/>
          </p:nvPr>
        </p:nvSpPr>
        <p:spPr/>
        <p:txBody>
          <a:bodyPr/>
          <a:lstStyle/>
          <a:p>
            <a:r>
              <a:rPr lang="en-US" dirty="0"/>
              <a:t>Cryptographic Hash Goal—Collision Resistance</a:t>
            </a:r>
          </a:p>
        </p:txBody>
      </p:sp>
      <p:sp>
        <p:nvSpPr>
          <p:cNvPr id="3" name="Content Placeholder 2">
            <a:extLst>
              <a:ext uri="{FF2B5EF4-FFF2-40B4-BE49-F238E27FC236}">
                <a16:creationId xmlns:a16="http://schemas.microsoft.com/office/drawing/2014/main" id="{7A7E40CF-C4A3-48F5-B75B-562DBB73B60E}"/>
              </a:ext>
            </a:extLst>
          </p:cNvPr>
          <p:cNvSpPr>
            <a:spLocks noGrp="1"/>
          </p:cNvSpPr>
          <p:nvPr>
            <p:ph idx="1"/>
          </p:nvPr>
        </p:nvSpPr>
        <p:spPr/>
        <p:txBody>
          <a:bodyPr/>
          <a:lstStyle/>
          <a:p>
            <a:r>
              <a:rPr lang="en-US" dirty="0"/>
              <a:t>Collision:  when two messages have the same hash</a:t>
            </a:r>
          </a:p>
          <a:p>
            <a:pPr lvl="1"/>
            <a:r>
              <a:rPr lang="en-US" dirty="0"/>
              <a:t>message length &gt;&gt; hash length, so collisions exist</a:t>
            </a:r>
          </a:p>
          <a:p>
            <a:pPr lvl="1"/>
            <a:r>
              <a:rPr lang="en-US" dirty="0"/>
              <a:t>There are an infinite number of messages that have the same hash</a:t>
            </a:r>
          </a:p>
          <a:p>
            <a:pPr lvl="1"/>
            <a:r>
              <a:rPr lang="en-US" dirty="0"/>
              <a:t>Finding a message with the same hash should be hard</a:t>
            </a:r>
          </a:p>
          <a:p>
            <a:pPr lvl="1"/>
            <a:r>
              <a:rPr lang="en-US" dirty="0"/>
              <a:t>Brute force search ≈ </a:t>
            </a:r>
            <a:r>
              <a:rPr lang="en-US" dirty="0">
                <a:highlight>
                  <a:srgbClr val="FFFF00"/>
                </a:highlight>
              </a:rPr>
              <a:t>2^(hash bit length/2) </a:t>
            </a:r>
            <a:r>
              <a:rPr lang="en-US" dirty="0"/>
              <a:t>messages</a:t>
            </a:r>
          </a:p>
          <a:p>
            <a:pPr lvl="2"/>
            <a:r>
              <a:rPr lang="en-US" dirty="0"/>
              <a:t>Upper limit of current cloud computing ~ 2^61 or so</a:t>
            </a:r>
          </a:p>
          <a:p>
            <a:r>
              <a:rPr lang="en-US" dirty="0"/>
              <a:t>When a message is hashed, it should be very hard to modify the message and keep the hash unchanged</a:t>
            </a:r>
          </a:p>
          <a:p>
            <a:r>
              <a:rPr lang="en-US" dirty="0"/>
              <a:t>Hashes are the basis for much of cryptography, so hashes are important</a:t>
            </a:r>
          </a:p>
          <a:p>
            <a:endParaRPr lang="en-US" dirty="0"/>
          </a:p>
        </p:txBody>
      </p:sp>
    </p:spTree>
    <p:extLst>
      <p:ext uri="{BB962C8B-B14F-4D97-AF65-F5344CB8AC3E}">
        <p14:creationId xmlns:p14="http://schemas.microsoft.com/office/powerpoint/2010/main" val="3936454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3187</Words>
  <Application>Microsoft Office PowerPoint</Application>
  <PresentationFormat>Widescreen</PresentationFormat>
  <Paragraphs>182</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Signatures, MAC, and Hashes</vt:lpstr>
      <vt:lpstr>Obligatory XKCD Cartoon</vt:lpstr>
      <vt:lpstr>Basic Digital Signature</vt:lpstr>
      <vt:lpstr>Digital Signatures in Practice</vt:lpstr>
      <vt:lpstr>Message Authentication Code (MAC) (1)</vt:lpstr>
      <vt:lpstr>Message Authentication Code (MAC) (2)</vt:lpstr>
      <vt:lpstr>Hash Functions</vt:lpstr>
      <vt:lpstr>Cryptographic Hash Goal—One-way</vt:lpstr>
      <vt:lpstr>Cryptographic Hash Goal—Collision Resistance</vt:lpstr>
      <vt:lpstr>Common Hash functions</vt:lpstr>
      <vt:lpstr>Linux Password Hashes</vt:lpstr>
      <vt:lpstr>Linux salt</vt:lpstr>
      <vt:lpstr>Windows Password Hash</vt:lpstr>
      <vt:lpstr>Rainbow Tables for Windows Hashes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Signatures, Hashes, and PKI</dc:title>
  <dc:creator>John York</dc:creator>
  <cp:lastModifiedBy>John York</cp:lastModifiedBy>
  <cp:revision>3</cp:revision>
  <dcterms:created xsi:type="dcterms:W3CDTF">2022-12-06T18:54:53Z</dcterms:created>
  <dcterms:modified xsi:type="dcterms:W3CDTF">2022-12-06T21:49:19Z</dcterms:modified>
</cp:coreProperties>
</file>