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1BFF-CF08-4C6F-8F5D-F61F913A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D1A5B-92DA-4C7E-898E-B571FE685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20E3-8C2C-4E0E-B88E-EF2F42F9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15E8E-5C6D-49CE-A6CF-A3A66A2A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7A72-5819-4C68-AAB4-0A4920FF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253C-5F6C-4DEF-B4B9-C6A7A3AD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4388-9930-4199-9EC7-F5E2D4FF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C7BE-EC44-4336-8877-79342D54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6B9D-5EE9-4F1B-AAA4-C7E87A0F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C0E8-F152-4364-9DE7-47CF34E6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9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E5EB7-DAA9-4DFB-8016-0E882898D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80A96-3403-4638-A756-49614D5CF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A7F9-6C98-4696-992F-159EB53C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D1EC-1EED-4612-87CD-17B205FF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D25E-CC36-4EC0-A12D-4919D5F2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0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18EF-B1DC-4632-8BB1-F5222054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A04C-6AEF-4E75-AB20-2FD2E897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98EF-239E-4A1F-86E8-4F20A432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BAA40-F4C3-4CD6-AAA9-C893A39E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0BA41-0D2B-4D21-BEC9-B9CC0064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AAC2-DA0A-4EC8-AC12-6B335D05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E607B-809B-4727-99CA-9DC2C6844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A9325-9C19-42FC-9A9B-A72EAD96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54E5A-B8C4-4BAF-AAA1-D3848828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A6682-CBDA-4E97-BFC5-94A25451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7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8582-77B1-45E6-9279-37F0010C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ABFC-17ED-413D-A3FE-986C4AC49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61CA8-4CF3-4C39-A9C9-BF16710C0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BDDE0-BCD6-448F-9575-737BC7C4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6B8A4-E3F1-4E4C-BB6E-D348D5A5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3890F-BCC6-4C8C-90C4-B223397A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67C2-BA7B-4CB4-8DB3-543F12B5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882B5-EE1B-48A2-8B06-66A528A0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CF116-B153-43D9-BBB2-FF2CBEAB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A7CAA-1E97-4969-89EB-956654A55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1049A-9C09-43DD-8FAC-09CE87DE1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99D13-BEA7-477F-97F3-C3BB24BF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B0893-93EA-4C9E-A220-26D90E17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4AD6F-84FB-4CC8-93F5-FB7AB4E4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5A6B-E873-4CDD-9276-015CB726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F67BA-4F64-4933-B415-A907B69D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CC2EE-7F5D-43D3-9FFA-F07D4206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14388-FD09-49AF-8C95-A52B0714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8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049A6-E306-4333-8AA7-73A38151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AD66F-D36D-4B57-9487-EF43BED0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32926-CE69-48B2-81B0-0B6D7D9F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64A2-5D77-436F-861E-6703C6C9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7472-7790-49F5-9A6A-B73F496F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EBFA1-62C7-47F9-A78E-4CE965C4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7ACDE-703B-4BBF-9F49-21DE8595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29664-CAA0-4207-9303-C5A78475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F33AC-1CC9-4D60-A1FF-71905A0C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A0A4-4F33-4AD4-B222-C9816665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65B3A-2CEE-4BF7-A386-68DD6A708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B4B17-9157-4369-8180-328592832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453BD-EE19-454D-8027-2984B15D6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04FD3-2B62-4198-AA2A-8372332C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E0F86-F5B4-4BA5-9D81-AF898707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FE329-109C-4229-8BB2-8652FD8B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633ED-4210-4CE9-9493-26CC050D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A4785-B797-4C8D-8532-3A8DD383C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DC22-DC85-419F-B905-C500692944F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6A57-CDE0-44DF-9F3A-C43895E72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0E07-0694-4D69-9635-1656D1239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617E-D32B-4176-A554-C339A78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8798-00DC-4B5A-A0E7-36C0F936E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59" y="640081"/>
            <a:ext cx="3494341" cy="379348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600"/>
              <a:t>Protect Your Passwords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C9E3-792D-4053-8A63-9D9C5939D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58" y="4571999"/>
            <a:ext cx="3494342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John York</a:t>
            </a:r>
          </a:p>
          <a:p>
            <a:pPr algn="l"/>
            <a:r>
              <a:rPr lang="en-US"/>
              <a:t>August 11, 2020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ware&#10;&#10;Description automatically generated">
            <a:extLst>
              <a:ext uri="{FF2B5EF4-FFF2-40B4-BE49-F238E27FC236}">
                <a16:creationId xmlns:a16="http://schemas.microsoft.com/office/drawing/2014/main" id="{D82AF966-3D35-48E8-A3EA-34559A4401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1" r="20078" b="1"/>
          <a:stretch/>
        </p:blipFill>
        <p:spPr>
          <a:xfrm>
            <a:off x="5441735" y="804672"/>
            <a:ext cx="5934456" cy="52486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044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81C3-3AEF-4485-9322-C6D834C9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0073" cy="1676603"/>
          </a:xfrm>
        </p:spPr>
        <p:txBody>
          <a:bodyPr>
            <a:normAutofit/>
          </a:bodyPr>
          <a:lstStyle/>
          <a:p>
            <a:r>
              <a:rPr lang="en-US"/>
              <a:t>2FA problems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E263-6436-4F81-B98D-70A2B334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113114" cy="3785419"/>
          </a:xfrm>
        </p:spPr>
        <p:txBody>
          <a:bodyPr>
            <a:normAutofit/>
          </a:bodyPr>
          <a:lstStyle/>
          <a:p>
            <a:r>
              <a:rPr lang="en-US" sz="2000"/>
              <a:t>No single method works across all sites</a:t>
            </a:r>
          </a:p>
          <a:p>
            <a:r>
              <a:rPr lang="en-US" sz="2000"/>
              <a:t>Methods that send a text to your phone can be attacked</a:t>
            </a:r>
          </a:p>
          <a:p>
            <a:pPr lvl="1"/>
            <a:r>
              <a:rPr lang="en-US" sz="2000"/>
              <a:t>Attacker calls phone company and steals your number</a:t>
            </a:r>
          </a:p>
          <a:p>
            <a:pPr lvl="1"/>
            <a:r>
              <a:rPr lang="en-US" sz="2000"/>
              <a:t>Jargon:  SIM Swapping</a:t>
            </a:r>
          </a:p>
          <a:p>
            <a:pPr lvl="1"/>
            <a:r>
              <a:rPr lang="en-US" sz="2000"/>
              <a:t>Use a PIN on your account with your phone vendor</a:t>
            </a:r>
          </a:p>
          <a:p>
            <a:pPr lvl="1"/>
            <a:r>
              <a:rPr lang="en-US" sz="2000"/>
              <a:t>Better than not using any 2FA, however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2FA7A195-03A4-44AB-A3D8-2507E2C94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41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8F235346-20CC-4981-B836-23ECF1F4E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3465" y="559407"/>
            <a:ext cx="514148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8F2C98DB-3BA4-41D9-83C3-B1074B955C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" r="32055" b="-1"/>
          <a:stretch/>
        </p:blipFill>
        <p:spPr>
          <a:xfrm>
            <a:off x="6739337" y="722376"/>
            <a:ext cx="4809744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896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734B-A088-4EC7-8F35-512C4D16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/>
              <a:t>Key Lessons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2A12-DCF5-4014-BFBC-41406332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/>
              <a:t>Passwords should be LONG</a:t>
            </a:r>
          </a:p>
          <a:p>
            <a:r>
              <a:rPr lang="en-US" sz="2400"/>
              <a:t>Passwords should be as random as possible</a:t>
            </a:r>
          </a:p>
          <a:p>
            <a:r>
              <a:rPr lang="en-US" sz="2400"/>
              <a:t>Never reuse passwords</a:t>
            </a:r>
          </a:p>
          <a:p>
            <a:pPr lvl="1"/>
            <a:r>
              <a:rPr lang="en-US"/>
              <a:t>1 account = 1 password</a:t>
            </a:r>
          </a:p>
          <a:p>
            <a:r>
              <a:rPr lang="en-US" sz="2400"/>
              <a:t>Use a Password Manager</a:t>
            </a:r>
          </a:p>
          <a:p>
            <a:r>
              <a:rPr lang="en-US" sz="2400"/>
              <a:t>For accounts you care about (banks, email, etc.) use 2FA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omputer&#10;&#10;Description automatically generated">
            <a:extLst>
              <a:ext uri="{FF2B5EF4-FFF2-40B4-BE49-F238E27FC236}">
                <a16:creationId xmlns:a16="http://schemas.microsoft.com/office/drawing/2014/main" id="{11FF1975-56F8-45B9-B5F4-10CC98CAC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" r="18540" b="1"/>
          <a:stretch/>
        </p:blipFill>
        <p:spPr>
          <a:xfrm>
            <a:off x="6904709" y="1493420"/>
            <a:ext cx="4475531" cy="38679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568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B36E-25E6-4207-8EAC-F711B1F3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 Your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1922-61CF-44C3-9B04-F647421F8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password mistakes</a:t>
            </a:r>
          </a:p>
          <a:p>
            <a:r>
              <a:rPr lang="en-US" dirty="0"/>
              <a:t>Common password attacks</a:t>
            </a:r>
          </a:p>
          <a:p>
            <a:r>
              <a:rPr lang="en-US" dirty="0"/>
              <a:t>Password Selection</a:t>
            </a:r>
          </a:p>
          <a:p>
            <a:r>
              <a:rPr lang="en-US" dirty="0"/>
              <a:t>Password Managers</a:t>
            </a:r>
          </a:p>
          <a:p>
            <a:r>
              <a:rPr lang="en-US" dirty="0"/>
              <a:t>Two Factor Authentication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870740D-21A9-4D06-A43F-B36CA1792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25625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5C85-20EB-4FB4-84A0-92DFC652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102351" cy="1676603"/>
          </a:xfrm>
        </p:spPr>
        <p:txBody>
          <a:bodyPr>
            <a:normAutofit/>
          </a:bodyPr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B794-4D54-4FD9-ACC4-F6AC79194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102351" cy="3785419"/>
          </a:xfrm>
        </p:spPr>
        <p:txBody>
          <a:bodyPr>
            <a:normAutofit/>
          </a:bodyPr>
          <a:lstStyle/>
          <a:p>
            <a:r>
              <a:rPr lang="en-US" sz="2000"/>
              <a:t>Easy to guess passwords</a:t>
            </a:r>
          </a:p>
          <a:p>
            <a:r>
              <a:rPr lang="en-US" sz="2000"/>
              <a:t>Password reuse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B82D5-A8BB-45BF-BED8-C7B206892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30112" y="0"/>
            <a:ext cx="5961888" cy="6858000"/>
          </a:xfrm>
          <a:prstGeom prst="rect">
            <a:avLst/>
          </a:prstGeom>
          <a:solidFill>
            <a:srgbClr val="6947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9">
            <a:extLst>
              <a:ext uri="{FF2B5EF4-FFF2-40B4-BE49-F238E27FC236}">
                <a16:creationId xmlns:a16="http://schemas.microsoft.com/office/drawing/2014/main" id="{296C61EC-FBF4-4216-BE67-6C864D30A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484633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6323C217-E25D-4351-B7EE-61C83FBE2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04" y="694945"/>
            <a:ext cx="3096768" cy="2322576"/>
          </a:xfrm>
          <a:prstGeom prst="rect">
            <a:avLst/>
          </a:prstGeom>
        </p:spPr>
      </p:pic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39D6C490-0229-4573-9696-B73E5B3A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9984" y="3511296"/>
            <a:ext cx="4846320" cy="274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FAB197-4600-47D7-AF10-03AA46D21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68" y="3841852"/>
            <a:ext cx="4206240" cy="20820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675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6BC4-8230-4E39-8576-FD689B2F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Common Password Attacks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90F61-441F-493D-96CB-E0F5F5E30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000"/>
              <a:t>Brute force attack</a:t>
            </a:r>
          </a:p>
          <a:p>
            <a:pPr lvl="1"/>
            <a:r>
              <a:rPr lang="en-US" sz="2000"/>
              <a:t>Use a dictionary of common passwords</a:t>
            </a:r>
          </a:p>
          <a:p>
            <a:pPr lvl="1"/>
            <a:r>
              <a:rPr lang="en-US" sz="2000"/>
              <a:t>Try every password until one works</a:t>
            </a:r>
          </a:p>
          <a:p>
            <a:pPr lvl="1"/>
            <a:r>
              <a:rPr lang="en-US" sz="2000"/>
              <a:t>Defense—account lockout</a:t>
            </a:r>
          </a:p>
          <a:p>
            <a:r>
              <a:rPr lang="en-US" sz="2000"/>
              <a:t>Attack your organization (jargon:  password spraying)</a:t>
            </a:r>
          </a:p>
          <a:p>
            <a:pPr lvl="1"/>
            <a:r>
              <a:rPr lang="en-US" sz="2000"/>
              <a:t>Try one common password against every account</a:t>
            </a:r>
          </a:p>
          <a:p>
            <a:pPr lvl="1"/>
            <a:r>
              <a:rPr lang="en-US" sz="2000"/>
              <a:t>If no account logs in, try again with another password</a:t>
            </a:r>
          </a:p>
          <a:p>
            <a:r>
              <a:rPr lang="en-US" sz="2000"/>
              <a:t>Primary Defense:  long, random passwords</a:t>
            </a:r>
          </a:p>
          <a:p>
            <a:pPr lvl="1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A41703E-D2AC-4557-A8C9-C3564CC8A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09" y="2532270"/>
            <a:ext cx="4475531" cy="179021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531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A4E9-3612-4E77-A06E-7A0B08BE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8144"/>
            <a:ext cx="4953934" cy="1676603"/>
          </a:xfrm>
        </p:spPr>
        <p:txBody>
          <a:bodyPr>
            <a:normAutofit/>
          </a:bodyPr>
          <a:lstStyle/>
          <a:p>
            <a:r>
              <a:rPr lang="en-US" sz="4000"/>
              <a:t>Common Password Attacks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FB1C-6A2F-4A4B-A1A3-E8A2B6556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000250"/>
            <a:ext cx="4953932" cy="4217671"/>
          </a:xfrm>
        </p:spPr>
        <p:txBody>
          <a:bodyPr>
            <a:normAutofit/>
          </a:bodyPr>
          <a:lstStyle/>
          <a:p>
            <a:r>
              <a:rPr lang="en-US" sz="2000" dirty="0"/>
              <a:t>Use usernames/passwords from recent breaches (jargon:  credential stuffing)</a:t>
            </a:r>
          </a:p>
          <a:p>
            <a:r>
              <a:rPr lang="en-US" sz="2000" dirty="0"/>
              <a:t>Try credentials against common sites</a:t>
            </a:r>
          </a:p>
          <a:p>
            <a:r>
              <a:rPr lang="en-US" sz="2000" dirty="0"/>
              <a:t>Effective—Disney+</a:t>
            </a:r>
          </a:p>
          <a:p>
            <a:r>
              <a:rPr lang="en-US" sz="2000" dirty="0"/>
              <a:t>Note:  Good sites store hashes (fingerprints) and not plain text passwords</a:t>
            </a:r>
          </a:p>
          <a:p>
            <a:r>
              <a:rPr lang="en-US" sz="2000" dirty="0"/>
              <a:t>Attackers ‘crack’ hashes by trying passwords from a dictionary.  Success go into username/password list from 1</a:t>
            </a:r>
            <a:r>
              <a:rPr lang="en-US" sz="2000" baseline="30000" dirty="0"/>
              <a:t>st</a:t>
            </a:r>
            <a:r>
              <a:rPr lang="en-US" sz="2000" dirty="0"/>
              <a:t> step</a:t>
            </a:r>
          </a:p>
          <a:p>
            <a:r>
              <a:rPr lang="en-US" sz="2000" dirty="0"/>
              <a:t>Defense—Don’t Reuse Passwords!</a:t>
            </a:r>
          </a:p>
          <a:p>
            <a:r>
              <a:rPr lang="en-US" sz="2000" dirty="0"/>
              <a:t>Defense—Long Random Passwords!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9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7C2FBE6-2E25-4378-9BF6-8BE6FFE1D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9" r="4952" b="-2"/>
          <a:stretch/>
        </p:blipFill>
        <p:spPr>
          <a:xfrm>
            <a:off x="6752844" y="722376"/>
            <a:ext cx="4782312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408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33B1-E52B-4DBA-A4CE-BC15658A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/>
              <a:t>Common Password Attacks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EA62-953B-4A23-8244-196E2CCF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400" dirty="0"/>
              <a:t>Steal password from compromised computer</a:t>
            </a:r>
          </a:p>
          <a:p>
            <a:r>
              <a:rPr lang="en-US" sz="2400" dirty="0"/>
              <a:t>Defense—Don’t reuse passwords</a:t>
            </a:r>
          </a:p>
          <a:p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using a computer&#10;&#10;Description automatically generated">
            <a:extLst>
              <a:ext uri="{FF2B5EF4-FFF2-40B4-BE49-F238E27FC236}">
                <a16:creationId xmlns:a16="http://schemas.microsoft.com/office/drawing/2014/main" id="{2424A603-381E-49F2-AE70-152595A54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3" r="17499" b="7856"/>
          <a:stretch/>
        </p:blipFill>
        <p:spPr>
          <a:xfrm>
            <a:off x="6904709" y="1313837"/>
            <a:ext cx="4475531" cy="42270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207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B9E-77C5-41BD-AC67-5351BC84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605572" cy="1676603"/>
          </a:xfrm>
        </p:spPr>
        <p:txBody>
          <a:bodyPr>
            <a:normAutofit/>
          </a:bodyPr>
          <a:lstStyle/>
          <a:p>
            <a:r>
              <a:rPr lang="en-US" sz="4000"/>
              <a:t>Password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AAF7-D6F8-48B3-BA10-D0C3BD40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05571" cy="3779520"/>
          </a:xfrm>
        </p:spPr>
        <p:txBody>
          <a:bodyPr>
            <a:normAutofit/>
          </a:bodyPr>
          <a:lstStyle/>
          <a:p>
            <a:r>
              <a:rPr lang="en-US" sz="1800" dirty="0"/>
              <a:t>Make Passwords Long &gt;15 characters (20 or more is better)</a:t>
            </a:r>
          </a:p>
          <a:p>
            <a:r>
              <a:rPr lang="en-US" sz="1800" dirty="0"/>
              <a:t>Random is still best</a:t>
            </a:r>
          </a:p>
          <a:p>
            <a:r>
              <a:rPr lang="en-US" sz="1800" dirty="0"/>
              <a:t>“How do I remember passwords for my 42 accounts when they are all different and all long?”</a:t>
            </a:r>
          </a:p>
          <a:p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8267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9B50CCC7-4362-4E1C-A12A-99FA1AD7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5" b="-1"/>
          <a:stretch/>
        </p:blipFill>
        <p:spPr>
          <a:xfrm>
            <a:off x="5283708" y="722376"/>
            <a:ext cx="6263640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0749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D6B9-6434-44F9-9318-F646E3C6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8144"/>
            <a:ext cx="4953934" cy="1676603"/>
          </a:xfrm>
        </p:spPr>
        <p:txBody>
          <a:bodyPr>
            <a:normAutofit/>
          </a:bodyPr>
          <a:lstStyle/>
          <a:p>
            <a:r>
              <a:rPr lang="en-US" sz="4000"/>
              <a:t>Password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0A65-34FE-404C-8E95-61F1910C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4953932" cy="3779520"/>
          </a:xfrm>
        </p:spPr>
        <p:txBody>
          <a:bodyPr>
            <a:normAutofit/>
          </a:bodyPr>
          <a:lstStyle/>
          <a:p>
            <a:r>
              <a:rPr lang="en-US" sz="2000" dirty="0"/>
              <a:t>Save passwords in an encrypted database</a:t>
            </a:r>
          </a:p>
          <a:p>
            <a:r>
              <a:rPr lang="en-US" sz="2000" dirty="0"/>
              <a:t>Remember one long nasty password</a:t>
            </a:r>
          </a:p>
          <a:p>
            <a:r>
              <a:rPr lang="en-US" sz="2000" dirty="0"/>
              <a:t>Generate separate long random passwords for all accounts</a:t>
            </a:r>
          </a:p>
          <a:p>
            <a:r>
              <a:rPr lang="en-US" sz="2000" dirty="0"/>
              <a:t>Google ‘password manager’ for choices</a:t>
            </a:r>
          </a:p>
          <a:p>
            <a:r>
              <a:rPr lang="en-US" sz="2000" dirty="0"/>
              <a:t>Safest managers do not use your web browser, as browsers are often hacked</a:t>
            </a:r>
          </a:p>
          <a:p>
            <a:r>
              <a:rPr lang="en-US" sz="2000" dirty="0"/>
              <a:t>KeePass and 1Password have good reputations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9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ar&#10;&#10;Description automatically generated">
            <a:extLst>
              <a:ext uri="{FF2B5EF4-FFF2-40B4-BE49-F238E27FC236}">
                <a16:creationId xmlns:a16="http://schemas.microsoft.com/office/drawing/2014/main" id="{AD45DD26-AEC9-4B5D-A843-FFC5FC6B1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1" r="31786" b="2"/>
          <a:stretch/>
        </p:blipFill>
        <p:spPr>
          <a:xfrm>
            <a:off x="6752844" y="722376"/>
            <a:ext cx="4782312" cy="54132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634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39DD-8FD8-4F99-B7E7-73626472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5383421" cy="1676603"/>
          </a:xfrm>
        </p:spPr>
        <p:txBody>
          <a:bodyPr>
            <a:normAutofit/>
          </a:bodyPr>
          <a:lstStyle/>
          <a:p>
            <a:r>
              <a:rPr lang="en-US" dirty="0"/>
              <a:t>Two Factor Authentication (2FA)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FB6E-88FD-40A2-9037-E1E21BC4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438400"/>
            <a:ext cx="5383420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Also called Multifactor Authentication (MFA)</a:t>
            </a:r>
          </a:p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Factor is your password</a:t>
            </a:r>
          </a:p>
          <a:p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Factor is your phone or token</a:t>
            </a:r>
          </a:p>
          <a:p>
            <a:r>
              <a:rPr lang="en-US" sz="2000" dirty="0"/>
              <a:t>In crypto terms, “something you know” and something you have”</a:t>
            </a:r>
          </a:p>
          <a:p>
            <a:r>
              <a:rPr lang="en-US" sz="2000" dirty="0"/>
              <a:t>Still hackable, but much, much harder to attack than a simple password</a:t>
            </a:r>
          </a:p>
          <a:p>
            <a:r>
              <a:rPr lang="en-US" sz="2000" dirty="0"/>
              <a:t>Google Authenticator, Microsoft Authenticator, YubiKey, RSA token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BC887-4916-4227-9F48-3B078D23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5821" y="0"/>
            <a:ext cx="5566179" cy="6858000"/>
          </a:xfrm>
          <a:prstGeom prst="rect">
            <a:avLst/>
          </a:prstGeom>
          <a:solidFill>
            <a:srgbClr val="6C6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1AD6DCFA-0E71-4650-A5E4-3C20E73E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0453" y="484632"/>
            <a:ext cx="462036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EDCE18-09C8-4907-84AE-1EE9CAB525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0" b="-1"/>
          <a:stretch/>
        </p:blipFill>
        <p:spPr>
          <a:xfrm>
            <a:off x="7430490" y="803050"/>
            <a:ext cx="3992260" cy="2015490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AAB11B-0555-41FF-B3F0-C95FB8B43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9062"/>
          <a:stretch/>
        </p:blipFill>
        <p:spPr>
          <a:xfrm>
            <a:off x="7430494" y="3006092"/>
            <a:ext cx="3992259" cy="28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Protect Your Passwords</vt:lpstr>
      <vt:lpstr>Protect Your Passwords</vt:lpstr>
      <vt:lpstr>Common Mistakes</vt:lpstr>
      <vt:lpstr>Common Password Attacks (1)</vt:lpstr>
      <vt:lpstr>Common Password Attacks (2)</vt:lpstr>
      <vt:lpstr>Common Password Attacks (3)</vt:lpstr>
      <vt:lpstr>Password Selection</vt:lpstr>
      <vt:lpstr>Password Managers</vt:lpstr>
      <vt:lpstr>Two Factor Authentication (2FA)</vt:lpstr>
      <vt:lpstr>2FA problems</vt:lpstr>
      <vt:lpstr>Key Lessons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 Your Passwords</dc:title>
  <dc:creator>John York</dc:creator>
  <cp:lastModifiedBy>John York</cp:lastModifiedBy>
  <cp:revision>1</cp:revision>
  <dcterms:created xsi:type="dcterms:W3CDTF">2020-08-11T14:15:53Z</dcterms:created>
  <dcterms:modified xsi:type="dcterms:W3CDTF">2020-08-11T14:16:04Z</dcterms:modified>
</cp:coreProperties>
</file>