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4927-DA94-45D7-AFB1-D3C1E0C2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98CB-5F22-4575-891B-28920D4F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D7B0-56EB-42A3-8C36-C85D27B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2C6F-2952-4E9B-B488-BF13F1D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7A76-1109-448E-AEF7-ECB76CB1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F27-417E-4D8F-BD37-5CC157E4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0D4D-F631-4CC7-A4A7-42618E78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78F7-E8B1-4086-B2EF-CE47C0B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8A8C-C59F-4B88-BCCB-5D2FD070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6F3E-7CE7-4B99-BCE3-7381097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183F-B41D-472E-B1A6-EEA1F457E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DF01-CA63-48B5-B9BB-31DEED43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832D-1879-402B-89D4-A1F25CCB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162C-EC6D-43B9-A26E-D1E3E55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0E9F-75E4-420B-828F-5258BEA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186C-1BCF-422C-9767-C5EE8A3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E10-2C33-4FC3-A930-6B043F3A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0E35-6EE7-40F6-A494-50846704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B567-B48B-4339-B7CE-E00A0F3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3DE1-347C-4240-A838-FBEADC78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4F84-CCF3-4115-846C-CD2640A7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9187-C4A9-4A99-920D-9251FD79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BD8A-0C4A-4904-9B59-EF50383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4DD1-4D51-4613-A31E-F4ED78BF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3319-D4C7-4A91-9206-49D6C326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763-72A0-4B31-86EB-57CC769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225D-8569-4A9D-B50F-8CF6DDDD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1934-F072-4BC3-B5AA-B0C4A7F1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9A4F-5178-493C-BFD7-31B5AA0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20A-F636-4839-9E50-CEAAD88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5DD3-AD45-4E87-8175-3522866A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95C5-F65D-477F-A6E7-A4C0E26A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099F-90D1-409B-BDE5-F5D34168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95CD-4D16-4C01-AD12-CC15C99E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2559B-B6E9-42EC-A17F-C31F5124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6CA5D-60CF-4DEF-972D-3560F0AE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22C9-D17F-4C93-B600-80170F3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9E5B-B460-402A-B249-06B53B80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152-8EFD-495C-B1EF-4DB88145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861-EA00-4240-AE6F-155B43FC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D3FC-A13A-4F2C-8117-1594EA86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CFDF-0EC2-4B37-B1FD-A52CC2DC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2CEED-530B-41C6-8287-B7440CD1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13548-37EC-4E81-8D84-757D4498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5BE2B-17F7-4017-9240-D78CA72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230E-9667-4B64-9F54-6BAA1BFF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5601-B6C4-4543-B646-BA7C4E75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0633-12F6-486C-BA46-4B3D75F7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ED75-55C1-4AE2-BD71-A0FDB094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A144-2504-4DF9-AC05-89B5CFF2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2F2D-9885-4312-8A4B-785C00FA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24A3-F348-498E-A2A7-CD15B4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46A-DB63-43A6-844D-3FCEE74D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5A3F3-8410-485E-AE82-F00AB23D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C2BB-6709-4034-9E61-5FC70518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C458-65B8-430D-9E0A-87BB00B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1E3C-398D-43FD-B514-9A8A6CA7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2662-5CED-4909-B608-EB34AAFF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5DA8F-C7AB-4D7C-BAEA-2CAE6B93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4BF9-3F12-4C90-9DF5-36A25BEF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DCA2-7F94-4D6D-97D9-F9352493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DF7B-EC80-44A7-BFFD-293500D890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F07-0E02-4B65-B53E-A08DE608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3928-42CE-4E3C-AE21-4E5AA4424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hyperlink" Target="https://www.us-cert.gov/sites/default/files/publications/CloudComputingHuthCebul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ityintelligence.com/six-major-data-breach-trends-from-2017/" TargetMode="External"/><Relationship Id="rId5" Type="http://schemas.openxmlformats.org/officeDocument/2006/relationships/hyperlink" Target="https://cloud.google.com/what-is-cloud-computing/" TargetMode="External"/><Relationship Id="rId4" Type="http://schemas.openxmlformats.org/officeDocument/2006/relationships/hyperlink" Target="https://azure.microsoft.com/en-us/overview/what-is-cloud-compu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862C-4A3E-4F70-9502-7512A5281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2083-0837-482E-A789-E6ACAA19B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(Very brief highlights)</a:t>
            </a:r>
            <a:endParaRPr lang="en-US" sz="3200" dirty="0"/>
          </a:p>
          <a:p>
            <a:r>
              <a:rPr lang="en-US" sz="1800" dirty="0"/>
              <a:t>Shenandoah Valley Governor’s School</a:t>
            </a:r>
          </a:p>
          <a:p>
            <a:r>
              <a:rPr lang="en-US" sz="1800" dirty="0"/>
              <a:t>January 2018</a:t>
            </a:r>
          </a:p>
          <a:p>
            <a:r>
              <a:rPr lang="en-US" sz="1800" dirty="0"/>
              <a:t>John York</a:t>
            </a:r>
          </a:p>
        </p:txBody>
      </p:sp>
    </p:spTree>
    <p:extLst>
      <p:ext uri="{BB962C8B-B14F-4D97-AF65-F5344CB8AC3E}">
        <p14:creationId xmlns:p14="http://schemas.microsoft.com/office/powerpoint/2010/main" val="20133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4E1F-45FC-4A6E-95AA-79C85BEB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508-FB32-4682-B794-F0AF6337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Vendors provide computing and related resources for a fee</a:t>
            </a:r>
          </a:p>
          <a:p>
            <a:r>
              <a:rPr lang="en-US" dirty="0"/>
              <a:t>Started with the development of Hypervisors and Virtual Machines (VMs)</a:t>
            </a:r>
          </a:p>
          <a:p>
            <a:r>
              <a:rPr lang="en-US" dirty="0"/>
              <a:t>Many cloud vendors are large, with data centers spread over the world</a:t>
            </a:r>
          </a:p>
          <a:p>
            <a:r>
              <a:rPr lang="en-US" dirty="0"/>
              <a:t>Some provided services are:</a:t>
            </a:r>
          </a:p>
          <a:p>
            <a:pPr lvl="1"/>
            <a:r>
              <a:rPr lang="en-US" dirty="0"/>
              <a:t>Servers or virtual machines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Web sites</a:t>
            </a:r>
          </a:p>
          <a:p>
            <a:endParaRPr lang="en-US" dirty="0"/>
          </a:p>
        </p:txBody>
      </p:sp>
      <p:pic>
        <p:nvPicPr>
          <p:cNvPr id="1026" name="Picture 2" descr="Microsoft: &amp;quot;Building out at a scale no-one has seen&amp;quot; - DCD">
            <a:extLst>
              <a:ext uri="{FF2B5EF4-FFF2-40B4-BE49-F238E27FC236}">
                <a16:creationId xmlns:a16="http://schemas.microsoft.com/office/drawing/2014/main" id="{F961C0BD-5156-4898-A3A9-2200B1F4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7113"/>
            <a:ext cx="4476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4A2-D06B-4B8B-94EF-3EC36F37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Service--Vocabulary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FDB4-B621-4B7B-9109-9C0475A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Vendor provides basic services</a:t>
            </a:r>
          </a:p>
          <a:p>
            <a:pPr lvl="1"/>
            <a:r>
              <a:rPr lang="en-US" dirty="0"/>
              <a:t>Most basic, most work for customer, most customer control</a:t>
            </a:r>
          </a:p>
          <a:p>
            <a:pPr lvl="1"/>
            <a:r>
              <a:rPr lang="en-US" dirty="0"/>
              <a:t>Examples:  Amazon Web Services (AWS), Google Compute Engine (GCE), Microsoft Azure, Akamai, …</a:t>
            </a:r>
          </a:p>
          <a:p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Vendor provides running servers for web, database, functions</a:t>
            </a:r>
          </a:p>
          <a:p>
            <a:pPr lvl="1"/>
            <a:r>
              <a:rPr lang="en-US" dirty="0"/>
              <a:t>Middle ground for both work and control</a:t>
            </a:r>
          </a:p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Practically everything you access from the web</a:t>
            </a:r>
          </a:p>
          <a:p>
            <a:pPr lvl="1"/>
            <a:r>
              <a:rPr lang="en-US" dirty="0"/>
              <a:t>Canvas, GoToMeeting, Salesforce, Blackboard, Medical Information Systems, Google Docs, One Drive,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1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1B61-8A16-4C3C-ABA1-531921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EC73-0509-4F65-8D99-0452EC36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459" cy="4252446"/>
          </a:xfrm>
        </p:spPr>
        <p:txBody>
          <a:bodyPr/>
          <a:lstStyle/>
          <a:p>
            <a:r>
              <a:rPr lang="en-US" dirty="0"/>
              <a:t>Cloud providers tend to be huge</a:t>
            </a:r>
          </a:p>
          <a:p>
            <a:r>
              <a:rPr lang="en-US" dirty="0"/>
              <a:t>Large scale brings down cost (still not cheap)</a:t>
            </a:r>
          </a:p>
          <a:p>
            <a:r>
              <a:rPr lang="en-US" dirty="0"/>
              <a:t>Data centers are spread across country or globe</a:t>
            </a:r>
          </a:p>
          <a:p>
            <a:r>
              <a:rPr lang="en-US" dirty="0"/>
              <a:t>Highly redundant systems</a:t>
            </a:r>
          </a:p>
          <a:p>
            <a:r>
              <a:rPr lang="en-US" dirty="0"/>
              <a:t>Rapidly scale up and down to meet demand</a:t>
            </a:r>
          </a:p>
          <a:p>
            <a:r>
              <a:rPr lang="en-US" dirty="0"/>
              <a:t>Pay for services used, no fixed costs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4" descr="Inside A Microsoft Data Center: Virtual Tour Showcases Cloud Innovation">
            <a:extLst>
              <a:ext uri="{FF2B5EF4-FFF2-40B4-BE49-F238E27FC236}">
                <a16:creationId xmlns:a16="http://schemas.microsoft.com/office/drawing/2014/main" id="{D30E3FE9-BC2B-4570-9CA3-78B8FCC66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11695"/>
          <a:stretch/>
        </p:blipFill>
        <p:spPr bwMode="auto">
          <a:xfrm>
            <a:off x="6952128" y="1027906"/>
            <a:ext cx="4697507" cy="352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551-C2DB-4115-BA65-3112365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9B8E-9352-4F62-B931-6562F3B6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pPr lvl="1"/>
            <a:r>
              <a:rPr lang="en-US" dirty="0"/>
              <a:t>Your data is on someone else’s machines</a:t>
            </a:r>
          </a:p>
          <a:p>
            <a:pPr lvl="1"/>
            <a:r>
              <a:rPr lang="en-US" dirty="0"/>
              <a:t>Lose some of control of data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Cloud security requires knowledge and practice</a:t>
            </a:r>
          </a:p>
          <a:p>
            <a:pPr lvl="1"/>
            <a:r>
              <a:rPr lang="en-US" dirty="0"/>
              <a:t>Many recent breaches are due to improperly configured cloud systems</a:t>
            </a:r>
          </a:p>
          <a:p>
            <a:pPr lvl="1"/>
            <a:r>
              <a:rPr lang="en-US" dirty="0"/>
              <a:t>Evaluating security of a cloud provider may be difficult</a:t>
            </a:r>
          </a:p>
          <a:p>
            <a:r>
              <a:rPr lang="en-US" dirty="0"/>
              <a:t>“Lock-in”</a:t>
            </a:r>
          </a:p>
          <a:p>
            <a:pPr lvl="1"/>
            <a:r>
              <a:rPr lang="en-US" dirty="0"/>
              <a:t>Especially with SaaS, migrating data to new provider is difficult</a:t>
            </a:r>
          </a:p>
          <a:p>
            <a:pPr lvl="1"/>
            <a:r>
              <a:rPr lang="en-US" dirty="0"/>
              <a:t>May force customer to stay with provider they aren’t pleased with</a:t>
            </a:r>
          </a:p>
          <a:p>
            <a:r>
              <a:rPr lang="en-US" dirty="0"/>
              <a:t>Expense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D09-8A7D-4A1A-A889-336D0B6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03C-5274-4876-AD2D-63A86BB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and federal governments may require that their data is only stored in that state/country</a:t>
            </a:r>
          </a:p>
          <a:p>
            <a:r>
              <a:rPr lang="en-US" dirty="0"/>
              <a:t>European Union has stringent privacy and security standards related to data storage</a:t>
            </a:r>
          </a:p>
          <a:p>
            <a:r>
              <a:rPr lang="en-US" dirty="0"/>
              <a:t>Units of a company may bypass IT security by using cloud storage on their own</a:t>
            </a:r>
          </a:p>
          <a:p>
            <a:pPr lvl="1"/>
            <a:r>
              <a:rPr lang="en-US" dirty="0"/>
              <a:t>Company is exposed to unknown IT security risk</a:t>
            </a:r>
          </a:p>
          <a:p>
            <a:pPr lvl="1"/>
            <a:r>
              <a:rPr lang="en-US" dirty="0"/>
              <a:t>Smaller units may not use cloud resources securely</a:t>
            </a:r>
          </a:p>
          <a:p>
            <a:pPr lvl="1"/>
            <a:r>
              <a:rPr lang="en-US" dirty="0"/>
              <a:t>Anyone (or any department) with a credit card can use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76822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80E9-46A5-4010-9F0D-F2059D66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D263-2FD8-42F4-9C87-6E4F1EA6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cloud, everything you access is virtual</a:t>
            </a:r>
          </a:p>
          <a:p>
            <a:r>
              <a:rPr lang="en-US" dirty="0"/>
              <a:t>Everything is controlled with software/code.</a:t>
            </a:r>
          </a:p>
          <a:p>
            <a:r>
              <a:rPr lang="en-US" dirty="0"/>
              <a:t>Web GUI is useful for very small installations (our labs, for example)</a:t>
            </a:r>
          </a:p>
          <a:p>
            <a:r>
              <a:rPr lang="en-US" dirty="0"/>
              <a:t>Practical installations controlled by command line tools from cloud providers</a:t>
            </a:r>
          </a:p>
          <a:p>
            <a:r>
              <a:rPr lang="en-US" dirty="0"/>
              <a:t>Want to spin up another VM?  Run some commands and scripts</a:t>
            </a:r>
          </a:p>
          <a:p>
            <a:r>
              <a:rPr lang="en-US" dirty="0"/>
              <a:t>Want to add networking? Run some commands and scripts</a:t>
            </a:r>
          </a:p>
          <a:p>
            <a:r>
              <a:rPr lang="en-US" dirty="0"/>
              <a:t>If you want to work in the cloud, you need to code</a:t>
            </a:r>
          </a:p>
        </p:txBody>
      </p:sp>
    </p:spTree>
    <p:extLst>
      <p:ext uri="{BB962C8B-B14F-4D97-AF65-F5344CB8AC3E}">
        <p14:creationId xmlns:p14="http://schemas.microsoft.com/office/powerpoint/2010/main" val="22840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3BA-D844-4397-8C9D-36587EA4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all the basics we will learn apply to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C800-ABF2-4E93-A32E-AC22C0E8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 cloud VM is very similar to installing one on your laptop</a:t>
            </a:r>
          </a:p>
          <a:p>
            <a:r>
              <a:rPr lang="en-US" dirty="0"/>
              <a:t>Cloud VMs run the same OS we will work with</a:t>
            </a:r>
          </a:p>
          <a:p>
            <a:pPr lvl="1"/>
            <a:r>
              <a:rPr lang="en-US" dirty="0"/>
              <a:t>Usually, a flavor of Linux</a:t>
            </a:r>
          </a:p>
          <a:p>
            <a:r>
              <a:rPr lang="en-US" dirty="0"/>
              <a:t>Networking—cloud still has IP subnets, routers and firewalls</a:t>
            </a:r>
          </a:p>
          <a:p>
            <a:pPr lvl="1"/>
            <a:r>
              <a:rPr lang="en-US" dirty="0"/>
              <a:t>Networking fundamentals are still the same</a:t>
            </a:r>
          </a:p>
          <a:p>
            <a:r>
              <a:rPr lang="en-US" dirty="0"/>
              <a:t>Crypto—cloud uses the same crypto as everyone else</a:t>
            </a:r>
          </a:p>
          <a:p>
            <a:r>
              <a:rPr lang="en-US" dirty="0"/>
              <a:t>New—cloud and third-party providers develop software tools to create, manage, and monitor cloud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33056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B56-BF71-4D69-919E-E9740D26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E77F-EC17-42AF-9CD9-CA8154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these items</a:t>
            </a:r>
          </a:p>
          <a:p>
            <a:r>
              <a:rPr lang="en-US" dirty="0"/>
              <a:t>Basics of Cloud Computing</a:t>
            </a:r>
          </a:p>
          <a:p>
            <a:pPr lvl="1"/>
            <a:r>
              <a:rPr lang="en-US" dirty="0">
                <a:hlinkClick r:id="rId2"/>
              </a:rPr>
              <a:t>https://www.us-cert.gov/sites/default/files/publications/CloudComputingHuthCebula.pdf</a:t>
            </a:r>
            <a:endParaRPr lang="en-US" dirty="0"/>
          </a:p>
          <a:p>
            <a:r>
              <a:rPr lang="en-US" dirty="0"/>
              <a:t>What is Cloud Computing?</a:t>
            </a:r>
          </a:p>
          <a:p>
            <a:pPr lvl="1"/>
            <a:r>
              <a:rPr lang="en-US" dirty="0">
                <a:hlinkClick r:id="rId3"/>
              </a:rPr>
              <a:t>https://aws.amazon.com/what-is-cloud-computing/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https://azure.microsoft.com/en-us/overview/what-is-cloud-computing/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https://cloud.google.com/what-is-cloud-computing/</a:t>
            </a:r>
            <a:endParaRPr lang="en-US" dirty="0"/>
          </a:p>
          <a:p>
            <a:r>
              <a:rPr lang="en-US" dirty="0"/>
              <a:t>Security Breaches (see #3 in the </a:t>
            </a:r>
            <a:r>
              <a:rPr lang="en-US"/>
              <a:t>article below)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https://securityintelligence.com/six-major-data-breach-trends-from-2017/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614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Computing Basics</vt:lpstr>
      <vt:lpstr>What is “The Cloud”</vt:lpstr>
      <vt:lpstr>Types of Service--Vocabulary</vt:lpstr>
      <vt:lpstr>Advantages</vt:lpstr>
      <vt:lpstr>Disadvantages</vt:lpstr>
      <vt:lpstr>Other concerns</vt:lpstr>
      <vt:lpstr>Infrastructure as Code</vt:lpstr>
      <vt:lpstr>Almost all the basics we will learn apply to the cloud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Basics</dc:title>
  <dc:creator>John York</dc:creator>
  <cp:lastModifiedBy>John York</cp:lastModifiedBy>
  <cp:revision>18</cp:revision>
  <dcterms:created xsi:type="dcterms:W3CDTF">2018-01-09T15:30:42Z</dcterms:created>
  <dcterms:modified xsi:type="dcterms:W3CDTF">2021-08-05T00:08:14Z</dcterms:modified>
</cp:coreProperties>
</file>