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936F-D5CE-4A4A-A458-1AE9014E9A6A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CDCA-5F51-4F16-BDEE-761A7284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Euclidean_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q6SXByItU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CDCA-5F51-4F16-BDEE-761A7284B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713789"/>
          </a:xfrm>
        </p:spPr>
        <p:txBody>
          <a:bodyPr/>
          <a:lstStyle/>
          <a:p>
            <a:r>
              <a:rPr lang="en-US" dirty="0"/>
              <a:t>The code in the top right is simple Python that incrementally tests numbers to see if they are multiplicative inverses.  The Python range(n) function returns a list of integers between 0 and n-1.  In our case n = 26, so it gives a list 0, 1, 2, …, 25.  The break statement causes the for loop to quit when it finds the inverse we seek, where a * </a:t>
            </a:r>
            <a:r>
              <a:rPr lang="en-US" dirty="0" err="1"/>
              <a:t>i</a:t>
            </a:r>
            <a:r>
              <a:rPr lang="en-US" dirty="0"/>
              <a:t> % n = 1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findModInverse</a:t>
            </a:r>
            <a:r>
              <a:rPr lang="en-US" dirty="0"/>
              <a:t> function comes from “Cracking Codes with Python.”  It uses an interesting feature of Python called multiple assignment.  The line </a:t>
            </a:r>
            <a:br>
              <a:rPr lang="en-US" dirty="0"/>
            </a:br>
            <a:r>
              <a:rPr lang="en-US" dirty="0"/>
              <a:t>u1, u2, u3 = 1, 0, a</a:t>
            </a:r>
            <a:br>
              <a:rPr lang="en-US" dirty="0"/>
            </a:br>
            <a:r>
              <a:rPr lang="en-US" dirty="0"/>
              <a:t>is the same as</a:t>
            </a:r>
            <a:br>
              <a:rPr lang="en-US" dirty="0"/>
            </a:br>
            <a:r>
              <a:rPr lang="en-US" dirty="0"/>
              <a:t>u1 = 1</a:t>
            </a:r>
            <a:br>
              <a:rPr lang="en-US" dirty="0"/>
            </a:br>
            <a:r>
              <a:rPr lang="en-US" dirty="0"/>
              <a:t>u2 = 0</a:t>
            </a:r>
            <a:br>
              <a:rPr lang="en-US" dirty="0"/>
            </a:br>
            <a:r>
              <a:rPr lang="en-US" dirty="0"/>
              <a:t>u3 = a</a:t>
            </a:r>
          </a:p>
          <a:p>
            <a:endParaRPr lang="en-US" dirty="0"/>
          </a:p>
          <a:p>
            <a:r>
              <a:rPr lang="en-US" dirty="0"/>
              <a:t>Wikipedia has a nice explanation and a table showing several steps in the algorithm, as well as a mathematical proof. </a:t>
            </a:r>
            <a:r>
              <a:rPr lang="en-US" dirty="0">
                <a:hlinkClick r:id="rId3"/>
              </a:rPr>
              <a:t>https://en.wikipedia.org/wiki/Extended_Euclidean_algorithm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However, they didn’t give me any better feel for how the process works.  Instead, this lecture by Christoff </a:t>
            </a:r>
            <a:r>
              <a:rPr lang="en-US" dirty="0" err="1"/>
              <a:t>Paar</a:t>
            </a:r>
            <a:r>
              <a:rPr lang="en-US" dirty="0"/>
              <a:t> was great! </a:t>
            </a:r>
            <a:r>
              <a:rPr lang="en-US" dirty="0">
                <a:hlinkClick r:id="rId4"/>
              </a:rPr>
              <a:t>https://www.youtube.com/watch?v=fq6SXByItUI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4049-D197-4118-BF97-B2C042C8F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2508-AFEC-4F52-94A7-D75BF794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6A76-38DE-47AC-9378-4D8BFE4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E391-1510-43C6-B6E5-F875141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284-400E-43AC-B127-19B5394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4C6-5714-4BB7-B348-82372C39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7B54-B89D-4D79-BB52-A5B41EC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B6B-3D06-4A75-9223-ECB6285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D2A-6E10-4BCF-B51B-E849B1C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D46-5488-4F19-B6B5-D82A452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60C-62CC-41A7-AB47-58CBAA4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271-F202-4682-8BB7-6AB80A4B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5DF8-D85F-4C0B-93C0-9652BF35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9DD2-61C1-4FB2-9BB5-2A40CD3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E807-D284-4637-98FB-5AA303A6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E2E-121A-4DD7-8D63-C980D05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324-DD4F-481C-B527-FA81FFA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367-876C-4E8F-956A-A7D8C130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5E-03E6-4A5D-B14E-C7261DD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D0-E4C8-4E1E-97FE-EA99A79C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3FD5-C143-4F1C-9AD6-B41511E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FD-5695-4E5A-A03E-7514973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569F-34FE-4F61-B808-37F2136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D74-5EFE-42E3-BDB1-7F95498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3EE-2118-40CF-9F7F-42F9971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3D9-F03E-4FFD-B9F0-EB48E5C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4F3-3895-4660-BF9E-D75A36A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98C3-E397-440C-B983-14C613F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62CE-9859-4E7A-8E08-9141D33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E52A-4804-43A0-9FC9-22A38F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0C1-5721-488F-A06E-CACC04F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C599-9931-4124-B2F1-247203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733-0E6F-4D40-8F1B-A38D57E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E865-221A-4AA7-B885-9F891ED8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9E3D-614F-4284-B4FC-D5E801DA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BF2-BA82-47B0-AA32-A2228496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47C6-A42E-44E2-96ED-68AB2338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B9F5-7A3C-4F2D-AEA4-FD00DCE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B0AD-CF19-4D83-BAC1-EFB2850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A65A-7074-4CEA-B83A-1F3A48E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FF5-E387-4574-AEE1-FF0F5AA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DACE-0DB8-4981-9C01-CB73F5B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92C-1C60-4022-9B11-1E039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3173-AEE8-42E5-8D02-CE103EC8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BD68E-9AF9-4060-B6B0-0859E99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3DAD9-97C7-4D28-87E4-96D8C5E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C2C-F05B-4F39-A539-190075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2BA2-849D-421C-B46C-258ADD1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D4A1-6F5B-41F6-A239-B193A5E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ADFC-2057-4EB6-8D9A-F6818248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CBCD-22F3-4525-AC7A-476A251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92A0-32A4-4BE1-AC8A-89C0D47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6CAA-E0F1-4CAB-B434-7C4BED5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B94-2D87-4EDD-BDC1-A7276F4F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852B-485A-45DE-A6EF-86FB18E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7A-E2FA-42C3-B53F-CF84EAC3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BE1-A37B-4637-9081-F832AC6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F733-5AC9-4475-BFB1-0F3C6FA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1635-89BD-41FF-A39B-C1BC922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8159-629C-4E36-BB2A-997ADAFC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CA6D-6992-412D-96C1-6F8BA309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B65A-6F61-4558-9E71-4A3CC6428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D90-4C17-4F8F-9B2A-7FB96AF5122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D1F9-D6F3-4DD0-9054-E225A0D3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09D-9E28-4B0D-B909-95226726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DC2-CFFA-48FA-8025-2F880494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  <a:br>
              <a:rPr lang="en-US" dirty="0"/>
            </a:br>
            <a:r>
              <a:rPr lang="en-US" dirty="0"/>
              <a:t>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216B-0824-493F-A35E-873434C4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Blue Ridge Community College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456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EF4-97EB-4AB0-BB77-7ABD784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7F1F-D2DE-4B70-B993-AEA40237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  <a:p>
            <a:pPr lvl="1"/>
            <a:r>
              <a:rPr lang="en-US" dirty="0"/>
              <a:t>% is the modulo </a:t>
            </a:r>
            <a:r>
              <a:rPr lang="en-US"/>
              <a:t>(mod) </a:t>
            </a:r>
            <a:r>
              <a:rPr lang="en-US" dirty="0"/>
              <a:t>operator,  97 % 6 will return 1</a:t>
            </a:r>
          </a:p>
          <a:p>
            <a:pPr lvl="2"/>
            <a:r>
              <a:rPr lang="en-US" dirty="0"/>
              <a:t>1 is the remainder when 97 is divided by 6</a:t>
            </a:r>
          </a:p>
          <a:p>
            <a:pPr lvl="1"/>
            <a:r>
              <a:rPr lang="en-US" dirty="0"/>
              <a:t>// is the integer division operator, 97 // 6 will return 16</a:t>
            </a:r>
          </a:p>
          <a:p>
            <a:pPr lvl="1"/>
            <a:r>
              <a:rPr lang="en-US" dirty="0"/>
              <a:t>16 * 6 + 1 = 97  (quotient * modulus + remainder gives us the initial number)</a:t>
            </a:r>
          </a:p>
          <a:p>
            <a:r>
              <a:rPr lang="en-US" dirty="0" err="1"/>
              <a:t>cryptomath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(97, 6) = 1</a:t>
            </a:r>
          </a:p>
          <a:p>
            <a:pPr lvl="2"/>
            <a:r>
              <a:rPr lang="en-US" dirty="0"/>
              <a:t>97 and 6 have no common divisors,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7063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239-C3F7-4678-9199-7FF222C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817-69F2-4713-9D76-5649F882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encryption </a:t>
            </a:r>
            <a:r>
              <a:rPr lang="en-US" dirty="0"/>
              <a:t>uses modular arithmetic</a:t>
            </a:r>
          </a:p>
          <a:p>
            <a:r>
              <a:rPr lang="en-US" dirty="0"/>
              <a:t>Multiplication happens *a lot* in encryption</a:t>
            </a:r>
          </a:p>
          <a:p>
            <a:r>
              <a:rPr lang="en-US" dirty="0"/>
              <a:t>Modular Inverse happens *a lot* in encryption</a:t>
            </a:r>
          </a:p>
          <a:p>
            <a:r>
              <a:rPr lang="en-US" dirty="0"/>
              <a:t>Modular Inverse does not exist unless </a:t>
            </a:r>
            <a:r>
              <a:rPr lang="en-US" dirty="0" err="1"/>
              <a:t>gcd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No common divisors, or relatively prime</a:t>
            </a:r>
          </a:p>
          <a:p>
            <a:r>
              <a:rPr lang="en-US" dirty="0"/>
              <a:t>Therefore prime numbers are important in encryption</a:t>
            </a:r>
          </a:p>
          <a:p>
            <a:r>
              <a:rPr lang="en-US" dirty="0"/>
              <a:t>Whether or not the inverse exists is important in encryption</a:t>
            </a:r>
          </a:p>
        </p:txBody>
      </p:sp>
    </p:spTree>
    <p:extLst>
      <p:ext uri="{BB962C8B-B14F-4D97-AF65-F5344CB8AC3E}">
        <p14:creationId xmlns:p14="http://schemas.microsoft.com/office/powerpoint/2010/main" val="29264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C74-D1B6-40AF-9F8A-556C41F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0F-6F6C-4C10-ACC7-07F3ED5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12-hour clock, what is 6 hours after 10 o’clock?</a:t>
            </a:r>
          </a:p>
          <a:p>
            <a:pPr lvl="1"/>
            <a:r>
              <a:rPr lang="en-US" dirty="0"/>
              <a:t>10 + 6 = 16, but that doesn’t fit inside the 0 - 11 hours on the clock</a:t>
            </a:r>
          </a:p>
          <a:p>
            <a:pPr lvl="1"/>
            <a:r>
              <a:rPr lang="en-US" dirty="0"/>
              <a:t>16 - 12 = 4, so the answer is 4 o’clock -- “wraps” </a:t>
            </a:r>
          </a:p>
          <a:p>
            <a:pPr lvl="1"/>
            <a:r>
              <a:rPr lang="en-US" dirty="0"/>
              <a:t>16 / 12 = 1 remainder 4  (division returns number of wraps; 1 this time)</a:t>
            </a:r>
          </a:p>
          <a:p>
            <a:pPr lvl="1"/>
            <a:r>
              <a:rPr lang="en-US" dirty="0"/>
              <a:t>16 mod 12 = 4 -- the remainder (how far you go after wraps are done)</a:t>
            </a:r>
          </a:p>
          <a:p>
            <a:r>
              <a:rPr lang="en-US" dirty="0"/>
              <a:t>With 26 letters, indexed 0 – 25 (starts at 0, not 1)</a:t>
            </a:r>
          </a:p>
          <a:p>
            <a:pPr lvl="1"/>
            <a:r>
              <a:rPr lang="en-US" dirty="0"/>
              <a:t>15 + 20 = 35, but that isn’t in 0 - 25</a:t>
            </a:r>
          </a:p>
          <a:p>
            <a:pPr lvl="1"/>
            <a:r>
              <a:rPr lang="en-US" dirty="0"/>
              <a:t>35 - 26 = 9, so 15 + 20 “wraps” to 9</a:t>
            </a:r>
          </a:p>
          <a:p>
            <a:pPr lvl="1"/>
            <a:r>
              <a:rPr lang="en-US" dirty="0"/>
              <a:t>35/26 = 1 remainder 9</a:t>
            </a:r>
          </a:p>
          <a:p>
            <a:pPr lvl="1"/>
            <a:r>
              <a:rPr lang="en-US" dirty="0"/>
              <a:t>35 mod 26 = 9 --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845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A7B-17EC-4297-8693-DC018FF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subtraction also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508-0F0B-4222-A9CD-390248E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12-hour clock, what is 10 hours before 2?</a:t>
            </a:r>
          </a:p>
          <a:p>
            <a:pPr lvl="1"/>
            <a:r>
              <a:rPr lang="en-US" dirty="0"/>
              <a:t>2 - 10 = -8  -- that’s not between 0 and 11</a:t>
            </a:r>
          </a:p>
          <a:p>
            <a:pPr lvl="1"/>
            <a:r>
              <a:rPr lang="en-US" dirty="0"/>
              <a:t>-8 + 12 = 4  --  4 o’clock is 10 hours before 2</a:t>
            </a:r>
          </a:p>
          <a:p>
            <a:pPr lvl="1"/>
            <a:r>
              <a:rPr lang="en-US" dirty="0"/>
              <a:t>-8 mod 12 = 4</a:t>
            </a:r>
          </a:p>
          <a:p>
            <a:r>
              <a:rPr lang="en-US" dirty="0"/>
              <a:t>26 letters, indexed 0 - 25</a:t>
            </a:r>
          </a:p>
          <a:p>
            <a:pPr lvl="1"/>
            <a:r>
              <a:rPr lang="en-US" dirty="0"/>
              <a:t>2 - 10 = -8</a:t>
            </a:r>
          </a:p>
          <a:p>
            <a:pPr lvl="1"/>
            <a:r>
              <a:rPr lang="en-US" dirty="0"/>
              <a:t>-8 + 26 = 18</a:t>
            </a:r>
          </a:p>
          <a:p>
            <a:pPr lvl="1"/>
            <a:r>
              <a:rPr lang="en-US" dirty="0"/>
              <a:t>-8 mod 26 = 18</a:t>
            </a:r>
          </a:p>
        </p:txBody>
      </p:sp>
    </p:spTree>
    <p:extLst>
      <p:ext uri="{BB962C8B-B14F-4D97-AF65-F5344CB8AC3E}">
        <p14:creationId xmlns:p14="http://schemas.microsoft.com/office/powerpoint/2010/main" val="11362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F76-98FC-4830-BEB0-041560D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F0-414C-48E2-B258-92EF20F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952"/>
          </a:xfrm>
        </p:spPr>
        <p:txBody>
          <a:bodyPr/>
          <a:lstStyle/>
          <a:p>
            <a:r>
              <a:rPr lang="en-US" dirty="0"/>
              <a:t>Multiplication jumbles things a little--handy for encryption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happened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7513-6C1B-4FEE-BE66-17473414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2" y="4330212"/>
            <a:ext cx="8517853" cy="194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EEA59-5D82-4194-BC5A-E5DD957A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51" y="2331793"/>
            <a:ext cx="8517853" cy="1109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12E88-556A-466A-B37A-995892961E2E}"/>
              </a:ext>
            </a:extLst>
          </p:cNvPr>
          <p:cNvCxnSpPr/>
          <p:nvPr/>
        </p:nvCxnSpPr>
        <p:spPr>
          <a:xfrm>
            <a:off x="2426677" y="5407269"/>
            <a:ext cx="3103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C7D7-9EFD-4943-B63F-EA3BEA46FAF8}"/>
              </a:ext>
            </a:extLst>
          </p:cNvPr>
          <p:cNvCxnSpPr/>
          <p:nvPr/>
        </p:nvCxnSpPr>
        <p:spPr>
          <a:xfrm>
            <a:off x="5785338" y="5416062"/>
            <a:ext cx="3815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04EB3-08D1-4F14-8626-E9F64FD88ADA}"/>
              </a:ext>
            </a:extLst>
          </p:cNvPr>
          <p:cNvCxnSpPr/>
          <p:nvPr/>
        </p:nvCxnSpPr>
        <p:spPr>
          <a:xfrm>
            <a:off x="2426677" y="6275914"/>
            <a:ext cx="28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ED267-56D1-43EB-835F-83320DBFF65F}"/>
              </a:ext>
            </a:extLst>
          </p:cNvPr>
          <p:cNvCxnSpPr/>
          <p:nvPr/>
        </p:nvCxnSpPr>
        <p:spPr>
          <a:xfrm>
            <a:off x="2883877" y="6275914"/>
            <a:ext cx="2725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F90-013E-4A17-8F82-E1EE33D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842-63E1-42EB-8D86-4EC7E77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multiplier and the modulus share a common divisor,</a:t>
            </a:r>
          </a:p>
          <a:p>
            <a:pPr lvl="1"/>
            <a:r>
              <a:rPr lang="en-US" dirty="0"/>
              <a:t>Multiplication “wraps” onto same space, over and over</a:t>
            </a:r>
          </a:p>
          <a:p>
            <a:pPr lvl="1"/>
            <a:r>
              <a:rPr lang="en-US" dirty="0"/>
              <a:t>Example:  (13 * index) mod 26</a:t>
            </a:r>
          </a:p>
          <a:p>
            <a:pPr lvl="1"/>
            <a:r>
              <a:rPr lang="en-US" dirty="0"/>
              <a:t>13 and 26 are both divisible by 2, so 2 is common divisor</a:t>
            </a:r>
          </a:p>
          <a:p>
            <a:pPr lvl="1"/>
            <a:r>
              <a:rPr lang="en-US" dirty="0"/>
              <a:t>0 and 13 are the only answers we get</a:t>
            </a:r>
          </a:p>
          <a:p>
            <a:r>
              <a:rPr lang="en-US" dirty="0"/>
              <a:t>Not good for encryption</a:t>
            </a:r>
          </a:p>
          <a:p>
            <a:r>
              <a:rPr lang="en-US" dirty="0"/>
              <a:t>But if the modulus were 29 instead of 26…</a:t>
            </a:r>
          </a:p>
          <a:p>
            <a:pPr lvl="1"/>
            <a:r>
              <a:rPr lang="en-US" dirty="0"/>
              <a:t>29 is a prime number, it is only divisible by 1</a:t>
            </a:r>
          </a:p>
          <a:p>
            <a:pPr lvl="1"/>
            <a:r>
              <a:rPr lang="en-US" dirty="0"/>
              <a:t>We could multiply by any number 0 - 28 without problems</a:t>
            </a:r>
          </a:p>
        </p:txBody>
      </p:sp>
    </p:spTree>
    <p:extLst>
      <p:ext uri="{BB962C8B-B14F-4D97-AF65-F5344CB8AC3E}">
        <p14:creationId xmlns:p14="http://schemas.microsoft.com/office/powerpoint/2010/main" val="47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53C-81AE-40A5-A676-94305B5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1ABF-1F76-46F0-A6DF-913E60F3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numbers</a:t>
            </a:r>
          </a:p>
          <a:p>
            <a:r>
              <a:rPr lang="en-US" dirty="0"/>
              <a:t>GCD is the largest number that can divide both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(18,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(13, 26) = 13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(3, 26) = 1 -- no common divisor, relatively prime</a:t>
            </a:r>
          </a:p>
          <a:p>
            <a:r>
              <a:rPr lang="en-US" dirty="0"/>
              <a:t>GCD = 1 means the two numbers</a:t>
            </a:r>
          </a:p>
          <a:p>
            <a:pPr lvl="1"/>
            <a:r>
              <a:rPr lang="en-US" dirty="0"/>
              <a:t>have no common divisor</a:t>
            </a:r>
          </a:p>
          <a:p>
            <a:pPr lvl="1"/>
            <a:r>
              <a:rPr lang="en-US" dirty="0"/>
              <a:t>are relatively prime</a:t>
            </a:r>
          </a:p>
          <a:p>
            <a:r>
              <a:rPr lang="en-US" dirty="0"/>
              <a:t>Euclid developed a method for finding GCD over 2,000 years 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9E9-61BC-430B-BE14-8EA1D89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56A8-90DF-4E7E-85A7-744F58C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doesn’t work in modular arithmetic</a:t>
            </a:r>
          </a:p>
          <a:p>
            <a:pPr lvl="1"/>
            <a:r>
              <a:rPr lang="en-US" dirty="0"/>
              <a:t>3 / 5 is a fraction, modular arithmetic only has integers</a:t>
            </a:r>
          </a:p>
          <a:p>
            <a:r>
              <a:rPr lang="en-US" dirty="0"/>
              <a:t>Instead use modular inverse</a:t>
            </a:r>
          </a:p>
          <a:p>
            <a:pPr lvl="1"/>
            <a:r>
              <a:rPr lang="en-US" dirty="0"/>
              <a:t>In real numbers  3 * 1 / 3 = 1  so 1 / 3 is the inverse of 3</a:t>
            </a:r>
          </a:p>
          <a:p>
            <a:pPr lvl="1"/>
            <a:r>
              <a:rPr lang="en-US" dirty="0"/>
              <a:t>3 * (mod inverse of 3 ) = 1</a:t>
            </a:r>
          </a:p>
          <a:p>
            <a:pPr lvl="1"/>
            <a:r>
              <a:rPr lang="en-US" dirty="0"/>
              <a:t>use wrapping--there must be some number that wraps to 1</a:t>
            </a:r>
          </a:p>
          <a:p>
            <a:pPr lvl="1"/>
            <a:r>
              <a:rPr lang="en-US" dirty="0"/>
              <a:t>3 * 9 = 27,    27 mod 26 = 1</a:t>
            </a:r>
          </a:p>
          <a:p>
            <a:pPr lvl="1"/>
            <a:r>
              <a:rPr lang="en-US" dirty="0"/>
              <a:t>So 9 is the mod inverse of 3 </a:t>
            </a:r>
            <a:r>
              <a:rPr lang="en-US" u="sng" dirty="0"/>
              <a:t>when you are using mod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BE2EE-4FC6-4C92-BFFA-B2810157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9019"/>
            <a:ext cx="7839808" cy="10479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51484C-A9CF-4ACB-8BA1-3EF949446E96}"/>
              </a:ext>
            </a:extLst>
          </p:cNvPr>
          <p:cNvSpPr/>
          <p:nvPr/>
        </p:nvSpPr>
        <p:spPr>
          <a:xfrm>
            <a:off x="3903786" y="5085887"/>
            <a:ext cx="351692" cy="11342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F16-88FA-4F7F-A6D4-76246CB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Inverse requires </a:t>
            </a:r>
            <a:r>
              <a:rPr lang="en-US" dirty="0" err="1"/>
              <a:t>gcd</a:t>
            </a:r>
            <a:r>
              <a:rPr lang="en-US" dirty="0"/>
              <a:t>(number, mod)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DA76-1F2D-400A-8121-48A1F73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and the modulus have common factors, no inverse exists.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(4, 26) = 2</a:t>
            </a:r>
          </a:p>
          <a:p>
            <a:pPr lvl="1"/>
            <a:r>
              <a:rPr lang="en-US" dirty="0"/>
              <a:t>There is no “1” in the (4*index)mod26 line</a:t>
            </a:r>
          </a:p>
          <a:p>
            <a:r>
              <a:rPr lang="en-US" dirty="0" err="1"/>
              <a:t>gcd</a:t>
            </a:r>
            <a:r>
              <a:rPr lang="en-US" dirty="0"/>
              <a:t>(13, 26) = 13   No “1” in that line either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86AD-6ACC-4BFE-AE5C-7A7F681B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831"/>
            <a:ext cx="8653493" cy="2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81C-96A5-4CD0-BE80-F608561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Modular Multiplicative 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6DC-0A4D-4E16-A32C-5CF2A5F2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4351338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every number until a*</a:t>
            </a:r>
            <a:r>
              <a:rPr lang="en-US" dirty="0" err="1"/>
              <a:t>i</a:t>
            </a:r>
            <a:r>
              <a:rPr lang="en-US" dirty="0"/>
              <a:t> mod(n) = 1</a:t>
            </a:r>
          </a:p>
          <a:p>
            <a:pPr marL="457200" lvl="1" indent="0">
              <a:buNone/>
            </a:pPr>
            <a:r>
              <a:rPr lang="en-US" dirty="0"/>
              <a:t>(Should also check </a:t>
            </a:r>
            <a:r>
              <a:rPr lang="en-US" dirty="0" err="1"/>
              <a:t>gcd</a:t>
            </a:r>
            <a:r>
              <a:rPr lang="en-US" dirty="0"/>
              <a:t>(a, n) == 1 before start to ensure inverse exists)</a:t>
            </a:r>
          </a:p>
          <a:p>
            <a:r>
              <a:rPr lang="en-US" dirty="0"/>
              <a:t>Extended Euclidean Algorithm</a:t>
            </a:r>
          </a:p>
          <a:p>
            <a:pPr lvl="1"/>
            <a:r>
              <a:rPr lang="en-US" dirty="0"/>
              <a:t>Efficient algorithm</a:t>
            </a:r>
          </a:p>
          <a:p>
            <a:pPr lvl="1"/>
            <a:r>
              <a:rPr lang="en-US" dirty="0"/>
              <a:t>Available in cryptomath.py module</a:t>
            </a:r>
          </a:p>
          <a:p>
            <a:pPr lvl="2"/>
            <a:r>
              <a:rPr lang="en-US" dirty="0" err="1"/>
              <a:t>findModInverse</a:t>
            </a:r>
            <a:r>
              <a:rPr lang="en-US" dirty="0"/>
              <a:t>(a,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4175-C124-4A85-B89A-CCF30E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84" y="1690688"/>
            <a:ext cx="34586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4F93-B1B7-47B7-951F-BE49E34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2882050"/>
            <a:ext cx="3458653" cy="10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D46AD-3C70-4E44-BED8-FA675363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4" y="4207614"/>
            <a:ext cx="5395701" cy="11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992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Modular Arithmetic Essentials</vt:lpstr>
      <vt:lpstr>Modular addition “wraps”</vt:lpstr>
      <vt:lpstr>Modular subtraction also “wraps”</vt:lpstr>
      <vt:lpstr>Modular multiplication (1)</vt:lpstr>
      <vt:lpstr>Modular Multiplication (2)</vt:lpstr>
      <vt:lpstr>Greatest Common Divisor (GCD)</vt:lpstr>
      <vt:lpstr>Modular Inverse</vt:lpstr>
      <vt:lpstr>Mod Inverse requires gcd(number, mod) = 1</vt:lpstr>
      <vt:lpstr>Computing Modular Multiplicative Inverses</vt:lpstr>
      <vt:lpstr>Python</vt:lpstr>
      <vt:lpstr>Why this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Modualar Arithmetic Essentitials</dc:title>
  <dc:creator>John York</dc:creator>
  <cp:lastModifiedBy>John York</cp:lastModifiedBy>
  <cp:revision>20</cp:revision>
  <dcterms:created xsi:type="dcterms:W3CDTF">2019-10-03T15:06:42Z</dcterms:created>
  <dcterms:modified xsi:type="dcterms:W3CDTF">2020-10-06T19:09:59Z</dcterms:modified>
</cp:coreProperties>
</file>