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5" r:id="rId9"/>
    <p:sldId id="262" r:id="rId10"/>
    <p:sldId id="264" r:id="rId11"/>
    <p:sldId id="265" r:id="rId12"/>
    <p:sldId id="266" r:id="rId13"/>
    <p:sldId id="274" r:id="rId14"/>
    <p:sldId id="267" r:id="rId15"/>
    <p:sldId id="268" r:id="rId16"/>
    <p:sldId id="276" r:id="rId17"/>
    <p:sldId id="269" r:id="rId18"/>
    <p:sldId id="270" r:id="rId19"/>
    <p:sldId id="271" r:id="rId20"/>
    <p:sldId id="272" r:id="rId21"/>
    <p:sldId id="273" r:id="rId22"/>
    <p:sldId id="277" r:id="rId23"/>
    <p:sldId id="278" r:id="rId24"/>
    <p:sldId id="279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9:06:11.9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57,'5'0,"24"-5,26-1,26-4,32-1,29 2,12 2,23 3,49 1,47 2,26 1,-4 0,-40 0,-53 1,-47-1,-46 1,-36-1,-27 5,-16 1,1 4,-1 1,-1-2,0-2,-1-3,0-1,-1-2,5-1,1 0,4-1,5 1,5 0,-1-1,0 1,-2 0,-5 0,1 0,-2 0,1 0,-1 0,7 0,10 0,13 0,19 0,17 0,4 0,-10 0,-14 0,-16 0,-15 0,-13 0,-7 5,-1 1,4 4,13 1,18-2,15-2,12-3,0-1,-12-2,-20-1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9:26:12.4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83,'5'0,"10"0,12 0,6 0,7 0,1 0,7 0,0 0,-3 0,-5 0,-5 0,-3 0,-3 0,-2 0,0 0,3 0,7 0,10 0,3 10,5 2,4 4,-5 0,-6-4,-7 1,-6-1,-4-3,-2-3,-3-3,0-1,9-2,3 0,4-1,0 1,-3-1,-3 1,-4 4,3 2,-1 0,4 8,4 1,9-1,9-3,-1-4,4-3,0-2,-6-6,-8-2,-8-1,-7 2,1-8,-1-2,7 2,1 3,-1 3,1-2,-2 1,-4 2,-2 2,-3 1,7 1,11 2,11-5,4-1,15-8,2-3,-2 2,-7 4,-5 4,-10 2,-15-2,-5 0,-4 2,1 1,9 1,6-3,9-1,-2 1,-5-3,-6 0,-7 2,-5 1,-4 2,-2 2,4 2,1-1,4 2,1-1,3 0,-1 1,-2 4,2 1,3 4,-1 1,-2 3,-9-1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9:06:19.8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98,'5'0,"6"0,5 0,5 0,4 0,2 0,10 0,8 0,5 0,-1 0,-4 0,-5 0,-5 5,5 6,1 0,2 5,-1-2,-3-3,-4-3,6-3,0-3,3-1,-1-1,0 0,8-1,3 0,3 1,4 0,2-1,-1 1,-1 0,-3 0,-6 0,-3 0,-5 0,-1 0,-3 0,1 0,-2 0,1 0,-1 0,2 0,-1 0,5 0,1 0,1 0,-2 0,4 0,4 0,1 0,6 0,6 0,6 0,9 0,9 0,3 0,-1 0,-10 0,-16 0,-14 0,-11 0,-4 0,6 0,0 0,3 0,-3 0,0 0,-1 0,0 0,3 0,2 0,4 0,1 0,-4 0,-4 0,-6 0,0 0,11 0,17 0,20 0,13 0,-1 0,2 0,-8 0,-14 0,-16 0,-14 0,-11 0,-2 0,-2 0,6 0,2 0,7 0,5 0,-2 0,-5 0,-6 0,-5 0,-4 0,2 0,5 0,9 0,11 0,18 0,11 0,3 0,1 0,-6 0,-9 0,-12 0,-3 0,-3 0,-7 0,2 0,1 0,1 0,4 0,-3 0,-2 0,0 0,-6 0,-6 0,-5 0,0 0,-2 0,2 0,0 0,3 0,-1 0,2 0,-2 0,3 0,-2 0,6 0,4 0,8 0,3 0,-4 0,-3 0,-5 0,-3 0,-4 0,5 0,7 0,9 0,3 0,0 0,-8 0,-4 0,-2 0,0 0,4 0,2 0,0 0,-4 0,-8 0,-2 0,5 0,17 0,21 0,27 0,13 0,3 0,-11 0,-17 0,-21 0,-15 0,-5 0,5 0,11 0,5 0,2 0,-7 0,-9 0,-6 0,-5 0,2 0,0 0,-1 0,-5 0,-8-4,-6-2,-6 0,-3 1,-3 2,4 1,10 1,7 0,5 1,-2 0,-5 1,-6-1,-1 0,8 0,13 0,11 0,11 0,6-4,-3-2,-2-5,-11 0,-13 2,-12 2,0 3,6 1,12 2,23-4,14-5,9-1,-1 0,-15-1,-14 1,-16 2,-10 3,8 2,26 2,35 2,23 0,24 0,6 1,-14-1,-25-4,-31-2,-30 1,-18 5,-6 12,-3 8,9 11,4 4,0 0,2 0,-4-7,-12-7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9:06:29.7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1,'5'0,"15"0,17 0,9 0,4 0,3 0,7 0,6 0,7 0,-6 0,-4 0,-8 0,-10 0,-2 0,-5 0,1 0,-1 0,5 0,11 0,4 4,2 2,-4 0,-4-1,-5 3,-1 5,0 0,-3-2,0-3,-2-3,1-2,-7 3,-4 0,-4 0,-1-2,4-1,11-2,12 9,11 2,3 0,5 2,-6-2,0-2,-6-3,-5-3,-7-2,2-1,7-2,6 1,8-1,4 1,5-1,-4 1,-9 0,-12 0,-10 0,-9 0,-5 0,5 0,11 0,15 0,12 0,11 0,0 0,0 0,-6 0,-7 0,-11 0,-2 0,-6 0,-4 0,9 0,17 0,19 0,26 0,15 0,3 0,-8 0,-12 0,-17 0,-22 0,-19 0,-15 0,-6 0,-1 0,12 4,20 3,26-2,20 0,8-2,1 0,-6-2,-10-1,-19 0,-15 0,-17 4,-3 2,2 4,-4 1,8-2,16 2,8 0,5-3,4-2,-8-2,-15-3,-15 0,-3-1,-5 0,2-1,2 1,6-1,6 1,8 0,3 0,-5 0,-1-5,-7-1,-6 0,2-3,-5-5,3 0,-4-2,4 1,5 4,7-1,0 1,-6 3,-5 2,-3 3,4 2,0 0,10 2,15-1,17 1,15-1,14 0,1 1,-14-1,-18 0,-19 0,-20 0,-15 0,-10 0,-2 0,7 0,11 4,16 7,9 1,3-1,-9-3,-11-3,-6-2,-7-1,-7-2,-5 5,5 5,1 1,17-1,36-2,25-3,20-2,23-1,-1-2,-18 0,-25 0,-27-1,-20 1,-7-1,-5 1,1 0,0 0,-1 0,0 0,3 0,11 0,10 0,11 0,12 0,-6 0,-16 0,-17 0,-11 0,-4 0,6 0,13 0,13-5,11-5,3-2,-5 1,-14-1,-15 0,0 3,13 3,21 2,12-3,-3 1,-14 0,-18 2,-18 1,-3 1,-7 2,3 0,-1 0,-1 0,-3 0,5 0,-1 1,-4-1,-4 0,-5 0,-4 0,-10 0,-10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9:06:34.0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0 192,'9'5,"22"1,24 0,20-2,17 0,5-2,-3-1,-5-1,-12 0,-11 0,-11 0,-7 0,3 0,2-1,10 1,18 5,13 6,4 0,0 5,-4-2,-3-3,-13 1,-11-1,-7-2,-9-4,-5 3,-4 0,3-2,-1-1,-3-2,-4-2,-4 0,1-1,1 0,-2-1,-2 1,-2 0,4 0,1-1,8 1,11 0,14 0,6 0,8 0,0 0,0 0,-5 0,-6 0,-5 0,-6 0,-7 0,-8 0,-3 0,2 0,2 0,7 0,13 0,10 0,10-4,-5-2,-2 0,0 1,-5 2,-5 1,-1 1,-7 0,-4 1,-3 0,4 1,10-1,7 0,1 0,2 0,-4 0,-10 0,-6 0,-8 0,-8 0,-1 0,5 0,15 0,14 0,14 0,10 0,6 0,-4 0,-2-9,-8-3,-14 0,-7 3,-1 2,10 3,21 2,29 1,16 1,7 0,0-4,-7-1,-14-5,-24-1,-22 2,-15-2,-16 0,-11 3,1 2,1 3,22 1,18 1,17 1,15 0,6 1,0-1,-11 1,-15-1,-20 0,-17 0,-11 0,-3 0,4 0,12 0,18-4,24-2,18-5,15-4,-2-1,-9-5,-22-1,-24 5,-20 4,-7 5,11 4,22 2,34 2,14 0,13-8,-10-3,-23 0,-17 2,-15 3,-18 2,-5 2,-8 1,6 1,12 0,12 1,21-1,11 1,0-1,-13 0,-20 0,-23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9:06:41.9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83,'5'0,"6"0,5 0,10 0,5 0,6 0,1 0,4 0,-1 0,-2 0,0 0,4 0,-2 0,-2 0,-4 0,-3 0,-3 0,4 0,0 0,4 0,0 0,-1 0,-3 0,-2 0,3 0,0 0,-1 0,-1 0,-3 0,5 0,4 0,6-5,4-1,8 0,8 1,-2 2,-3 1,-2-4,-1 0,-6 0,-7 1,-5 2,3 1,5 2,3-1,8 1,-2 1,-5-1,-7 0,-6 0,0 0,-2 1,2-1,5 0,-1 0,-3 0,2 0,3 0,-1 0,1 0,-2 0,1 0,-1 0,1 0,-3 0,3 0,2 0,3 0,8 0,3 0,6 0,6-5,4-1,-5 0,-1 1,-7 2,-10 1,-9 1,-6 0,-1 1,-2 1,4-1,3 0,10 0,0 0,-3 0,-5 1,-1-1,-3 0,-2 0,-4 0,-2 0,-2 0,-1-1,-1 1,5 0,2 0,-1 0,9 0,1 0,3 0,-1 0,-4 0,-4 0,-4 0,-2 0,2 0,1 0,0 0,-2 0,3 0,0 0,0 0,-2 0,-2 0,-1 0,-1 0,-1 0,0 0,0 0,-1 0,1 0,0 0,0 0,-5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9:07:01.6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1 110,'4'4,"7"2,15 0,17-1,5-2,4-1,3-1,-4 0,-11-6,-7-1,-5 0,-2 1,-1 1,-1 2,1 1,0 0,1 1,1-4,-1-2,6 1,1 0,0 2,-1 1,-2 1,0 1,-2 0,-1-5,0-1,0 1,0 0,0 2,-1 1,1 1,5-4,1-1,0 0,3 2,1 1,2 1,5 1,-2-4,-2-1,-4 0,-3 2,-3 1,-2 1,3 1,7 0,0 1,-1 1,-3-1,-2 0,-2 0,3 1,1-1,3 0,0 0,4 0,-2 0,-2 0,-3 0,-3 0,3 0,5 0,4 0,10 0,4 4,7 2,5 0,6 3,-1 1,-4-2,0-2,-3-3,1 4,-6 0,-5-1,-8-1,7 7,-1 2,-7-2,-6-2,-5-4,-5-2,-3-2,-2-2,-1 0,-1 4,1 2,0-1,1-1,-1-1,1-1,5-1,5 0,7-1,13 0,12-1,2 1,-1 0,-8 0,-10 0,-9 0,-7 0,-1 0,3 0,-1 0,-1 9,-3 3,-7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9:07:05.5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4349 29,'0'5,"-4"1,-7-1,-6 0,-4-1,-3-2,-3-1,-1-1,-5 0,-1 0,0 0,2-1,1 1,2 0,0 0,-7 5,-4 1,-3-1,1 0,-2-1,3-2,2-1,5-1,2 0,3 0,2 0,0-1,-4 1,-1 0,-5 0,-1 0,-2 0,0 0,-1 0,0 0,-1 0,2 0,-2 0,3 0,2 0,-2 0,2 0,-2 0,-13 0,-12 0,-3 0,-10 0,-4 0,-4 0,10 0,12 0,12 0,6 0,5 0,6 0,4 0,2 0,1 0,1 0,0 0,0 0,0 0,-5 0,-11 0,-3 0,-3 0,-2 0,-3 0,4 0,6 0,0 0,4 0,3 0,-1 0,-4 0,1 0,2 0,4 0,2 0,3 0,1 0,1 0,-5 5,4 5,-2 2,-2-1,1-3,1-3,0-2,2-1,0-2,1 0,0 0,-4-1,-7 1,-5-1,-5-3,1-3,-1 1,4-3,-1 0,4 1,3-3,0 2,1 1,3-3,2 2,-7 1,-2-2,2 1,3 1,3 3,2 1,2 3,2 0,0 1,0 0,5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9:26:05.4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17 113,'-4'0,"-2"-5,0-6,10-10,14-2,13 4,15 4,9 5,0 4,-6 4,-5 1,2 1,-1 1,1 0,1 0,3 0,1-1,-3 1,-5-1,-6 0,1 0,7 0,6 0,-2 0,5 0,2 0,-4 0,-5 0,-7 0,-6 0,-3 0,-3 0,-2 0,0 0,0 0,0 0,0 0,0 0,6 0,0 0,6 0,4 0,5 0,-1 0,-4 0,-4 0,-5 0,-2 0,6 0,3 0,-2 0,-3 0,-2 0,2 0,0 0,-6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13T19:26:08.0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1,'5'0,"20"0,19 0,20 0,14 0,12 0,-6 0,-6 0,-14 0,-11 0,-12 0,-2 0,0 0,-1 0,-3 0,-2 0,-3 0,3 0,6 0,-1 0,4 0,-1 0,1 0,-1 0,-4 0,-3 0,-3 0,-2 0,4 0,4 0,6 0,0 0,-3 0,-3 0,-4 0,2 4,5 3,-1 3,-2 1,-3-2,-2-2,2-3,0-1,4-2,0 4,-3 1,3-1,-1-1,-2-1,-2-1,-7-1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1BA3-FFF7-42C5-B980-A6D266BBA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03B8B-8942-4AC2-83FC-7C6DFFF66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4FFDB-AFC9-4BE7-B6E2-C8DB2D5B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046E-62F7-48A5-AA73-01934327B838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D9558-5191-40CF-B9E9-FBD28C98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3B72B-6809-4640-8C18-0CD0B5DD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2B5D-CCD6-423B-A65E-85E771FD2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7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3E50-39FA-4542-A3B7-C0A78782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91D79-DDE3-41F6-987E-4DF8A32ED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C9E1E-BECB-4D64-8C5D-4EFDCA6E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046E-62F7-48A5-AA73-01934327B838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EDDFA-B659-494A-B508-4A7BD732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AAC34-504F-4B1A-AF96-06B77522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2B5D-CCD6-423B-A65E-85E771FD2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2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D68CC-6D4E-4A18-B857-708316D27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D5BDC-79C6-4A9A-8E99-6B4A309F1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6C63C-2C8B-400C-82C4-903176E0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046E-62F7-48A5-AA73-01934327B838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171B7-1534-485E-84FC-10811DA0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8CE71-03A4-4AD4-B8B1-8D51C26E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2B5D-CCD6-423B-A65E-85E771FD2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5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2F65-4088-4679-AE6C-E793DA66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AE72C-6184-4E7A-BE40-58926C1C0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77E9-3AB9-47B1-A86D-E529F304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046E-62F7-48A5-AA73-01934327B838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E1483-1718-4A97-A5BD-B961D633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9D0B3-A51A-4807-BC10-D06B45FD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2B5D-CCD6-423B-A65E-85E771FD2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1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B4E0-8552-4676-9DA6-65093E53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CF3C5-0A4B-4DA3-A54E-4ABE3B8F2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C7ED9-D6D2-4458-A202-144834DC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046E-62F7-48A5-AA73-01934327B838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9953B-DE81-42F8-BA1A-321EF8BB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D2180-0E67-4DBF-9AF7-F0541679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2B5D-CCD6-423B-A65E-85E771FD2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6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4596-7335-43A8-A001-766206A9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539A6-1457-4BA0-87D0-EBD6B927D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A6398-2AB2-442A-8A88-D1317D857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36A80-C9D1-4FC3-A061-01A33CFB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046E-62F7-48A5-AA73-01934327B838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C7FE0-1C9F-4B20-8221-98904C5E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69F67-0105-49A5-BDC1-A825F5A9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2B5D-CCD6-423B-A65E-85E771FD2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7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2DA4-DA9C-45C8-A115-596B79BA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0AF4E-DE69-469B-BA2F-915E2B865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F592F-F5C6-4400-BADC-763E6D8C5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8706E-BE62-4E7E-A54A-A4D4E7927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E5CCA-B2BB-4328-8129-87C5552D1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BAD1E-3AF2-439F-8FAB-E567118D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046E-62F7-48A5-AA73-01934327B838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B70AE-846D-42F7-958D-EED9D42E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F6C63-FC27-4A68-9F4C-700360FE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2B5D-CCD6-423B-A65E-85E771FD2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2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2454-39A1-46BF-8FE8-5A080C22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9A5E8-DE92-4E2E-8115-DF42B0A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046E-62F7-48A5-AA73-01934327B838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16C9C-91DE-4CF0-9A79-8492CF98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D5E16-0314-41D5-9A77-A74AA0EC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2B5D-CCD6-423B-A65E-85E771FD2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0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F3354-6A3B-4D31-9A5C-C29DD3F6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046E-62F7-48A5-AA73-01934327B838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61682-ACA2-4F76-862A-1D136C13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DB3FC-F865-46DE-ACD1-29F085B5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2B5D-CCD6-423B-A65E-85E771FD2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1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D902-CA93-4790-B211-CD4A83930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CF561-C753-4CD9-8447-C99F6B13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A2ED3-CE6F-4F2A-B644-DC9DAA29D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543DB-F49C-4C0C-885A-22B8EA4D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046E-62F7-48A5-AA73-01934327B838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9FB47-BA0B-465F-BAD9-B5451056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2A0AD-C7C6-49A6-AE81-E8CE543A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2B5D-CCD6-423B-A65E-85E771FD2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7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16D8-BFF1-48A2-83FE-76B71039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708C9-7217-4FD7-86EB-259192703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65DB0-E3DA-4CF0-A66A-602BB6C22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5F500-CDFB-40C8-9FA8-AC1D8796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046E-62F7-48A5-AA73-01934327B838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A821B-A0D6-460A-9A40-6B759A8E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EB272-F8A7-40C0-A0ED-126AE3BF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2B5D-CCD6-423B-A65E-85E771FD2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3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C2237-13E5-4E6B-ADD1-4D9FD923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B4E09-EA82-4B92-B2C1-938DC6A67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07FB8-8F17-483B-9D74-2349DD339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7046E-62F7-48A5-AA73-01934327B838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059F7-6367-4519-BD16-07D464AE7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7E982-1C1D-4530-875B-EBDE80670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C2B5D-CCD6-423B-A65E-85E771FD2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2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wtogeek.com/108205/htg-explains-what-can-you-find-in-an-email-heade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rebsonsecurity.com/" TargetMode="External"/><Relationship Id="rId2" Type="http://schemas.openxmlformats.org/officeDocument/2006/relationships/hyperlink" Target="mailto:bk@krebsonsecurity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rin.net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entalhousesinhuntsvilleal.com/" TargetMode="External"/><Relationship Id="rId2" Type="http://schemas.openxmlformats.org/officeDocument/2006/relationships/hyperlink" Target="mailto:info@elnacional.co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4.xml"/><Relationship Id="rId1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9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chrepublic.com/blog/10-things/10-tips-for-spotting-a-phishing-email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3D2B-899A-4A30-B1DB-C726D6483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Mail Transfer Protocol</a:t>
            </a:r>
            <a:br>
              <a:rPr lang="en-US" dirty="0"/>
            </a:br>
            <a:r>
              <a:rPr lang="en-US" dirty="0"/>
              <a:t>(SMTP)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7F58B-4713-4700-8CCD-F0939D7B4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8"/>
            <a:ext cx="9144000" cy="1655762"/>
          </a:xfrm>
        </p:spPr>
        <p:txBody>
          <a:bodyPr/>
          <a:lstStyle/>
          <a:p>
            <a:r>
              <a:rPr lang="en-US" dirty="0"/>
              <a:t>Shenandoah Valley Governor’s School</a:t>
            </a:r>
          </a:p>
          <a:p>
            <a:r>
              <a:rPr lang="en-US" dirty="0"/>
              <a:t>John York, Fall 2017</a:t>
            </a:r>
          </a:p>
        </p:txBody>
      </p:sp>
    </p:spTree>
    <p:extLst>
      <p:ext uri="{BB962C8B-B14F-4D97-AF65-F5344CB8AC3E}">
        <p14:creationId xmlns:p14="http://schemas.microsoft.com/office/powerpoint/2010/main" val="360915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5A55-46F2-44F7-A5D3-46463E47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Message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C860E-49BF-433A-A8DA-6D017A40B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Valuable information source</a:t>
            </a:r>
          </a:p>
          <a:p>
            <a:r>
              <a:rPr lang="en-US" dirty="0"/>
              <a:t>Shows each MTA (mail server) the message passed through</a:t>
            </a:r>
          </a:p>
          <a:p>
            <a:r>
              <a:rPr lang="en-US" dirty="0"/>
              <a:t>Often shows sender’s mail client info and IP address</a:t>
            </a:r>
          </a:p>
          <a:p>
            <a:r>
              <a:rPr lang="en-US" dirty="0"/>
              <a:t>Shows header To:, From:, CC: as user sees them</a:t>
            </a:r>
          </a:p>
          <a:p>
            <a:r>
              <a:rPr lang="en-US" dirty="0"/>
              <a:t>Hard part is often getting mail client to show headers</a:t>
            </a:r>
          </a:p>
          <a:p>
            <a:pPr lvl="1"/>
            <a:r>
              <a:rPr lang="en-US" dirty="0"/>
              <a:t>Use search engine to find header location in your email client</a:t>
            </a:r>
          </a:p>
          <a:p>
            <a:r>
              <a:rPr lang="en-US" dirty="0"/>
              <a:t>Good walkthrough of using email headers here (please read)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https://www.howtogeek.com/108205/htg-explains-what-can-you-find-in-an-email-header/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174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FD96-A62A-4029-85D9-59E855B8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Email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CA02D-439A-49C4-9ABB-E611A4F8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57" y="1909641"/>
            <a:ext cx="77438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8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2DF6-692A-4B2E-A751-FE19C8EF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Email—Header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CCDD12-6535-4B64-8329-B7370741A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75" y="1320593"/>
            <a:ext cx="6996479" cy="5251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0D9C9C-CE01-4F9C-BC3A-20AFBA61CDB7}"/>
              </a:ext>
            </a:extLst>
          </p:cNvPr>
          <p:cNvSpPr txBox="1"/>
          <p:nvPr/>
        </p:nvSpPr>
        <p:spPr>
          <a:xfrm>
            <a:off x="539506" y="5345723"/>
            <a:ext cx="207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Sender mail client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FB7050-A606-435C-BFE4-2BA30849D05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610583" y="5530389"/>
            <a:ext cx="1139092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7B63AF-D8AF-4B73-97C2-20E5B5011F55}"/>
              </a:ext>
            </a:extLst>
          </p:cNvPr>
          <p:cNvSpPr txBox="1"/>
          <p:nvPr/>
        </p:nvSpPr>
        <p:spPr>
          <a:xfrm>
            <a:off x="539506" y="3693132"/>
            <a:ext cx="22349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mail server</a:t>
            </a:r>
          </a:p>
          <a:p>
            <a:r>
              <a:rPr lang="en-US" sz="1400" dirty="0"/>
              <a:t>krebsonsecurity.com sent to outlook.com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EECF87-1F32-431F-8942-B616EC92D3A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774462" y="4093242"/>
            <a:ext cx="9752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55EF24-2C62-4084-9003-1888DF544FA6}"/>
              </a:ext>
            </a:extLst>
          </p:cNvPr>
          <p:cNvSpPr txBox="1"/>
          <p:nvPr/>
        </p:nvSpPr>
        <p:spPr>
          <a:xfrm>
            <a:off x="539506" y="2307189"/>
            <a:ext cx="2234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mail server</a:t>
            </a:r>
          </a:p>
          <a:p>
            <a:r>
              <a:rPr lang="en-US" sz="1400" dirty="0"/>
              <a:t>Outlook.com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EE0142-37B4-4EFD-80A9-F0419FAFA84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774462" y="2599577"/>
            <a:ext cx="9752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7B82FBF-EB33-4184-8857-F91448739CC3}"/>
              </a:ext>
            </a:extLst>
          </p:cNvPr>
          <p:cNvSpPr txBox="1"/>
          <p:nvPr/>
        </p:nvSpPr>
        <p:spPr>
          <a:xfrm>
            <a:off x="539506" y="1798409"/>
            <a:ext cx="2234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Third mail server</a:t>
            </a:r>
          </a:p>
          <a:p>
            <a:r>
              <a:rPr lang="en-US" sz="1400" dirty="0"/>
              <a:t>Outlook.com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889D08-C449-4701-9C55-BDF75F24BA9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774462" y="2090797"/>
            <a:ext cx="9752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C53840-B294-409C-9203-90248BF9B683}"/>
              </a:ext>
            </a:extLst>
          </p:cNvPr>
          <p:cNvSpPr txBox="1"/>
          <p:nvPr/>
        </p:nvSpPr>
        <p:spPr>
          <a:xfrm>
            <a:off x="539506" y="1229765"/>
            <a:ext cx="2234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Fourth mail server</a:t>
            </a:r>
          </a:p>
          <a:p>
            <a:r>
              <a:rPr lang="en-US" sz="1400" dirty="0"/>
              <a:t>Outlook.com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3155EA-DF78-425C-BFAC-A32D30D97A0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774462" y="1522153"/>
            <a:ext cx="9752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46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7091-38CE-4183-A3CC-33F4D4DF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237"/>
            <a:ext cx="10515600" cy="1325563"/>
          </a:xfrm>
        </p:spPr>
        <p:txBody>
          <a:bodyPr/>
          <a:lstStyle/>
          <a:p>
            <a:r>
              <a:rPr lang="en-US" dirty="0"/>
              <a:t>Normal Email—Evaluation, first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913BA-D929-4FC5-80EA-43736C090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Shown to user</a:t>
            </a:r>
          </a:p>
          <a:p>
            <a:pPr lvl="1"/>
            <a:r>
              <a:rPr lang="en-US" dirty="0"/>
              <a:t>Message makes sense</a:t>
            </a:r>
          </a:p>
          <a:p>
            <a:pPr lvl="1"/>
            <a:r>
              <a:rPr lang="en-US" dirty="0"/>
              <a:t>From: address matches content</a:t>
            </a:r>
          </a:p>
          <a:p>
            <a:pPr lvl="1"/>
            <a:r>
              <a:rPr lang="en-US" dirty="0"/>
              <a:t>Mouse hover over link matches link display</a:t>
            </a:r>
          </a:p>
          <a:p>
            <a:r>
              <a:rPr lang="en-US" dirty="0"/>
              <a:t>Header information</a:t>
            </a:r>
          </a:p>
          <a:p>
            <a:pPr lvl="1"/>
            <a:r>
              <a:rPr lang="en-US" dirty="0"/>
              <a:t>Mail client was </a:t>
            </a:r>
            <a:r>
              <a:rPr lang="en-US" dirty="0" err="1"/>
              <a:t>PHPMailer</a:t>
            </a:r>
            <a:r>
              <a:rPr lang="en-US" dirty="0"/>
              <a:t> 5.2.22</a:t>
            </a:r>
          </a:p>
          <a:p>
            <a:pPr lvl="2"/>
            <a:r>
              <a:rPr lang="en-US" dirty="0"/>
              <a:t>Sensible for a mass email system</a:t>
            </a:r>
          </a:p>
          <a:p>
            <a:pPr lvl="1"/>
            <a:r>
              <a:rPr lang="en-US" dirty="0"/>
              <a:t>Received from krebsonsecurity.com (198.251.81.28)</a:t>
            </a:r>
          </a:p>
          <a:p>
            <a:pPr lvl="2"/>
            <a:r>
              <a:rPr lang="en-US" dirty="0"/>
              <a:t>Matches message header From: </a:t>
            </a:r>
            <a:r>
              <a:rPr lang="en-US" dirty="0">
                <a:hlinkClick r:id="rId2"/>
              </a:rPr>
              <a:t>bk@krebsonsecurity.com</a:t>
            </a:r>
            <a:endParaRPr lang="en-US" dirty="0"/>
          </a:p>
          <a:p>
            <a:pPr lvl="2"/>
            <a:r>
              <a:rPr lang="en-US" dirty="0" err="1"/>
              <a:t>nslookup</a:t>
            </a:r>
            <a:r>
              <a:rPr lang="en-US" dirty="0"/>
              <a:t> 198.251.81.28 gives </a:t>
            </a:r>
            <a:r>
              <a:rPr lang="en-US" dirty="0">
                <a:hlinkClick r:id="rId3"/>
              </a:rPr>
              <a:t>www.krebsonsecurity.com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www.arin.net</a:t>
            </a:r>
            <a:r>
              <a:rPr lang="en-US" dirty="0"/>
              <a:t> lookup of IP gives </a:t>
            </a:r>
            <a:r>
              <a:rPr lang="en-US" dirty="0" err="1"/>
              <a:t>FranTech</a:t>
            </a:r>
            <a:r>
              <a:rPr lang="en-US" dirty="0"/>
              <a:t> Solutions, Cheyenne, WY</a:t>
            </a:r>
          </a:p>
          <a:p>
            <a:pPr lvl="3"/>
            <a:r>
              <a:rPr lang="en-US" dirty="0"/>
              <a:t>Probably mail/web provider—not definitive but at least is in US</a:t>
            </a:r>
          </a:p>
          <a:p>
            <a:r>
              <a:rPr lang="en-US" dirty="0"/>
              <a:t>More about SPF and DKIM (security items) later</a:t>
            </a:r>
          </a:p>
          <a:p>
            <a:r>
              <a:rPr lang="en-US" dirty="0"/>
              <a:t>So far, looks good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65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0F19-22EC-4114-9283-99AE3A10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 email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89164-37E5-4AD2-9833-25EAFF9DE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777" y="1992801"/>
            <a:ext cx="52578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23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8903-0CFB-4042-89FA-83E2D235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 Email--Header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EAD9F-539F-4F97-A29F-0D1A4B7248B2}"/>
              </a:ext>
            </a:extLst>
          </p:cNvPr>
          <p:cNvSpPr txBox="1"/>
          <p:nvPr/>
        </p:nvSpPr>
        <p:spPr>
          <a:xfrm>
            <a:off x="297229" y="3863793"/>
            <a:ext cx="22349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mail server</a:t>
            </a:r>
          </a:p>
          <a:p>
            <a:r>
              <a:rPr lang="en-US" sz="1400" dirty="0"/>
              <a:t>servconfig.com</a:t>
            </a:r>
          </a:p>
          <a:p>
            <a:r>
              <a:rPr lang="en-US" sz="1400" dirty="0"/>
              <a:t>Note envelope-from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65C940-2DFC-4671-942C-062F4698554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532185" y="4263903"/>
            <a:ext cx="9752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71C160E-8800-40B7-994D-F4C926E88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951" y="1336919"/>
            <a:ext cx="6953250" cy="5372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DB75F6-0A62-46B3-B792-D769BE9191D7}"/>
              </a:ext>
            </a:extLst>
          </p:cNvPr>
          <p:cNvSpPr txBox="1"/>
          <p:nvPr/>
        </p:nvSpPr>
        <p:spPr>
          <a:xfrm>
            <a:off x="297229" y="5343418"/>
            <a:ext cx="2234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Sender mail client</a:t>
            </a:r>
          </a:p>
          <a:p>
            <a:r>
              <a:rPr lang="en-US" sz="1400" dirty="0"/>
              <a:t>fmacu.com ???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BB31C2-245A-4113-BBCD-F94E3515760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532185" y="5635806"/>
            <a:ext cx="9752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E39105-083A-4C63-858C-6AB3C167CD56}"/>
              </a:ext>
            </a:extLst>
          </p:cNvPr>
          <p:cNvSpPr txBox="1"/>
          <p:nvPr/>
        </p:nvSpPr>
        <p:spPr>
          <a:xfrm>
            <a:off x="297229" y="2863520"/>
            <a:ext cx="22349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mail server</a:t>
            </a:r>
          </a:p>
          <a:p>
            <a:r>
              <a:rPr lang="en-US" sz="1400" dirty="0"/>
              <a:t>servconfig.com to outlook.com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9173C4-CCAD-4889-9783-A202A76060C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532185" y="3263630"/>
            <a:ext cx="962514" cy="53611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642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0CE7-01B9-473B-9E15-F2D8A6F8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 Email—Evaluation, first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A7D7C-7BE0-4703-82D4-79E3D05E0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Shown to user</a:t>
            </a:r>
          </a:p>
          <a:p>
            <a:pPr lvl="1"/>
            <a:r>
              <a:rPr lang="en-US" dirty="0"/>
              <a:t>Message purports to be from Dropbox, but From: </a:t>
            </a:r>
            <a:r>
              <a:rPr lang="en-US" dirty="0">
                <a:hlinkClick r:id="rId2"/>
              </a:rPr>
              <a:t>info@elnacional.com</a:t>
            </a:r>
            <a:r>
              <a:rPr lang="en-US" dirty="0"/>
              <a:t> ??</a:t>
            </a:r>
          </a:p>
          <a:p>
            <a:pPr lvl="1"/>
            <a:r>
              <a:rPr lang="en-US" dirty="0"/>
              <a:t>Mouse hover over “View Your Files Here” goes to </a:t>
            </a:r>
            <a:r>
              <a:rPr lang="en-US" dirty="0">
                <a:hlinkClick r:id="rId3"/>
              </a:rPr>
              <a:t>http://rentalhousesinhuntsvilleal.com</a:t>
            </a:r>
            <a:r>
              <a:rPr lang="en-US" dirty="0"/>
              <a:t> ?? (site probably compromised)</a:t>
            </a:r>
          </a:p>
          <a:p>
            <a:r>
              <a:rPr lang="en-US" dirty="0"/>
              <a:t>Header information</a:t>
            </a:r>
          </a:p>
          <a:p>
            <a:pPr lvl="1"/>
            <a:r>
              <a:rPr lang="en-US" dirty="0"/>
              <a:t>Mail client fmacu.com??  That resolves to </a:t>
            </a:r>
            <a:r>
              <a:rPr lang="en-US" dirty="0" err="1"/>
              <a:t>congreso</a:t>
            </a:r>
            <a:r>
              <a:rPr lang="en-US" dirty="0"/>
              <a:t> </a:t>
            </a:r>
            <a:r>
              <a:rPr lang="en-US" dirty="0" err="1"/>
              <a:t>internacional</a:t>
            </a:r>
            <a:r>
              <a:rPr lang="en-US" dirty="0"/>
              <a:t> de </a:t>
            </a:r>
            <a:r>
              <a:rPr lang="en-US" dirty="0" err="1"/>
              <a:t>ultrasonido</a:t>
            </a:r>
            <a:r>
              <a:rPr lang="en-US" dirty="0"/>
              <a:t> (international congress of ultrasound)</a:t>
            </a:r>
          </a:p>
          <a:p>
            <a:pPr lvl="1"/>
            <a:r>
              <a:rPr lang="en-US" dirty="0"/>
              <a:t>Received from </a:t>
            </a:r>
            <a:r>
              <a:rPr lang="en-US" dirty="0" err="1"/>
              <a:t>fmacu</a:t>
            </a:r>
            <a:r>
              <a:rPr lang="en-US" dirty="0"/>
              <a:t> by servconfig.com ??  Where is Dropbox?</a:t>
            </a:r>
          </a:p>
          <a:p>
            <a:r>
              <a:rPr lang="en-US" dirty="0"/>
              <a:t>Phish!!</a:t>
            </a:r>
          </a:p>
        </p:txBody>
      </p:sp>
    </p:spTree>
    <p:extLst>
      <p:ext uri="{BB962C8B-B14F-4D97-AF65-F5344CB8AC3E}">
        <p14:creationId xmlns:p14="http://schemas.microsoft.com/office/powerpoint/2010/main" val="1340593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7EA6-1902-4EC3-8B5C-03123C32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SMTP Security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8A9A-3983-42A5-8F29-E533F7C17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Restrict incoming messages—no open relays!</a:t>
            </a:r>
          </a:p>
          <a:p>
            <a:r>
              <a:rPr lang="en-US" dirty="0"/>
              <a:t>Encrypted SMTP STARTTLS</a:t>
            </a:r>
          </a:p>
          <a:p>
            <a:r>
              <a:rPr lang="en-US" dirty="0"/>
              <a:t>SPF Sender Policy Framework</a:t>
            </a:r>
          </a:p>
          <a:p>
            <a:r>
              <a:rPr lang="en-US" dirty="0"/>
              <a:t>DKIM Domain Keys Identified Mail</a:t>
            </a:r>
          </a:p>
          <a:p>
            <a:r>
              <a:rPr lang="en-US" dirty="0"/>
              <a:t>DMARC Domain-based Message Authentication, Reporting &amp; Conformance </a:t>
            </a:r>
          </a:p>
        </p:txBody>
      </p:sp>
    </p:spTree>
    <p:extLst>
      <p:ext uri="{BB962C8B-B14F-4D97-AF65-F5344CB8AC3E}">
        <p14:creationId xmlns:p14="http://schemas.microsoft.com/office/powerpoint/2010/main" val="2700938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6F94-23F8-4E9A-95F7-E54F638E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 Incoming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4AB5B-C822-4D46-98E9-7A8F27E7D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Relay (bad)</a:t>
            </a:r>
          </a:p>
          <a:p>
            <a:pPr lvl="1"/>
            <a:r>
              <a:rPr lang="en-US" dirty="0"/>
              <a:t>Mail server allows any host to send to any address</a:t>
            </a:r>
          </a:p>
          <a:p>
            <a:pPr lvl="1"/>
            <a:r>
              <a:rPr lang="en-US" dirty="0"/>
              <a:t>Mail server will be abused by spammers</a:t>
            </a:r>
          </a:p>
          <a:p>
            <a:pPr lvl="1"/>
            <a:r>
              <a:rPr lang="en-US" dirty="0"/>
              <a:t>Once abused, spam block lists will report server as spam source</a:t>
            </a:r>
          </a:p>
          <a:p>
            <a:pPr lvl="2"/>
            <a:r>
              <a:rPr lang="en-US" dirty="0"/>
              <a:t>Mail from the server IP or domain will be dropped by most servers</a:t>
            </a:r>
          </a:p>
          <a:p>
            <a:pPr lvl="2"/>
            <a:r>
              <a:rPr lang="en-US" dirty="0"/>
              <a:t>It takes a lot of work to get a server removed from all block lists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Server accepts mail from the Internet</a:t>
            </a:r>
          </a:p>
          <a:p>
            <a:pPr lvl="2"/>
            <a:r>
              <a:rPr lang="en-US" dirty="0"/>
              <a:t>Only accept email destined for the domain serviced by the server</a:t>
            </a:r>
          </a:p>
          <a:p>
            <a:pPr lvl="1"/>
            <a:r>
              <a:rPr lang="en-US" dirty="0"/>
              <a:t>Local mail server, sends to Internet</a:t>
            </a:r>
          </a:p>
          <a:p>
            <a:pPr lvl="2"/>
            <a:r>
              <a:rPr lang="en-US" dirty="0"/>
              <a:t>Require login for mail destined for other domains, or</a:t>
            </a:r>
          </a:p>
          <a:p>
            <a:pPr lvl="2"/>
            <a:r>
              <a:rPr lang="en-US" dirty="0"/>
              <a:t>Block incoming Internet access to local mail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13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883F-4537-419E-940E-60D3D35C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29ED2-91AB-493C-9B32-3276DDA4A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SMTP to protect messages in transit</a:t>
            </a:r>
          </a:p>
          <a:p>
            <a:r>
              <a:rPr lang="en-US" dirty="0"/>
              <a:t>Uses same encryption (TLS) as HTTPS</a:t>
            </a:r>
          </a:p>
          <a:p>
            <a:r>
              <a:rPr lang="en-US" dirty="0"/>
              <a:t>Provides NO protection while email is at rest on mail server or mail client</a:t>
            </a:r>
          </a:p>
        </p:txBody>
      </p:sp>
    </p:spTree>
    <p:extLst>
      <p:ext uri="{BB962C8B-B14F-4D97-AF65-F5344CB8AC3E}">
        <p14:creationId xmlns:p14="http://schemas.microsoft.com/office/powerpoint/2010/main" val="161647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936B-C5B9-47D8-A7B2-ACE8FAC0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C7383-A34E-4D10-9F33-329192746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started as text-based system</a:t>
            </a:r>
          </a:p>
          <a:p>
            <a:r>
              <a:rPr lang="en-US" dirty="0"/>
              <a:t>Developed before evil came to the Internet, few security measures</a:t>
            </a:r>
          </a:p>
          <a:p>
            <a:pPr lvl="1"/>
            <a:r>
              <a:rPr lang="en-US" dirty="0"/>
              <a:t>From: and To: headers are easily spoofed</a:t>
            </a:r>
          </a:p>
          <a:p>
            <a:pPr lvl="1"/>
            <a:r>
              <a:rPr lang="en-US" dirty="0"/>
              <a:t>Vulnerable to spam (junk mail) and phishing (malicious mail)</a:t>
            </a:r>
          </a:p>
          <a:p>
            <a:pPr lvl="1"/>
            <a:r>
              <a:rPr lang="en-US" dirty="0"/>
              <a:t>Some security measures added later, not always employed</a:t>
            </a:r>
          </a:p>
          <a:p>
            <a:r>
              <a:rPr lang="en-US" dirty="0"/>
              <a:t>Users connect to the email system with Mail User Agents (MUA)</a:t>
            </a:r>
          </a:p>
          <a:p>
            <a:pPr lvl="1"/>
            <a:r>
              <a:rPr lang="en-US" dirty="0"/>
              <a:t>Example protocols are POP3 (port 110, encrypted uses 995), IMAP (143, 993), and HTTP/S (80, 443)</a:t>
            </a:r>
          </a:p>
          <a:p>
            <a:r>
              <a:rPr lang="en-US" dirty="0"/>
              <a:t>Mail travels between mail servers, or Mail Transfer Agents (MTA)</a:t>
            </a:r>
          </a:p>
          <a:p>
            <a:pPr lvl="1"/>
            <a:r>
              <a:rPr lang="en-US" dirty="0"/>
              <a:t>Commonly use SMTP (port 25, encrypted 465, 587)</a:t>
            </a:r>
          </a:p>
        </p:txBody>
      </p:sp>
    </p:spTree>
    <p:extLst>
      <p:ext uri="{BB962C8B-B14F-4D97-AF65-F5344CB8AC3E}">
        <p14:creationId xmlns:p14="http://schemas.microsoft.com/office/powerpoint/2010/main" val="282622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2508-15D1-47FE-9E98-E48C5736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SPF Sender Policy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0E726-7C64-4163-AE8D-924BC8733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50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Adds a TXT resource record to DNS</a:t>
            </a:r>
          </a:p>
          <a:p>
            <a:r>
              <a:rPr lang="en-US" dirty="0"/>
              <a:t>Lists the mail servers that are allowed to send from that domain</a:t>
            </a:r>
          </a:p>
          <a:p>
            <a:pPr lvl="1"/>
            <a:r>
              <a:rPr lang="en-US" dirty="0"/>
              <a:t>In this case, IP address 198.251.81.28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E9642-DFBB-4512-AA13-768D0B87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57" y="2886074"/>
            <a:ext cx="5278693" cy="140600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6C922A-6EDE-4569-AE7D-C755A3CB6304}"/>
              </a:ext>
            </a:extLst>
          </p:cNvPr>
          <p:cNvSpPr txBox="1">
            <a:spLocks/>
          </p:cNvSpPr>
          <p:nvPr/>
        </p:nvSpPr>
        <p:spPr>
          <a:xfrm>
            <a:off x="838200" y="4292081"/>
            <a:ext cx="10515600" cy="192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Should be, but may not be, checked by receiving mail server</a:t>
            </a:r>
          </a:p>
          <a:p>
            <a:r>
              <a:rPr lang="en-US" dirty="0"/>
              <a:t>Server checks the domain in the SMTP envelope, </a:t>
            </a:r>
            <a:r>
              <a:rPr lang="en-US" u="sng" dirty="0"/>
              <a:t>not</a:t>
            </a:r>
            <a:r>
              <a:rPr lang="en-US" dirty="0"/>
              <a:t> message header</a:t>
            </a:r>
          </a:p>
          <a:p>
            <a:r>
              <a:rPr lang="en-US" dirty="0"/>
              <a:t>Message header “From:” may still be forged!!</a:t>
            </a:r>
          </a:p>
        </p:txBody>
      </p:sp>
    </p:spTree>
    <p:extLst>
      <p:ext uri="{BB962C8B-B14F-4D97-AF65-F5344CB8AC3E}">
        <p14:creationId xmlns:p14="http://schemas.microsoft.com/office/powerpoint/2010/main" val="1290892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CCCA-9F39-47AA-BA50-07479506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DKIM Domain Keys Identified 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F46E-5D1E-454D-BF3C-329BCD961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7593"/>
          </a:xfrm>
        </p:spPr>
        <p:txBody>
          <a:bodyPr/>
          <a:lstStyle/>
          <a:p>
            <a:r>
              <a:rPr lang="en-US" dirty="0"/>
              <a:t>Sending organization creates a public/private key pair</a:t>
            </a:r>
          </a:p>
          <a:p>
            <a:r>
              <a:rPr lang="en-US" dirty="0"/>
              <a:t>Sending server signs parts of the message with private key</a:t>
            </a:r>
          </a:p>
          <a:p>
            <a:pPr lvl="1"/>
            <a:r>
              <a:rPr lang="en-US" dirty="0"/>
              <a:t>Usually fields like Date, To, From, Reply To, and Subject</a:t>
            </a:r>
          </a:p>
          <a:p>
            <a:pPr lvl="1"/>
            <a:r>
              <a:rPr lang="en-US" dirty="0"/>
              <a:t>Message body not usually signed (use PGP or similar for that)</a:t>
            </a:r>
          </a:p>
          <a:p>
            <a:r>
              <a:rPr lang="en-US" dirty="0"/>
              <a:t>Public key is posted in organization’s DNS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2DCF0-7F37-4565-B4B0-C09B8E6C1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547" y="4547532"/>
            <a:ext cx="81057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63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936C-20C2-47F2-8AFA-DA03722F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DKIM does and does not…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4D65-DF84-48FC-A714-02B65F7EF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DKIM does</a:t>
            </a:r>
          </a:p>
          <a:p>
            <a:pPr lvl="1"/>
            <a:r>
              <a:rPr lang="en-US" dirty="0"/>
              <a:t>Validate that the email did come from the organization</a:t>
            </a:r>
          </a:p>
          <a:p>
            <a:pPr lvl="2"/>
            <a:r>
              <a:rPr lang="en-US" dirty="0"/>
              <a:t>Public key is stored in organization’s DNS</a:t>
            </a:r>
          </a:p>
          <a:p>
            <a:pPr lvl="1"/>
            <a:r>
              <a:rPr lang="en-US" dirty="0"/>
              <a:t>Validate that the headers that were signed did not change in transit</a:t>
            </a:r>
          </a:p>
          <a:p>
            <a:r>
              <a:rPr lang="en-US" dirty="0"/>
              <a:t>DKIM does not</a:t>
            </a:r>
          </a:p>
          <a:p>
            <a:pPr lvl="1"/>
            <a:r>
              <a:rPr lang="en-US" dirty="0"/>
              <a:t>Does not verify that Envelope From: and Header From: are the same</a:t>
            </a:r>
          </a:p>
          <a:p>
            <a:pPr lvl="1"/>
            <a:r>
              <a:rPr lang="en-US" dirty="0"/>
              <a:t>Does not provide protection after message delivery or protect against resending altered messages (use PGP or other encryption)</a:t>
            </a:r>
          </a:p>
          <a:p>
            <a:pPr lvl="1"/>
            <a:r>
              <a:rPr lang="en-US" dirty="0"/>
              <a:t>Does not say anything about intent or behavior of sender </a:t>
            </a:r>
          </a:p>
        </p:txBody>
      </p:sp>
    </p:spTree>
    <p:extLst>
      <p:ext uri="{BB962C8B-B14F-4D97-AF65-F5344CB8AC3E}">
        <p14:creationId xmlns:p14="http://schemas.microsoft.com/office/powerpoint/2010/main" val="1463243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C5A0-B2F2-4C96-ACF1-11DFE398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DMARC </a:t>
            </a:r>
            <a:r>
              <a:rPr lang="en-US" sz="4000" dirty="0"/>
              <a:t>Domain-based Message Authentication, Reporting &amp; Conformance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C10DB-8BAF-4E7F-BE69-58816944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Verifies that Envelope From: and Message Header From: match</a:t>
            </a:r>
          </a:p>
          <a:p>
            <a:r>
              <a:rPr lang="en-US" dirty="0"/>
              <a:t>Properly configured, prevents spoofing From: so that outside mail appears to come from your own address</a:t>
            </a:r>
          </a:p>
          <a:p>
            <a:pPr lvl="1"/>
            <a:r>
              <a:rPr lang="en-US" dirty="0"/>
              <a:t>SPF/DKIM verify that sender is entitled to use Envelope From:, from your organization</a:t>
            </a:r>
          </a:p>
          <a:p>
            <a:pPr lvl="1"/>
            <a:r>
              <a:rPr lang="en-US" dirty="0"/>
              <a:t>DMARC verifies that Message Header matches</a:t>
            </a:r>
          </a:p>
          <a:p>
            <a:r>
              <a:rPr lang="en-US" dirty="0"/>
              <a:t>Requires that SPF and/or DKIM be already configured</a:t>
            </a:r>
          </a:p>
          <a:p>
            <a:r>
              <a:rPr lang="en-US" dirty="0"/>
              <a:t>Uses a DNS TXT Resource Record</a:t>
            </a:r>
          </a:p>
        </p:txBody>
      </p:sp>
    </p:spTree>
    <p:extLst>
      <p:ext uri="{BB962C8B-B14F-4D97-AF65-F5344CB8AC3E}">
        <p14:creationId xmlns:p14="http://schemas.microsoft.com/office/powerpoint/2010/main" val="1081039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3E21-A3BE-402A-A372-D62F384C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Best Email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6D361-6944-4071-8299-F053CD37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 should use all three, SPF, DKIM, and DMARC</a:t>
            </a:r>
          </a:p>
          <a:p>
            <a:pPr lvl="1"/>
            <a:r>
              <a:rPr lang="en-US" dirty="0"/>
              <a:t>Or DMARC and SPF or DKIM, at least</a:t>
            </a:r>
          </a:p>
          <a:p>
            <a:r>
              <a:rPr lang="en-US" dirty="0"/>
              <a:t>Back to our Normal and Phish email header examples…</a:t>
            </a:r>
          </a:p>
        </p:txBody>
      </p:sp>
    </p:spTree>
    <p:extLst>
      <p:ext uri="{BB962C8B-B14F-4D97-AF65-F5344CB8AC3E}">
        <p14:creationId xmlns:p14="http://schemas.microsoft.com/office/powerpoint/2010/main" val="1927190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2DF6-692A-4B2E-A751-FE19C8EF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Email—Header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CCDD12-6535-4B64-8329-B7370741A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75" y="1320593"/>
            <a:ext cx="6996479" cy="5251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0D9C9C-CE01-4F9C-BC3A-20AFBA61CDB7}"/>
              </a:ext>
            </a:extLst>
          </p:cNvPr>
          <p:cNvSpPr txBox="1"/>
          <p:nvPr/>
        </p:nvSpPr>
        <p:spPr>
          <a:xfrm>
            <a:off x="539505" y="4509438"/>
            <a:ext cx="207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DKIM information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FB7050-A606-435C-BFE4-2BA30849D05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610582" y="4694104"/>
            <a:ext cx="1139092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7B63AF-D8AF-4B73-97C2-20E5B5011F55}"/>
              </a:ext>
            </a:extLst>
          </p:cNvPr>
          <p:cNvSpPr txBox="1"/>
          <p:nvPr/>
        </p:nvSpPr>
        <p:spPr>
          <a:xfrm>
            <a:off x="539505" y="3432014"/>
            <a:ext cx="2234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SPF passes</a:t>
            </a:r>
          </a:p>
          <a:p>
            <a:r>
              <a:rPr lang="en-US" sz="1400" dirty="0"/>
              <a:t>krebsonsecurity.com DNS says IP address is permitted to send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EECF87-1F32-431F-8942-B616EC92D3A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774461" y="3925165"/>
            <a:ext cx="990128" cy="146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55EF24-2C62-4084-9003-1888DF544FA6}"/>
              </a:ext>
            </a:extLst>
          </p:cNvPr>
          <p:cNvSpPr txBox="1"/>
          <p:nvPr/>
        </p:nvSpPr>
        <p:spPr>
          <a:xfrm>
            <a:off x="539505" y="1773752"/>
            <a:ext cx="2234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DKIM passes</a:t>
            </a:r>
          </a:p>
          <a:p>
            <a:r>
              <a:rPr lang="en-US" sz="1400" dirty="0"/>
              <a:t>Public key on krebsonsecurity.com authenticates signature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EE0142-37B4-4EFD-80A9-F0419FAFA84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774461" y="2281584"/>
            <a:ext cx="4276928" cy="9657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7B82FBF-EB33-4184-8857-F91448739CC3}"/>
              </a:ext>
            </a:extLst>
          </p:cNvPr>
          <p:cNvSpPr txBox="1"/>
          <p:nvPr/>
        </p:nvSpPr>
        <p:spPr>
          <a:xfrm>
            <a:off x="539505" y="2806682"/>
            <a:ext cx="2234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DMARC</a:t>
            </a:r>
          </a:p>
          <a:p>
            <a:r>
              <a:rPr lang="en-US" sz="1400" dirty="0" err="1"/>
              <a:t>bestguesspass</a:t>
            </a:r>
            <a:r>
              <a:rPr lang="en-US" sz="1400" dirty="0"/>
              <a:t>???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889D08-C449-4701-9C55-BDF75F24BA9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774461" y="3099070"/>
            <a:ext cx="4638015" cy="37393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2007CE-870A-4A60-A8DD-1CC8103CE46B}"/>
                  </a:ext>
                </a:extLst>
              </p14:cNvPr>
              <p14:cNvContentPartPr/>
              <p14:nvPr/>
            </p14:nvContentPartPr>
            <p14:xfrm>
              <a:off x="7120509" y="3257724"/>
              <a:ext cx="1757880" cy="40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2007CE-870A-4A60-A8DD-1CC8103CE4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66509" y="3150084"/>
                <a:ext cx="18655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986E78-1824-42EF-A2B1-83A8BA4F3947}"/>
                  </a:ext>
                </a:extLst>
              </p14:cNvPr>
              <p14:cNvContentPartPr/>
              <p14:nvPr/>
            </p14:nvContentPartPr>
            <p14:xfrm>
              <a:off x="3890949" y="3369324"/>
              <a:ext cx="4921920" cy="78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986E78-1824-42EF-A2B1-83A8BA4F39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36949" y="3261684"/>
                <a:ext cx="502956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1C2421-3654-4342-8030-B01AA92B3772}"/>
                  </a:ext>
                </a:extLst>
              </p14:cNvPr>
              <p14:cNvContentPartPr/>
              <p14:nvPr/>
            </p14:nvContentPartPr>
            <p14:xfrm>
              <a:off x="3764589" y="3637884"/>
              <a:ext cx="5080680" cy="108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1C2421-3654-4342-8030-B01AA92B377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10589" y="3530244"/>
                <a:ext cx="51883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52EC270-3EB2-44D6-916A-0CBF83CAE24A}"/>
                  </a:ext>
                </a:extLst>
              </p14:cNvPr>
              <p14:cNvContentPartPr/>
              <p14:nvPr/>
            </p14:nvContentPartPr>
            <p14:xfrm>
              <a:off x="3861789" y="3802404"/>
              <a:ext cx="4071240" cy="128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52EC270-3EB2-44D6-916A-0CBF83CAE24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07789" y="3694764"/>
                <a:ext cx="417888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BBCBE7C-627E-4BF9-BF0C-94939DEE1833}"/>
                  </a:ext>
                </a:extLst>
              </p14:cNvPr>
              <p14:cNvContentPartPr/>
              <p14:nvPr/>
            </p14:nvContentPartPr>
            <p14:xfrm>
              <a:off x="3861789" y="3987804"/>
              <a:ext cx="1769760" cy="29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BBCBE7C-627E-4BF9-BF0C-94939DEE183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07789" y="3879804"/>
                <a:ext cx="18774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3C4FC09-6AF3-46B7-9DE0-74D5820F127B}"/>
                  </a:ext>
                </a:extLst>
              </p14:cNvPr>
              <p14:cNvContentPartPr/>
              <p14:nvPr/>
            </p14:nvContentPartPr>
            <p14:xfrm>
              <a:off x="5515269" y="3122004"/>
              <a:ext cx="1536120" cy="70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3C4FC09-6AF3-46B7-9DE0-74D5820F127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61629" y="3014004"/>
                <a:ext cx="164376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BC112CC-798B-4DBA-BE54-DB5CAF6A1600}"/>
                  </a:ext>
                </a:extLst>
              </p14:cNvPr>
              <p14:cNvContentPartPr/>
              <p14:nvPr/>
            </p14:nvContentPartPr>
            <p14:xfrm>
              <a:off x="5467389" y="3277524"/>
              <a:ext cx="1566000" cy="50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BC112CC-798B-4DBA-BE54-DB5CAF6A160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13389" y="3169524"/>
                <a:ext cx="1673640" cy="26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6838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7091-38CE-4183-A3CC-33F4D4DF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237"/>
            <a:ext cx="10515600" cy="1325563"/>
          </a:xfrm>
        </p:spPr>
        <p:txBody>
          <a:bodyPr/>
          <a:lstStyle/>
          <a:p>
            <a:r>
              <a:rPr lang="en-US" dirty="0"/>
              <a:t>Normal Email—Evaluation, second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913BA-D929-4FC5-80EA-43736C090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SPF passes</a:t>
            </a:r>
          </a:p>
          <a:p>
            <a:pPr lvl="1"/>
            <a:r>
              <a:rPr lang="en-US" dirty="0"/>
              <a:t>IP that sent email is listed as a sender in krebsonsecurity.com DNS</a:t>
            </a:r>
          </a:p>
          <a:p>
            <a:r>
              <a:rPr lang="en-US" dirty="0"/>
              <a:t>DKIM passes</a:t>
            </a:r>
          </a:p>
          <a:p>
            <a:pPr lvl="1"/>
            <a:r>
              <a:rPr lang="en-US" dirty="0"/>
              <a:t>Public key in krebsonsecurity.com validates the message headers signed with </a:t>
            </a:r>
            <a:r>
              <a:rPr lang="en-US" dirty="0" err="1"/>
              <a:t>krebsonsecurity.com’s</a:t>
            </a:r>
            <a:r>
              <a:rPr lang="en-US" dirty="0"/>
              <a:t> Private key</a:t>
            </a:r>
          </a:p>
          <a:p>
            <a:r>
              <a:rPr lang="en-US" dirty="0"/>
              <a:t>DMARC best guess pass??</a:t>
            </a:r>
          </a:p>
          <a:p>
            <a:pPr lvl="1"/>
            <a:r>
              <a:rPr lang="en-US" dirty="0"/>
              <a:t>krebsonsecurity.com does not have a DMARC record in DNS</a:t>
            </a:r>
          </a:p>
          <a:p>
            <a:pPr lvl="1"/>
            <a:r>
              <a:rPr lang="en-US" dirty="0"/>
              <a:t>BUT, Office365 Exchange Online Protection added it</a:t>
            </a:r>
          </a:p>
          <a:p>
            <a:pPr lvl="2"/>
            <a:r>
              <a:rPr lang="en-US" dirty="0"/>
              <a:t>O365 says message would have passed DMARC if it were configured</a:t>
            </a:r>
          </a:p>
          <a:p>
            <a:pPr lvl="2"/>
            <a:r>
              <a:rPr lang="en-US" dirty="0"/>
              <a:t>SPF and DKIM validated Envelope From:, Message Header From: matches </a:t>
            </a:r>
          </a:p>
          <a:p>
            <a:pPr lvl="2"/>
            <a:r>
              <a:rPr lang="en-US" dirty="0"/>
              <a:t>https://blogs.msdn.microsoft.com/tzink/2015/05/06/what-is-dmarc-bestguesspass-in-office-365/</a:t>
            </a:r>
          </a:p>
          <a:p>
            <a:r>
              <a:rPr lang="en-US" dirty="0"/>
              <a:t>Email is real</a:t>
            </a:r>
          </a:p>
        </p:txBody>
      </p:sp>
    </p:spTree>
    <p:extLst>
      <p:ext uri="{BB962C8B-B14F-4D97-AF65-F5344CB8AC3E}">
        <p14:creationId xmlns:p14="http://schemas.microsoft.com/office/powerpoint/2010/main" val="783990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8903-0CFB-4042-89FA-83E2D235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 Email--Header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EAD9F-539F-4F97-A29F-0D1A4B7248B2}"/>
              </a:ext>
            </a:extLst>
          </p:cNvPr>
          <p:cNvSpPr txBox="1"/>
          <p:nvPr/>
        </p:nvSpPr>
        <p:spPr>
          <a:xfrm>
            <a:off x="379290" y="2713459"/>
            <a:ext cx="2234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DMARC</a:t>
            </a:r>
          </a:p>
          <a:p>
            <a:r>
              <a:rPr lang="en-US" sz="1400" dirty="0"/>
              <a:t>none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C160E-8800-40B7-994D-F4C926E88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398" y="1307736"/>
            <a:ext cx="6953250" cy="5372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DB75F6-0A62-46B3-B792-D769BE9191D7}"/>
              </a:ext>
            </a:extLst>
          </p:cNvPr>
          <p:cNvSpPr txBox="1"/>
          <p:nvPr/>
        </p:nvSpPr>
        <p:spPr>
          <a:xfrm>
            <a:off x="379290" y="3590622"/>
            <a:ext cx="2234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SPF</a:t>
            </a:r>
          </a:p>
          <a:p>
            <a:r>
              <a:rPr lang="en-US" sz="1400" dirty="0"/>
              <a:t>none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BB31C2-245A-4113-BBCD-F94E3515760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614246" y="3501957"/>
            <a:ext cx="1957754" cy="38105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E39105-083A-4C63-858C-6AB3C167CD56}"/>
              </a:ext>
            </a:extLst>
          </p:cNvPr>
          <p:cNvSpPr txBox="1"/>
          <p:nvPr/>
        </p:nvSpPr>
        <p:spPr>
          <a:xfrm>
            <a:off x="379290" y="1690688"/>
            <a:ext cx="2234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DKIM</a:t>
            </a:r>
          </a:p>
          <a:p>
            <a:r>
              <a:rPr lang="en-US" sz="1400" dirty="0"/>
              <a:t>none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9173C4-CCAD-4889-9783-A202A76060C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614246" y="1983076"/>
            <a:ext cx="4730137" cy="102277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65C940-2DFC-4671-942C-062F4698554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614246" y="3005847"/>
            <a:ext cx="3397448" cy="2682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EC41E9C-7598-45EC-B7DE-7DA83AFE421B}"/>
                  </a:ext>
                </a:extLst>
              </p14:cNvPr>
              <p14:cNvContentPartPr/>
              <p14:nvPr/>
            </p14:nvContentPartPr>
            <p14:xfrm>
              <a:off x="7357619" y="3101484"/>
              <a:ext cx="741600" cy="41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EC41E9C-7598-45EC-B7DE-7DA83AFE42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03979" y="2993484"/>
                <a:ext cx="84924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3E1BBC3-062A-490D-B900-E34F4D03A09F}"/>
                  </a:ext>
                </a:extLst>
              </p14:cNvPr>
              <p14:cNvContentPartPr/>
              <p14:nvPr/>
            </p14:nvContentPartPr>
            <p14:xfrm>
              <a:off x="6079619" y="3258444"/>
              <a:ext cx="748080" cy="29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3E1BBC3-062A-490D-B900-E34F4D03A09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25619" y="3150804"/>
                <a:ext cx="85572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972A542-75B5-45D2-ACC9-1CAA0727E30C}"/>
                  </a:ext>
                </a:extLst>
              </p14:cNvPr>
              <p14:cNvContentPartPr/>
              <p14:nvPr/>
            </p14:nvContentPartPr>
            <p14:xfrm>
              <a:off x="3559979" y="3442764"/>
              <a:ext cx="1436760" cy="99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972A542-75B5-45D2-ACC9-1CAA0727E30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06339" y="3334764"/>
                <a:ext cx="1544400" cy="3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7423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0CE7-01B9-473B-9E15-F2D8A6F8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 Email—Evaluation, second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A7D7C-7BE0-4703-82D4-79E3D05E0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SPF, DKIM, DMARC all = none</a:t>
            </a:r>
            <a:endParaRPr lang="en-US" dirty="0"/>
          </a:p>
          <a:p>
            <a:r>
              <a:rPr lang="en-US" dirty="0"/>
              <a:t>Phish!!</a:t>
            </a:r>
          </a:p>
        </p:txBody>
      </p:sp>
    </p:spTree>
    <p:extLst>
      <p:ext uri="{BB962C8B-B14F-4D97-AF65-F5344CB8AC3E}">
        <p14:creationId xmlns:p14="http://schemas.microsoft.com/office/powerpoint/2010/main" val="36603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6363-0DC1-4AF3-96CF-1BDC34CD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Transfer Agents (MTA) and Mail User Agents (MUA)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DA2C024-2B9E-4B07-BDC3-E3E961BA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4842" y="1690688"/>
            <a:ext cx="6473643" cy="3862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6867BA-69F0-49A5-8E18-C82D44365945}"/>
              </a:ext>
            </a:extLst>
          </p:cNvPr>
          <p:cNvSpPr txBox="1"/>
          <p:nvPr/>
        </p:nvSpPr>
        <p:spPr>
          <a:xfrm>
            <a:off x="2771192" y="5784980"/>
            <a:ext cx="681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Drawing from https://en.wikipedia.org/wiki/Simple_Mail_Transfer_Protocol</a:t>
            </a:r>
          </a:p>
        </p:txBody>
      </p:sp>
    </p:spTree>
    <p:extLst>
      <p:ext uri="{BB962C8B-B14F-4D97-AF65-F5344CB8AC3E}">
        <p14:creationId xmlns:p14="http://schemas.microsoft.com/office/powerpoint/2010/main" val="272970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7D5B-FFF6-4EBF-8A95-BCD9EA9B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MX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CE0F5-0765-4381-9A12-632517A0D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4734"/>
          </a:xfrm>
        </p:spPr>
        <p:txBody>
          <a:bodyPr/>
          <a:lstStyle/>
          <a:p>
            <a:r>
              <a:rPr lang="en-US" dirty="0"/>
              <a:t>Each MTA, or SMTP server, needs a DNS MX (Mail Exchange) record so other mail servers can find it.</a:t>
            </a:r>
          </a:p>
          <a:p>
            <a:r>
              <a:rPr lang="en-US" dirty="0"/>
              <a:t>View MX records using </a:t>
            </a:r>
            <a:r>
              <a:rPr lang="en-US" sz="3600" dirty="0"/>
              <a:t>dig</a:t>
            </a:r>
            <a:r>
              <a:rPr lang="en-US" dirty="0"/>
              <a:t> or </a:t>
            </a:r>
            <a:r>
              <a:rPr lang="en-US" sz="3600" dirty="0" err="1"/>
              <a:t>nslookup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BA69FB-9827-4D5C-80D0-9863F38F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6" y="3475296"/>
            <a:ext cx="7494325" cy="307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3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06FC-C859-44D9-8B9E-2BFFDC70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SMTP Example </a:t>
            </a:r>
            <a:r>
              <a:rPr lang="en-US" sz="3600" dirty="0"/>
              <a:t>(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blue</a:t>
            </a:r>
            <a:r>
              <a:rPr lang="en-US" sz="3600" dirty="0"/>
              <a:t> is server, black is client)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B077C-FAD4-41A9-BC36-4F88B89B9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975" y="1385791"/>
            <a:ext cx="6086475" cy="455295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EED0D8B1-B6A8-4D22-94F5-FAC9E6A92349}"/>
              </a:ext>
            </a:extLst>
          </p:cNvPr>
          <p:cNvSpPr/>
          <p:nvPr/>
        </p:nvSpPr>
        <p:spPr>
          <a:xfrm>
            <a:off x="3954625" y="1453661"/>
            <a:ext cx="656350" cy="1492739"/>
          </a:xfrm>
          <a:prstGeom prst="leftBrace">
            <a:avLst>
              <a:gd name="adj1" fmla="val 8333"/>
              <a:gd name="adj2" fmla="val 49476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29D9946-6CF4-4423-A9DA-1A78D8BB6DFC}"/>
              </a:ext>
            </a:extLst>
          </p:cNvPr>
          <p:cNvSpPr/>
          <p:nvPr/>
        </p:nvSpPr>
        <p:spPr>
          <a:xfrm>
            <a:off x="3954625" y="3288567"/>
            <a:ext cx="656350" cy="908296"/>
          </a:xfrm>
          <a:prstGeom prst="leftBrace">
            <a:avLst>
              <a:gd name="adj1" fmla="val 8333"/>
              <a:gd name="adj2" fmla="val 49476"/>
            </a:avLst>
          </a:prstGeom>
          <a:ln w="381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1E3D02-64E1-4825-B370-E1F307FD276D}"/>
              </a:ext>
            </a:extLst>
          </p:cNvPr>
          <p:cNvSpPr txBox="1"/>
          <p:nvPr/>
        </p:nvSpPr>
        <p:spPr>
          <a:xfrm>
            <a:off x="1703754" y="1690688"/>
            <a:ext cx="2047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“Envelope”</a:t>
            </a:r>
          </a:p>
          <a:p>
            <a:r>
              <a:rPr lang="en-US" dirty="0"/>
              <a:t>RCPT TO must be correct for delivery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945CD-0093-4C79-B5DE-2D258CBD0220}"/>
              </a:ext>
            </a:extLst>
          </p:cNvPr>
          <p:cNvSpPr txBox="1"/>
          <p:nvPr/>
        </p:nvSpPr>
        <p:spPr>
          <a:xfrm>
            <a:off x="1700772" y="3419549"/>
            <a:ext cx="2047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 Headers</a:t>
            </a:r>
          </a:p>
          <a:p>
            <a:r>
              <a:rPr lang="en-US" b="1" u="sng" dirty="0"/>
              <a:t>All</a:t>
            </a:r>
            <a:r>
              <a:rPr lang="en-US" dirty="0"/>
              <a:t> can be forged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F6751AE-BC2A-4820-9C21-422A19EE098D}"/>
              </a:ext>
            </a:extLst>
          </p:cNvPr>
          <p:cNvSpPr/>
          <p:nvPr/>
        </p:nvSpPr>
        <p:spPr>
          <a:xfrm>
            <a:off x="3954625" y="4309233"/>
            <a:ext cx="656350" cy="731690"/>
          </a:xfrm>
          <a:prstGeom prst="leftBrace">
            <a:avLst>
              <a:gd name="adj1" fmla="val 8333"/>
              <a:gd name="adj2" fmla="val 49476"/>
            </a:avLst>
          </a:prstGeom>
          <a:ln w="381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C4A1C-0312-4182-A86C-3089443E8039}"/>
              </a:ext>
            </a:extLst>
          </p:cNvPr>
          <p:cNvSpPr txBox="1"/>
          <p:nvPr/>
        </p:nvSpPr>
        <p:spPr>
          <a:xfrm>
            <a:off x="1700772" y="4490412"/>
            <a:ext cx="204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 Body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3122E-9860-441E-BD33-282E8B44AC5B}"/>
              </a:ext>
            </a:extLst>
          </p:cNvPr>
          <p:cNvSpPr txBox="1"/>
          <p:nvPr/>
        </p:nvSpPr>
        <p:spPr>
          <a:xfrm>
            <a:off x="1700772" y="6143213"/>
            <a:ext cx="819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servers will allow you to do this manually with telnet, </a:t>
            </a:r>
            <a:r>
              <a:rPr lang="en-US" dirty="0" err="1"/>
              <a:t>netcat</a:t>
            </a:r>
            <a:r>
              <a:rPr lang="en-US" dirty="0"/>
              <a:t>, or </a:t>
            </a:r>
            <a:r>
              <a:rPr lang="en-US" dirty="0" err="1"/>
              <a:t>ncat</a:t>
            </a:r>
            <a:r>
              <a:rPr lang="en-US" dirty="0"/>
              <a:t> to port 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84DE3-A89F-4642-B000-051EF0394CE3}"/>
              </a:ext>
            </a:extLst>
          </p:cNvPr>
          <p:cNvSpPr txBox="1"/>
          <p:nvPr/>
        </p:nvSpPr>
        <p:spPr>
          <a:xfrm>
            <a:off x="3365449" y="5894553"/>
            <a:ext cx="5028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Example from https://en.wikipedia.org/wiki/Simple_Mail_Transfer_Protocol</a:t>
            </a:r>
          </a:p>
        </p:txBody>
      </p:sp>
    </p:spTree>
    <p:extLst>
      <p:ext uri="{BB962C8B-B14F-4D97-AF65-F5344CB8AC3E}">
        <p14:creationId xmlns:p14="http://schemas.microsoft.com/office/powerpoint/2010/main" val="177871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0F90-06E7-4AA9-81CD-A40E8137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Envelope vs. Header To: and From: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091CD-9F37-4089-8165-A65046BA4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Envelope portion (often) is not in message headers</a:t>
            </a:r>
          </a:p>
          <a:p>
            <a:r>
              <a:rPr lang="en-US" dirty="0"/>
              <a:t>Note that both the Envelope and Headers have To: and From: fields</a:t>
            </a:r>
          </a:p>
          <a:p>
            <a:pPr lvl="1"/>
            <a:r>
              <a:rPr lang="en-US" dirty="0"/>
              <a:t>Envelope RCPT TO: must be correct—that’s where message goes</a:t>
            </a:r>
          </a:p>
          <a:p>
            <a:pPr lvl="1"/>
            <a:r>
              <a:rPr lang="en-US" dirty="0"/>
              <a:t>Envelope HELO/EHELO &lt;server name&gt; and MAIL FROM: </a:t>
            </a:r>
            <a:r>
              <a:rPr lang="en-US" b="1" u="sng" dirty="0"/>
              <a:t>may</a:t>
            </a:r>
            <a:r>
              <a:rPr lang="en-US" dirty="0"/>
              <a:t> be checked</a:t>
            </a:r>
          </a:p>
          <a:p>
            <a:pPr lvl="1"/>
            <a:r>
              <a:rPr lang="en-US" dirty="0"/>
              <a:t>Message Header To: and From: are </a:t>
            </a:r>
            <a:r>
              <a:rPr lang="en-US" b="1" u="sng" dirty="0"/>
              <a:t>not</a:t>
            </a:r>
            <a:r>
              <a:rPr lang="en-US" dirty="0"/>
              <a:t> usually checked</a:t>
            </a:r>
          </a:p>
          <a:p>
            <a:r>
              <a:rPr lang="en-US" dirty="0"/>
              <a:t>Therefore To: and From: in header cannot be trusted</a:t>
            </a:r>
          </a:p>
          <a:p>
            <a:r>
              <a:rPr lang="en-US" dirty="0"/>
              <a:t>Spam and Phish often forge To: and From: to fool the user</a:t>
            </a:r>
          </a:p>
          <a:p>
            <a:r>
              <a:rPr lang="en-US" dirty="0"/>
              <a:t>So, what can we trust?</a:t>
            </a:r>
          </a:p>
        </p:txBody>
      </p:sp>
    </p:spTree>
    <p:extLst>
      <p:ext uri="{BB962C8B-B14F-4D97-AF65-F5344CB8AC3E}">
        <p14:creationId xmlns:p14="http://schemas.microsoft.com/office/powerpoint/2010/main" val="270614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E228-801A-4BB9-B077-59D816D4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379A-BC12-4DF8-B0E5-7B150335C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Message as shown to user</a:t>
            </a:r>
          </a:p>
          <a:p>
            <a:pPr lvl="1"/>
            <a:r>
              <a:rPr lang="en-US" dirty="0"/>
              <a:t>Much info can be bogus, but…</a:t>
            </a:r>
          </a:p>
          <a:p>
            <a:r>
              <a:rPr lang="en-US" dirty="0"/>
              <a:t>Message Body: Source</a:t>
            </a:r>
          </a:p>
          <a:p>
            <a:pPr lvl="1"/>
            <a:r>
              <a:rPr lang="en-US" dirty="0"/>
              <a:t>Message body often written in HTML</a:t>
            </a:r>
          </a:p>
          <a:p>
            <a:pPr lvl="1"/>
            <a:r>
              <a:rPr lang="en-US" dirty="0"/>
              <a:t>Not shown to user (without effort, often need to Google to find access method for each mail client)</a:t>
            </a:r>
          </a:p>
          <a:p>
            <a:r>
              <a:rPr lang="en-US" dirty="0"/>
              <a:t>SMTP Server Logs</a:t>
            </a:r>
          </a:p>
          <a:p>
            <a:pPr lvl="1"/>
            <a:r>
              <a:rPr lang="en-US" dirty="0"/>
              <a:t>Usually records envelope portion</a:t>
            </a:r>
          </a:p>
          <a:p>
            <a:r>
              <a:rPr lang="en-US" dirty="0"/>
              <a:t>Message Headers</a:t>
            </a:r>
          </a:p>
          <a:p>
            <a:pPr lvl="1"/>
            <a:r>
              <a:rPr lang="en-US" dirty="0"/>
              <a:t>Part of message, not shown to user (without effort)</a:t>
            </a:r>
          </a:p>
          <a:p>
            <a:pPr lvl="1"/>
            <a:r>
              <a:rPr lang="en-US" dirty="0"/>
              <a:t>Additional log and troubleshooting data included</a:t>
            </a:r>
          </a:p>
        </p:txBody>
      </p:sp>
    </p:spTree>
    <p:extLst>
      <p:ext uri="{BB962C8B-B14F-4D97-AF65-F5344CB8AC3E}">
        <p14:creationId xmlns:p14="http://schemas.microsoft.com/office/powerpoint/2010/main" val="133767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72A4-7B76-410D-9CF9-7D593692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as shown to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907BA-854C-4D2A-AFFC-008BB5F3E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Much can be forged or fake, but there are some clues</a:t>
            </a:r>
          </a:p>
          <a:p>
            <a:r>
              <a:rPr lang="en-US" dirty="0"/>
              <a:t>Good advice here</a:t>
            </a:r>
          </a:p>
          <a:p>
            <a:pPr lvl="1"/>
            <a:r>
              <a:rPr lang="en-US" dirty="0">
                <a:hlinkClick r:id="rId2"/>
              </a:rPr>
              <a:t>http://www.techrepublic.com/blog/10-things/10-tips-for-spotting-a-phishing-email/</a:t>
            </a:r>
            <a:endParaRPr lang="en-US" dirty="0"/>
          </a:p>
          <a:p>
            <a:r>
              <a:rPr lang="en-US" dirty="0"/>
              <a:t>Many phish are low quality and give themselves away</a:t>
            </a:r>
          </a:p>
          <a:p>
            <a:pPr lvl="1"/>
            <a:r>
              <a:rPr lang="en-US" dirty="0"/>
              <a:t>Mouse hover over link does not match message</a:t>
            </a:r>
          </a:p>
          <a:p>
            <a:pPr lvl="1"/>
            <a:r>
              <a:rPr lang="en-US" dirty="0"/>
              <a:t>From: address doesn’t match message content</a:t>
            </a:r>
          </a:p>
          <a:p>
            <a:pPr lvl="1"/>
            <a:r>
              <a:rPr lang="en-US" dirty="0"/>
              <a:t>Spelling/grammar errors, etc.</a:t>
            </a:r>
          </a:p>
          <a:p>
            <a:r>
              <a:rPr lang="en-US" dirty="0"/>
              <a:t>A well written phish will pass all these tests</a:t>
            </a:r>
          </a:p>
          <a:p>
            <a:r>
              <a:rPr lang="en-US" dirty="0"/>
              <a:t>Check other sources to make a better evaluation</a:t>
            </a:r>
          </a:p>
        </p:txBody>
      </p:sp>
    </p:spTree>
    <p:extLst>
      <p:ext uri="{BB962C8B-B14F-4D97-AF65-F5344CB8AC3E}">
        <p14:creationId xmlns:p14="http://schemas.microsoft.com/office/powerpoint/2010/main" val="40378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2ED1-5A83-4B51-912A-91EA70B2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SMTP Server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E2C4-9E04-4966-A814-42FA22C01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88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Record the Envelope portion of the SMTP transaction</a:t>
            </a:r>
          </a:p>
          <a:p>
            <a:r>
              <a:rPr lang="en-US" dirty="0"/>
              <a:t>Not usually available to user</a:t>
            </a:r>
          </a:p>
          <a:p>
            <a:pPr lvl="1"/>
            <a:r>
              <a:rPr lang="en-US" dirty="0"/>
              <a:t>So, user cannot use them for spam/phish detection</a:t>
            </a:r>
          </a:p>
          <a:p>
            <a:r>
              <a:rPr lang="en-US" dirty="0"/>
              <a:t>Example log, one transaction from Windows SMTP server: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C19AC-35D6-464F-A206-19FA09A0D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14" y="3784721"/>
            <a:ext cx="9803911" cy="744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43F931-C4AF-448C-92AA-0F750DCDF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14" y="5078778"/>
            <a:ext cx="9230812" cy="12262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A11047-E21F-4285-85F2-97D2100DABDD}"/>
              </a:ext>
            </a:extLst>
          </p:cNvPr>
          <p:cNvSpPr txBox="1"/>
          <p:nvPr/>
        </p:nvSpPr>
        <p:spPr>
          <a:xfrm>
            <a:off x="1172307" y="4587630"/>
            <a:ext cx="869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of log, enlarged.  Envelope commands are recorded, headers are lumped into DATA</a:t>
            </a:r>
          </a:p>
        </p:txBody>
      </p:sp>
    </p:spTree>
    <p:extLst>
      <p:ext uri="{BB962C8B-B14F-4D97-AF65-F5344CB8AC3E}">
        <p14:creationId xmlns:p14="http://schemas.microsoft.com/office/powerpoint/2010/main" val="340331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1567</Words>
  <Application>Microsoft Office PowerPoint</Application>
  <PresentationFormat>Widescreen</PresentationFormat>
  <Paragraphs>200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Simple Mail Transfer Protocol (SMTP)</vt:lpstr>
      <vt:lpstr>Email Basics</vt:lpstr>
      <vt:lpstr>Mail Transfer Agents (MTA) and Mail User Agents (MUA)</vt:lpstr>
      <vt:lpstr>DNS MX Records</vt:lpstr>
      <vt:lpstr>SMTP Example (blue is server, black is client)</vt:lpstr>
      <vt:lpstr>Email Envelope vs. Header To: and From:</vt:lpstr>
      <vt:lpstr>Information Sources</vt:lpstr>
      <vt:lpstr>Message as shown to user</vt:lpstr>
      <vt:lpstr>SMTP Server Logs</vt:lpstr>
      <vt:lpstr>Email Message Headers</vt:lpstr>
      <vt:lpstr>Normal Email</vt:lpstr>
      <vt:lpstr>Normal Email—Header</vt:lpstr>
      <vt:lpstr>Normal Email—Evaluation, first pass</vt:lpstr>
      <vt:lpstr>Phish email</vt:lpstr>
      <vt:lpstr>Phish Email--Header</vt:lpstr>
      <vt:lpstr>Phish Email—Evaluation, first pass</vt:lpstr>
      <vt:lpstr>SMTP Security Measures</vt:lpstr>
      <vt:lpstr>Restrict Incoming Messages</vt:lpstr>
      <vt:lpstr>STARTTLS</vt:lpstr>
      <vt:lpstr>SPF Sender Policy Framework</vt:lpstr>
      <vt:lpstr>DKIM Domain Keys Identified Mail</vt:lpstr>
      <vt:lpstr>DKIM does and does not…</vt:lpstr>
      <vt:lpstr>DMARC Domain-based Message Authentication, Reporting &amp; Conformance</vt:lpstr>
      <vt:lpstr>For Best Email Security</vt:lpstr>
      <vt:lpstr>Normal Email—Header</vt:lpstr>
      <vt:lpstr>Normal Email—Evaluation, second pass</vt:lpstr>
      <vt:lpstr>Phish Email--Header</vt:lpstr>
      <vt:lpstr>Phish Email—Evaluation, second pass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Mail Transfer Protocol (SMTP)</dc:title>
  <dc:creator>John York</dc:creator>
  <cp:lastModifiedBy>John York</cp:lastModifiedBy>
  <cp:revision>46</cp:revision>
  <dcterms:created xsi:type="dcterms:W3CDTF">2017-09-25T17:37:26Z</dcterms:created>
  <dcterms:modified xsi:type="dcterms:W3CDTF">2018-11-15T16:00:18Z</dcterms:modified>
</cp:coreProperties>
</file>