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8" r:id="rId3"/>
    <p:sldId id="257" r:id="rId4"/>
    <p:sldId id="258" r:id="rId5"/>
    <p:sldId id="259" r:id="rId6"/>
    <p:sldId id="260" r:id="rId7"/>
    <p:sldId id="271" r:id="rId8"/>
    <p:sldId id="261" r:id="rId9"/>
    <p:sldId id="272" r:id="rId10"/>
    <p:sldId id="270"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4660"/>
  </p:normalViewPr>
  <p:slideViewPr>
    <p:cSldViewPr snapToGrid="0">
      <p:cViewPr varScale="1">
        <p:scale>
          <a:sx n="84" d="100"/>
          <a:sy n="84" d="100"/>
        </p:scale>
        <p:origin x="102" y="450"/>
      </p:cViewPr>
      <p:guideLst/>
    </p:cSldViewPr>
  </p:slideViewPr>
  <p:notesTextViewPr>
    <p:cViewPr>
      <p:scale>
        <a:sx n="1" d="1"/>
        <a:sy n="1" d="1"/>
      </p:scale>
      <p:origin x="0" y="0"/>
    </p:cViewPr>
  </p:notesTextViewPr>
  <p:notesViewPr>
    <p:cSldViewPr snapToGrid="0">
      <p:cViewPr varScale="1">
        <p:scale>
          <a:sx n="76" d="100"/>
          <a:sy n="76" d="100"/>
        </p:scale>
        <p:origin x="276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BAD8F-4DB2-4D2A-B008-EF14D15C42D2}" type="datetimeFigureOut">
              <a:rPr lang="en-US" smtClean="0"/>
              <a:t>10/2/2020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9A281-5400-4364-9F07-D26EF0A2FEEB}" type="slidenum">
              <a:rPr lang="en-US" smtClean="0"/>
              <a:t>‹#›</a:t>
            </a:fld>
            <a:endParaRPr lang="en-US"/>
          </a:p>
        </p:txBody>
      </p:sp>
    </p:spTree>
    <p:extLst>
      <p:ext uri="{BB962C8B-B14F-4D97-AF65-F5344CB8AC3E}">
        <p14:creationId xmlns:p14="http://schemas.microsoft.com/office/powerpoint/2010/main" val="240660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print.iacr.org/2012/064.pdf"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factorable.net/weakkeys12.extended.pdf"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Miller%E2%80%93Rabin_primality_tes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RSA_(cryptosyste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ools.ietf.org/html/rfc8017"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emc.com/collateral/white-papers/h11300-pkcs-1v2-2-rsa-cryptography-standard-wp.pdf"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1</a:t>
            </a:fld>
            <a:endParaRPr lang="en-US"/>
          </a:p>
        </p:txBody>
      </p:sp>
    </p:spTree>
    <p:extLst>
      <p:ext uri="{BB962C8B-B14F-4D97-AF65-F5344CB8AC3E}">
        <p14:creationId xmlns:p14="http://schemas.microsoft.com/office/powerpoint/2010/main" val="3294338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14824"/>
            <a:ext cx="5486400" cy="3762375"/>
          </a:xfrm>
        </p:spPr>
        <p:txBody>
          <a:bodyPr/>
          <a:lstStyle/>
          <a:p>
            <a:r>
              <a:rPr lang="en-US" dirty="0"/>
              <a:t>There are several mathematical proofs that RSA encryption works, usually called proofs of correctness.  They are available in the “Understanding Cryptography” and “Cryptography Engineering” texts, as well as on Wikipedia.  However, none have helped me gain an intuitive understanding of why RSA works.  What follows is a hand-waving non-proof that helps me understand it.</a:t>
            </a:r>
          </a:p>
          <a:p>
            <a:endParaRPr lang="en-US" dirty="0"/>
          </a:p>
          <a:p>
            <a:r>
              <a:rPr lang="en-US" dirty="0"/>
              <a:t>The concept of a group comes up in Diffie-Hellman encryption, but we have had a glimpse of it already with ciphers and multiplicative inverses.  In the Affine cipher, we could only use keys (multiply by numbers) that were relatively prime to the modulus n (26 for the alphabet.) </a:t>
            </a:r>
          </a:p>
          <a:p>
            <a:endParaRPr lang="en-US" dirty="0"/>
          </a:p>
          <a:p>
            <a:r>
              <a:rPr lang="en-US" dirty="0"/>
              <a:t>Since n = p * q, and is not prime, any number in our set that is a multiple of p or q will not be relatively prime with n and will not have a multiplicative inverse.  That means the set is not a field (or group with the operator as multiplication); the inverse and exponentiation (which is just repeated multiplication) </a:t>
            </a:r>
            <a:r>
              <a:rPr lang="en-US" i="1" dirty="0"/>
              <a:t>modulo n</a:t>
            </a:r>
            <a:r>
              <a:rPr lang="en-US" dirty="0"/>
              <a:t> will not work.</a:t>
            </a:r>
          </a:p>
          <a:p>
            <a:endParaRPr lang="en-US" dirty="0"/>
          </a:p>
          <a:p>
            <a:r>
              <a:rPr lang="en-US" dirty="0"/>
              <a:t>If we remove all the numbers without inverses from our set, what’s left will be a group because every number will have a multiplicative inverse (You also have to prove the group is closed, but I’m handwaving past that.)  There are (p-1)(q-1) numbers left when we remove multiples of p and q, and we called the group without the multiples Z</a:t>
            </a:r>
            <a:r>
              <a:rPr lang="en-US" baseline="-25000" dirty="0"/>
              <a:t>n</a:t>
            </a:r>
            <a:r>
              <a:rPr lang="en-US" baseline="30000" dirty="0"/>
              <a:t>*</a:t>
            </a:r>
            <a:r>
              <a:rPr lang="en-US" dirty="0"/>
              <a:t> .  When we picked the public key e, we made sure it was relatively prime with Φ(n), which made sure e was in Z</a:t>
            </a:r>
            <a:r>
              <a:rPr lang="en-US" baseline="-25000" dirty="0"/>
              <a:t>n</a:t>
            </a:r>
            <a:r>
              <a:rPr lang="en-US" baseline="30000" dirty="0"/>
              <a:t>*</a:t>
            </a:r>
            <a:r>
              <a:rPr lang="en-US" dirty="0"/>
              <a:t>.  That ensures that d will also be in Z</a:t>
            </a:r>
            <a:r>
              <a:rPr lang="en-US" baseline="-25000" dirty="0"/>
              <a:t>n</a:t>
            </a:r>
            <a:r>
              <a:rPr lang="en-US" baseline="30000" dirty="0"/>
              <a:t>*</a:t>
            </a:r>
            <a:r>
              <a:rPr lang="en-US" dirty="0"/>
              <a:t>.</a:t>
            </a:r>
          </a:p>
        </p:txBody>
      </p:sp>
      <p:sp>
        <p:nvSpPr>
          <p:cNvPr id="4" name="Slide Number Placeholder 3"/>
          <p:cNvSpPr>
            <a:spLocks noGrp="1"/>
          </p:cNvSpPr>
          <p:nvPr>
            <p:ph type="sldNum" sz="quarter" idx="10"/>
          </p:nvPr>
        </p:nvSpPr>
        <p:spPr/>
        <p:txBody>
          <a:bodyPr/>
          <a:lstStyle/>
          <a:p>
            <a:fld id="{FA49A281-5400-4364-9F07-D26EF0A2FEEB}" type="slidenum">
              <a:rPr lang="en-US" smtClean="0"/>
              <a:t>10</a:t>
            </a:fld>
            <a:endParaRPr lang="en-US"/>
          </a:p>
        </p:txBody>
      </p:sp>
    </p:spTree>
    <p:extLst>
      <p:ext uri="{BB962C8B-B14F-4D97-AF65-F5344CB8AC3E}">
        <p14:creationId xmlns:p14="http://schemas.microsoft.com/office/powerpoint/2010/main" val="978218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p and q are not truly random, and not chosen properly, security using those keys is weak.  These two papers describe problems with insecure RSA keys that are presently in use.</a:t>
            </a:r>
          </a:p>
          <a:p>
            <a:r>
              <a:rPr lang="en-US" dirty="0">
                <a:hlinkClick r:id="rId3"/>
              </a:rPr>
              <a:t>https://eprint.iacr.org/2012/064.pdf</a:t>
            </a:r>
            <a:r>
              <a:rPr lang="en-US" dirty="0"/>
              <a:t> “Ron was wrong, Whit is right”</a:t>
            </a:r>
          </a:p>
          <a:p>
            <a:r>
              <a:rPr lang="en-US" dirty="0">
                <a:hlinkClick r:id="rId4"/>
              </a:rPr>
              <a:t>https://factorable.net/weakkeys12.extended.pdf</a:t>
            </a:r>
            <a:r>
              <a:rPr lang="en-US" dirty="0"/>
              <a:t> “Mining Your Ps and Qs: Detection of Widespread Weak Keys in Network Devices”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11</a:t>
            </a:fld>
            <a:endParaRPr lang="en-US"/>
          </a:p>
        </p:txBody>
      </p:sp>
    </p:spTree>
    <p:extLst>
      <p:ext uri="{BB962C8B-B14F-4D97-AF65-F5344CB8AC3E}">
        <p14:creationId xmlns:p14="http://schemas.microsoft.com/office/powerpoint/2010/main" val="602051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recap…</a:t>
            </a:r>
          </a:p>
          <a:p>
            <a:endParaRPr lang="en-US" dirty="0"/>
          </a:p>
          <a:p>
            <a:r>
              <a:rPr lang="en-US" dirty="0"/>
              <a:t>The numbers p, q, and e are chosen.  The modulus n is just p*q.  The private key d is the inverse of e, and can only be computed if you know p or q.</a:t>
            </a:r>
          </a:p>
          <a:p>
            <a:endParaRPr lang="en-US" dirty="0"/>
          </a:p>
          <a:p>
            <a:r>
              <a:rPr lang="en-US" dirty="0"/>
              <a:t>If we choose p, q, and e wisely, and keep p and q secret, attackers cannot compute d and cannot decrypt our messages.</a:t>
            </a:r>
          </a:p>
          <a:p>
            <a:endParaRPr lang="en-US" dirty="0"/>
          </a:p>
          <a:p>
            <a:r>
              <a:rPr lang="en-US" dirty="0"/>
              <a:t>The encryption/decryption works because d and e are multiplicative inverses.</a:t>
            </a:r>
          </a:p>
          <a:p>
            <a:r>
              <a:rPr lang="en-US" dirty="0"/>
              <a:t>y</a:t>
            </a:r>
            <a:r>
              <a:rPr lang="en-US" baseline="30000" dirty="0"/>
              <a:t>d</a:t>
            </a:r>
            <a:r>
              <a:rPr lang="en-US" dirty="0"/>
              <a:t> = </a:t>
            </a:r>
            <a:r>
              <a:rPr lang="en-US" dirty="0" err="1"/>
              <a:t>x</a:t>
            </a:r>
            <a:r>
              <a:rPr lang="en-US" baseline="30000" dirty="0" err="1"/>
              <a:t>de</a:t>
            </a:r>
            <a:r>
              <a:rPr lang="en-US" dirty="0"/>
              <a:t> = x</a:t>
            </a:r>
            <a:r>
              <a:rPr lang="en-US" baseline="30000" dirty="0"/>
              <a:t>1</a:t>
            </a:r>
            <a:r>
              <a:rPr lang="en-US" dirty="0"/>
              <a:t> = x   (x is the message)</a:t>
            </a:r>
          </a:p>
          <a:p>
            <a:endParaRPr lang="en-US" dirty="0"/>
          </a:p>
          <a:p>
            <a:r>
              <a:rPr lang="en-US" dirty="0"/>
              <a:t>If we don’t choose p, q, and e well, or don’t use padding that includes a random seed, our encryption can easily be broken.</a:t>
            </a:r>
          </a:p>
        </p:txBody>
      </p:sp>
      <p:sp>
        <p:nvSpPr>
          <p:cNvPr id="4" name="Slide Number Placeholder 3"/>
          <p:cNvSpPr>
            <a:spLocks noGrp="1"/>
          </p:cNvSpPr>
          <p:nvPr>
            <p:ph type="sldNum" sz="quarter" idx="10"/>
          </p:nvPr>
        </p:nvSpPr>
        <p:spPr/>
        <p:txBody>
          <a:bodyPr/>
          <a:lstStyle/>
          <a:p>
            <a:fld id="{FA49A281-5400-4364-9F07-D26EF0A2FEEB}" type="slidenum">
              <a:rPr lang="en-US" smtClean="0"/>
              <a:t>12</a:t>
            </a:fld>
            <a:endParaRPr lang="en-US"/>
          </a:p>
        </p:txBody>
      </p:sp>
    </p:spTree>
    <p:extLst>
      <p:ext uri="{BB962C8B-B14F-4D97-AF65-F5344CB8AC3E}">
        <p14:creationId xmlns:p14="http://schemas.microsoft.com/office/powerpoint/2010/main" val="3677908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probably the key to cryptography in the real world.  Developers use very secure algorithms in their software (RSA 2048, AES 256, etc.) but make some minor implementation error.  The secure algorithms are still secure, but the error causes the entire system to unravel.</a:t>
            </a:r>
          </a:p>
          <a:p>
            <a:endParaRPr lang="en-US" dirty="0"/>
          </a:p>
          <a:p>
            <a:r>
              <a:rPr lang="en-US" dirty="0"/>
              <a:t>If you replace “hit him with this $5 wrench” with “hammer the site until we find a bug,” then you are in the real world.</a:t>
            </a:r>
          </a:p>
          <a:p>
            <a:endParaRPr lang="en-US" dirty="0"/>
          </a:p>
          <a:p>
            <a:r>
              <a:rPr lang="en-US" dirty="0"/>
              <a:t>Even if the bug is obscure and difficult, once it is published </a:t>
            </a:r>
            <a:r>
              <a:rPr lang="en-US"/>
              <a:t>your security is gone.</a:t>
            </a:r>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2</a:t>
            </a:fld>
            <a:endParaRPr lang="en-US"/>
          </a:p>
        </p:txBody>
      </p:sp>
    </p:spTree>
    <p:extLst>
      <p:ext uri="{BB962C8B-B14F-4D97-AF65-F5344CB8AC3E}">
        <p14:creationId xmlns:p14="http://schemas.microsoft.com/office/powerpoint/2010/main" val="1091679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selecting p and q, we have requirements:</a:t>
            </a:r>
          </a:p>
          <a:p>
            <a:r>
              <a:rPr lang="en-US" dirty="0"/>
              <a:t>-p and q must be prime numbers</a:t>
            </a:r>
          </a:p>
          <a:p>
            <a:r>
              <a:rPr lang="en-US" dirty="0"/>
              <a:t>-the product </a:t>
            </a:r>
            <a:r>
              <a:rPr lang="en-US" dirty="0" err="1"/>
              <a:t>pq</a:t>
            </a:r>
            <a:r>
              <a:rPr lang="en-US" dirty="0"/>
              <a:t> should have the length we need, usually 2048 bits</a:t>
            </a:r>
          </a:p>
          <a:p>
            <a:r>
              <a:rPr lang="en-US" dirty="0"/>
              <a:t>-p and q both be large (in the vicinity of 1024 bits for 2048 bit encryption) and close to the same size.  “Cryptography Engineering”, </a:t>
            </a:r>
            <a:r>
              <a:rPr lang="en-US" dirty="0" err="1"/>
              <a:t>pg</a:t>
            </a:r>
            <a:r>
              <a:rPr lang="en-US" dirty="0"/>
              <a:t> 203.</a:t>
            </a:r>
          </a:p>
          <a:p>
            <a:endParaRPr lang="en-US" dirty="0"/>
          </a:p>
          <a:p>
            <a:r>
              <a:rPr lang="en-US" dirty="0"/>
              <a:t>Rather than use some formula to find p or q, we simply pick a random number of the proper number of bits.  Then we test the number to see if it is prime.  Obviously we will pick a lot of numbers that are not prime, and will have to use a lot of random numbers until we find one that is prime.  This is why key generation is slow for small computers and routers.</a:t>
            </a:r>
          </a:p>
          <a:p>
            <a:endParaRPr lang="en-US" dirty="0"/>
          </a:p>
          <a:p>
            <a:r>
              <a:rPr lang="en-US" dirty="0"/>
              <a:t>Probabilities from “understanding Cryptography,” Parr and </a:t>
            </a:r>
            <a:r>
              <a:rPr lang="en-US" dirty="0" err="1"/>
              <a:t>Pelzel</a:t>
            </a:r>
            <a:r>
              <a:rPr lang="en-US" dirty="0"/>
              <a:t>, Springer 2010, page 188.</a:t>
            </a:r>
          </a:p>
        </p:txBody>
      </p:sp>
      <p:sp>
        <p:nvSpPr>
          <p:cNvPr id="4" name="Slide Number Placeholder 3"/>
          <p:cNvSpPr>
            <a:spLocks noGrp="1"/>
          </p:cNvSpPr>
          <p:nvPr>
            <p:ph type="sldNum" sz="quarter" idx="10"/>
          </p:nvPr>
        </p:nvSpPr>
        <p:spPr/>
        <p:txBody>
          <a:bodyPr/>
          <a:lstStyle/>
          <a:p>
            <a:fld id="{FA49A281-5400-4364-9F07-D26EF0A2FEEB}" type="slidenum">
              <a:rPr lang="en-US" smtClean="0"/>
              <a:t>3</a:t>
            </a:fld>
            <a:endParaRPr lang="en-US"/>
          </a:p>
        </p:txBody>
      </p:sp>
    </p:spTree>
    <p:extLst>
      <p:ext uri="{BB962C8B-B14F-4D97-AF65-F5344CB8AC3E}">
        <p14:creationId xmlns:p14="http://schemas.microsoft.com/office/powerpoint/2010/main" val="1476349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a number for primality is fairly efficient (factoring a large number is hard.)  Still, your computer may have to test many random numbers to find a prime.  (The average number of attempts for a 1024 number is 355, but generating a number could easily take 500.  Since you need two numbers, it may take 1000 attempts in total.</a:t>
            </a:r>
          </a:p>
          <a:p>
            <a:r>
              <a:rPr lang="en-US" dirty="0"/>
              <a:t>The primality test does not factor our candidate number.  It simply tells us if the number is *likely* to be prime, using an algorithm that includes the candidate number and a random number.  It is entirely possible that in a pass through the algorithm with a single random number, the algorithm may tell us the candidate is likely prime, even when the candidate is known to be composite (not prime.)  However, if we run the test enough times with enough random numbers, we can reduce the probability of making an error to 2</a:t>
            </a:r>
            <a:r>
              <a:rPr lang="en-US" baseline="30000" dirty="0"/>
              <a:t>-80 </a:t>
            </a:r>
            <a:r>
              <a:rPr lang="en-US" dirty="0"/>
              <a:t>or below.  If our candidate number is 250 bits long, we need 11 tests.  If the number is 600 bits long, we need only 3 tests. (</a:t>
            </a:r>
            <a:r>
              <a:rPr lang="en-US" dirty="0" err="1"/>
              <a:t>Paar</a:t>
            </a:r>
            <a:r>
              <a:rPr lang="en-US" dirty="0"/>
              <a:t>, page 191).</a:t>
            </a:r>
          </a:p>
          <a:p>
            <a:r>
              <a:rPr lang="en-US" dirty="0"/>
              <a:t>If Miller-Rabin says a number is composite, that is absolutely true.  If it says the number is prime, there is an error probability of 2</a:t>
            </a:r>
            <a:r>
              <a:rPr lang="en-US" baseline="30000" dirty="0"/>
              <a:t>-80</a:t>
            </a:r>
            <a:r>
              <a:rPr lang="en-US" dirty="0"/>
              <a:t>.</a:t>
            </a:r>
          </a:p>
          <a:p>
            <a:r>
              <a:rPr lang="en-US" dirty="0"/>
              <a:t>A mathematical explanation of the Miller-Rabin primality test is available here. </a:t>
            </a:r>
            <a:r>
              <a:rPr lang="en-US" dirty="0">
                <a:hlinkClick r:id="rId3"/>
              </a:rPr>
              <a:t>https://en.wikipedia.org/wiki/Miller%E2%80%93Rabin_primality_test</a:t>
            </a:r>
            <a:r>
              <a:rPr lang="en-US" dirty="0"/>
              <a:t> or in page 190 of </a:t>
            </a:r>
            <a:r>
              <a:rPr lang="en-US" dirty="0" err="1"/>
              <a:t>Paar</a:t>
            </a:r>
            <a:r>
              <a:rPr lang="en-US" dirty="0"/>
              <a:t>.  A Python function for the test is available in Sweigart, page 331.</a:t>
            </a:r>
          </a:p>
          <a:p>
            <a:endParaRPr lang="en-US" dirty="0"/>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4</a:t>
            </a:fld>
            <a:endParaRPr lang="en-US"/>
          </a:p>
        </p:txBody>
      </p:sp>
    </p:spTree>
    <p:extLst>
      <p:ext uri="{BB962C8B-B14F-4D97-AF65-F5344CB8AC3E}">
        <p14:creationId xmlns:p14="http://schemas.microsoft.com/office/powerpoint/2010/main" val="1872717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run RSA in the manner discussed so far, you will be vulnerable to many attacks.  You can find them discussed</a:t>
            </a:r>
          </a:p>
          <a:p>
            <a:pPr marL="171450" indent="-171450">
              <a:buFontTx/>
              <a:buChar char="-"/>
            </a:pPr>
            <a:r>
              <a:rPr lang="en-US" dirty="0"/>
              <a:t>Understanding Cryptography, </a:t>
            </a:r>
            <a:r>
              <a:rPr lang="en-US" dirty="0" err="1"/>
              <a:t>Paar</a:t>
            </a:r>
            <a:r>
              <a:rPr lang="en-US" dirty="0"/>
              <a:t>, section 7.7 RSA in Practice </a:t>
            </a:r>
            <a:r>
              <a:rPr lang="en-US" dirty="0" err="1"/>
              <a:t>pg</a:t>
            </a:r>
            <a:r>
              <a:rPr lang="en-US" dirty="0"/>
              <a:t> 192</a:t>
            </a:r>
          </a:p>
          <a:p>
            <a:pPr marL="171450" indent="-171450">
              <a:buFontTx/>
              <a:buChar char="-"/>
            </a:pPr>
            <a:r>
              <a:rPr lang="en-US" dirty="0"/>
              <a:t>Cryptography Engineering, Ferguson, section 12.5 Pitfalls Using RSA </a:t>
            </a:r>
            <a:r>
              <a:rPr lang="en-US" dirty="0" err="1"/>
              <a:t>pg</a:t>
            </a:r>
            <a:r>
              <a:rPr lang="en-US" dirty="0"/>
              <a:t> 205</a:t>
            </a:r>
          </a:p>
          <a:p>
            <a:pPr marL="171450" indent="-171450">
              <a:buFontTx/>
              <a:buChar char="-"/>
            </a:pPr>
            <a:r>
              <a:rPr lang="en-US" dirty="0">
                <a:hlinkClick r:id="rId3"/>
              </a:rPr>
              <a:t>https://en.wikipedia.org/wiki/RSA_(cryptosystem)</a:t>
            </a:r>
            <a:r>
              <a:rPr lang="en-US" dirty="0"/>
              <a:t>, Attacks against Plain RSA section</a:t>
            </a:r>
          </a:p>
          <a:p>
            <a:r>
              <a:rPr lang="en-US" dirty="0"/>
              <a:t>If you encrypt the same plaintext, the ciphertext will also be the same.  We’ve already talked about this one.</a:t>
            </a:r>
          </a:p>
          <a:p>
            <a:endParaRPr lang="en-US" dirty="0"/>
          </a:p>
          <a:p>
            <a:r>
              <a:rPr lang="en-US" dirty="0"/>
              <a:t>For the small message and key problem, assume the public key e = 7, message m = 8.  The encryption will perform m</a:t>
            </a:r>
            <a:r>
              <a:rPr lang="en-US" baseline="30000" dirty="0"/>
              <a:t>e</a:t>
            </a:r>
            <a:r>
              <a:rPr lang="en-US" dirty="0"/>
              <a:t> = 8</a:t>
            </a:r>
            <a:r>
              <a:rPr lang="en-US" baseline="30000" dirty="0"/>
              <a:t>7</a:t>
            </a:r>
            <a:r>
              <a:rPr lang="en-US" dirty="0"/>
              <a:t> = 2,097,152.  If n is larger than this, say 10,000,000, modular arithmetic will not come into play since </a:t>
            </a:r>
          </a:p>
          <a:p>
            <a:r>
              <a:rPr lang="en-US" dirty="0"/>
              <a:t>2,097,152 mod 10,000,000 = 2,097,152.  (The number does not “wrap.”)  Then the attacker can recover m by taking the 7</a:t>
            </a:r>
            <a:r>
              <a:rPr lang="en-US" baseline="30000" dirty="0"/>
              <a:t>th</a:t>
            </a:r>
            <a:r>
              <a:rPr lang="en-US" dirty="0"/>
              <a:t> root of 2,097,152.</a:t>
            </a:r>
          </a:p>
          <a:p>
            <a:endParaRPr lang="en-US" dirty="0"/>
          </a:p>
          <a:p>
            <a:r>
              <a:rPr lang="en-US" dirty="0"/>
              <a:t>Malleable (from </a:t>
            </a:r>
            <a:r>
              <a:rPr lang="en-US" dirty="0" err="1"/>
              <a:t>Paar</a:t>
            </a:r>
            <a:r>
              <a:rPr lang="en-US" dirty="0"/>
              <a:t>, </a:t>
            </a:r>
            <a:r>
              <a:rPr lang="en-US" dirty="0" err="1"/>
              <a:t>pg</a:t>
            </a:r>
            <a:r>
              <a:rPr lang="en-US" dirty="0"/>
              <a:t> 192).  If an attacker doesn’t know what’s been encrypted, but just wants to double it, (2</a:t>
            </a:r>
            <a:r>
              <a:rPr lang="en-US" baseline="30000" dirty="0"/>
              <a:t>e</a:t>
            </a:r>
            <a:r>
              <a:rPr lang="en-US" dirty="0"/>
              <a:t>*y)</a:t>
            </a:r>
            <a:r>
              <a:rPr lang="en-US" baseline="30000" dirty="0"/>
              <a:t>d</a:t>
            </a:r>
            <a:r>
              <a:rPr lang="en-US" dirty="0"/>
              <a:t> = 2</a:t>
            </a:r>
            <a:r>
              <a:rPr lang="en-US" baseline="30000" dirty="0"/>
              <a:t>ed</a:t>
            </a:r>
            <a:r>
              <a:rPr lang="en-US" dirty="0"/>
              <a:t>*</a:t>
            </a:r>
            <a:r>
              <a:rPr lang="en-US" dirty="0" err="1"/>
              <a:t>y</a:t>
            </a:r>
            <a:r>
              <a:rPr lang="en-US" baseline="30000" dirty="0" err="1"/>
              <a:t>ed</a:t>
            </a:r>
            <a:r>
              <a:rPr lang="en-US" dirty="0"/>
              <a:t> = 2*x mod n.  The plaintext has been doubled and the receiver may not realize it.</a:t>
            </a:r>
          </a:p>
          <a:p>
            <a:endParaRPr lang="en-US" dirty="0"/>
          </a:p>
          <a:p>
            <a:r>
              <a:rPr lang="en-US" dirty="0"/>
              <a:t>To use RSA in practice you have to use carefully chosen padding and hashing.</a:t>
            </a:r>
          </a:p>
        </p:txBody>
      </p:sp>
      <p:sp>
        <p:nvSpPr>
          <p:cNvPr id="4" name="Slide Number Placeholder 3"/>
          <p:cNvSpPr>
            <a:spLocks noGrp="1"/>
          </p:cNvSpPr>
          <p:nvPr>
            <p:ph type="sldNum" sz="quarter" idx="10"/>
          </p:nvPr>
        </p:nvSpPr>
        <p:spPr/>
        <p:txBody>
          <a:bodyPr/>
          <a:lstStyle/>
          <a:p>
            <a:fld id="{FA49A281-5400-4364-9F07-D26EF0A2FEEB}" type="slidenum">
              <a:rPr lang="en-US" smtClean="0"/>
              <a:t>5</a:t>
            </a:fld>
            <a:endParaRPr lang="en-US"/>
          </a:p>
        </p:txBody>
      </p:sp>
    </p:spTree>
    <p:extLst>
      <p:ext uri="{BB962C8B-B14F-4D97-AF65-F5344CB8AC3E}">
        <p14:creationId xmlns:p14="http://schemas.microsoft.com/office/powerpoint/2010/main" val="2276442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PKCS1 is specified in RFC 2013, 3447, and 8017.  </a:t>
            </a:r>
            <a:r>
              <a:rPr lang="en-US" dirty="0">
                <a:hlinkClick r:id="rId3"/>
              </a:rPr>
              <a:t>https://tools.ietf.org/html/rfc8017</a:t>
            </a:r>
            <a:r>
              <a:rPr lang="en-US" dirty="0"/>
              <a:t> </a:t>
            </a:r>
          </a:p>
          <a:p>
            <a:endParaRPr lang="en-US" dirty="0"/>
          </a:p>
          <a:p>
            <a:r>
              <a:rPr lang="en-US" dirty="0"/>
              <a:t>This link is a copy of PKCS1, but with better drawings. </a:t>
            </a:r>
            <a:r>
              <a:rPr lang="en-US" dirty="0">
                <a:hlinkClick r:id="rId4"/>
              </a:rPr>
              <a:t>https://www.emc.com/collateral/white-papers/h11300-pkcs-1v2-2-rsa-cryptography-standard-wp.pdf</a:t>
            </a:r>
            <a:endParaRPr lang="en-US" dirty="0"/>
          </a:p>
          <a:p>
            <a:r>
              <a:rPr lang="en-US" dirty="0"/>
              <a:t>See Figure 1:  EME-OAEP Encoding Operation on page 20.  This is shown in the next slide.</a:t>
            </a:r>
          </a:p>
          <a:p>
            <a:endParaRPr lang="en-US" dirty="0"/>
          </a:p>
          <a:p>
            <a:r>
              <a:rPr lang="en-US" dirty="0"/>
              <a:t>PKCS#1 and OAEP are fancy names for a padding and hashing scheme that has been proven to fix the problems with schoolbook RSA.</a:t>
            </a:r>
          </a:p>
        </p:txBody>
      </p:sp>
      <p:sp>
        <p:nvSpPr>
          <p:cNvPr id="4" name="Slide Number Placeholder 3"/>
          <p:cNvSpPr>
            <a:spLocks noGrp="1"/>
          </p:cNvSpPr>
          <p:nvPr>
            <p:ph type="sldNum" sz="quarter" idx="10"/>
          </p:nvPr>
        </p:nvSpPr>
        <p:spPr/>
        <p:txBody>
          <a:bodyPr/>
          <a:lstStyle/>
          <a:p>
            <a:fld id="{FA49A281-5400-4364-9F07-D26EF0A2FEEB}" type="slidenum">
              <a:rPr lang="en-US" smtClean="0"/>
              <a:t>6</a:t>
            </a:fld>
            <a:endParaRPr lang="en-US"/>
          </a:p>
        </p:txBody>
      </p:sp>
    </p:spTree>
    <p:extLst>
      <p:ext uri="{BB962C8B-B14F-4D97-AF65-F5344CB8AC3E}">
        <p14:creationId xmlns:p14="http://schemas.microsoft.com/office/powerpoint/2010/main" val="24576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do not have to understand this figure, other than to know:</a:t>
            </a:r>
          </a:p>
          <a:p>
            <a:pPr marL="171450" indent="-171450">
              <a:buFontTx/>
              <a:buChar char="-"/>
            </a:pPr>
            <a:r>
              <a:rPr lang="en-US" dirty="0"/>
              <a:t>Because OAEP uses a seed, encrypting the same plaintext will result in a different ciphertext every time.</a:t>
            </a:r>
          </a:p>
          <a:p>
            <a:pPr marL="171450" indent="-171450">
              <a:buFontTx/>
              <a:buChar char="-"/>
            </a:pPr>
            <a:r>
              <a:rPr lang="en-US" dirty="0"/>
              <a:t>Even if the message is short, it expands it so that the Encoded Message EM fills the message block</a:t>
            </a:r>
          </a:p>
          <a:p>
            <a:pPr marL="171450" indent="-171450">
              <a:buFontTx/>
              <a:buChar char="-"/>
            </a:pPr>
            <a:r>
              <a:rPr lang="en-US" dirty="0"/>
              <a:t>Attacks against short or repeated messages won’t work</a:t>
            </a:r>
          </a:p>
          <a:p>
            <a:pPr marL="171450" indent="-171450">
              <a:buFontTx/>
              <a:buChar char="-"/>
            </a:pPr>
            <a:r>
              <a:rPr lang="en-US" dirty="0"/>
              <a:t>It uses up some of your precious bits--if </a:t>
            </a:r>
            <a:r>
              <a:rPr lang="en-US" dirty="0" err="1"/>
              <a:t>lHash</a:t>
            </a:r>
            <a:r>
              <a:rPr lang="en-US" dirty="0"/>
              <a:t>, and seed are each 256 bits, you’ve lost 512 bits.</a:t>
            </a:r>
          </a:p>
          <a:p>
            <a:pPr marL="171450" indent="-171450">
              <a:buFontTx/>
              <a:buChar char="-"/>
            </a:pPr>
            <a:r>
              <a:rPr lang="en-US" dirty="0"/>
              <a:t>However, if you really want to decode EM in the message above and recover the message M:</a:t>
            </a:r>
          </a:p>
          <a:p>
            <a:pPr marL="171450" indent="-171450">
              <a:buFontTx/>
              <a:buChar char="-"/>
            </a:pPr>
            <a:r>
              <a:rPr lang="en-US" dirty="0"/>
              <a:t>XOR is its own inverse.  If A </a:t>
            </a:r>
            <a:r>
              <a:rPr lang="en-US" dirty="0" err="1"/>
              <a:t>xor</a:t>
            </a:r>
            <a:r>
              <a:rPr lang="en-US" dirty="0"/>
              <a:t> B = C, then B </a:t>
            </a:r>
            <a:r>
              <a:rPr lang="en-US" dirty="0" err="1"/>
              <a:t>xor</a:t>
            </a:r>
            <a:r>
              <a:rPr lang="en-US" dirty="0"/>
              <a:t> C = A, or A </a:t>
            </a:r>
            <a:r>
              <a:rPr lang="en-US" dirty="0" err="1"/>
              <a:t>xor</a:t>
            </a:r>
            <a:r>
              <a:rPr lang="en-US" dirty="0"/>
              <a:t> C = B</a:t>
            </a:r>
          </a:p>
          <a:p>
            <a:pPr marL="171450" indent="-171450">
              <a:buFontTx/>
              <a:buChar char="-"/>
            </a:pPr>
            <a:r>
              <a:rPr lang="en-US" dirty="0"/>
              <a:t>Consider the fields </a:t>
            </a:r>
            <a:r>
              <a:rPr lang="en-US" dirty="0" err="1"/>
              <a:t>lHash</a:t>
            </a:r>
            <a:r>
              <a:rPr lang="en-US" dirty="0"/>
              <a:t> and PS to be known to everyone, since they are part of the implementation.  You can consider MGF to be a SHA hash, again known.</a:t>
            </a:r>
          </a:p>
          <a:p>
            <a:pPr marL="171450" indent="-171450">
              <a:buFontTx/>
              <a:buChar char="-"/>
            </a:pPr>
            <a:r>
              <a:rPr lang="en-US" dirty="0"/>
              <a:t>You can recover the seed, and then the message M in this manner</a:t>
            </a:r>
          </a:p>
          <a:p>
            <a:pPr marL="628650" lvl="1" indent="-171450">
              <a:buFontTx/>
              <a:buChar char="-"/>
            </a:pPr>
            <a:r>
              <a:rPr lang="en-US" dirty="0"/>
              <a:t>Hash the </a:t>
            </a:r>
            <a:r>
              <a:rPr lang="en-US" dirty="0" err="1"/>
              <a:t>maskedDB</a:t>
            </a:r>
            <a:r>
              <a:rPr lang="en-US" dirty="0"/>
              <a:t> with the MGF (known), then XOR the result with the </a:t>
            </a:r>
            <a:r>
              <a:rPr lang="en-US" dirty="0" err="1"/>
              <a:t>maskedSeed</a:t>
            </a:r>
            <a:r>
              <a:rPr lang="en-US" dirty="0"/>
              <a:t>.  This gives you the seed.</a:t>
            </a:r>
          </a:p>
          <a:p>
            <a:pPr marL="628650" lvl="1" indent="-171450">
              <a:buFontTx/>
              <a:buChar char="-"/>
            </a:pPr>
            <a:r>
              <a:rPr lang="en-US" dirty="0"/>
              <a:t>Hash the seed with the MGF, then XOR the result with the </a:t>
            </a:r>
            <a:r>
              <a:rPr lang="en-US" dirty="0" err="1"/>
              <a:t>maskedDB</a:t>
            </a:r>
            <a:r>
              <a:rPr lang="en-US" dirty="0"/>
              <a:t>.  This gives you the DB</a:t>
            </a:r>
          </a:p>
          <a:p>
            <a:pPr marL="628650" lvl="1" indent="-171450">
              <a:buFontTx/>
              <a:buChar char="-"/>
            </a:pPr>
            <a:r>
              <a:rPr lang="en-US" dirty="0"/>
              <a:t>Since </a:t>
            </a:r>
            <a:r>
              <a:rPr lang="en-US" dirty="0" err="1"/>
              <a:t>lHash</a:t>
            </a:r>
            <a:r>
              <a:rPr lang="en-US" dirty="0"/>
              <a:t>, PS, and 01 are known, you can extract the message</a:t>
            </a:r>
          </a:p>
        </p:txBody>
      </p:sp>
      <p:sp>
        <p:nvSpPr>
          <p:cNvPr id="4" name="Slide Number Placeholder 3"/>
          <p:cNvSpPr>
            <a:spLocks noGrp="1"/>
          </p:cNvSpPr>
          <p:nvPr>
            <p:ph type="sldNum" sz="quarter" idx="10"/>
          </p:nvPr>
        </p:nvSpPr>
        <p:spPr/>
        <p:txBody>
          <a:bodyPr/>
          <a:lstStyle/>
          <a:p>
            <a:fld id="{FA49A281-5400-4364-9F07-D26EF0A2FEEB}" type="slidenum">
              <a:rPr lang="en-US" smtClean="0"/>
              <a:t>7</a:t>
            </a:fld>
            <a:endParaRPr lang="en-US"/>
          </a:p>
        </p:txBody>
      </p:sp>
    </p:spTree>
    <p:extLst>
      <p:ext uri="{BB962C8B-B14F-4D97-AF65-F5344CB8AC3E}">
        <p14:creationId xmlns:p14="http://schemas.microsoft.com/office/powerpoint/2010/main" val="1713432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24350"/>
            <a:ext cx="5486400" cy="3676650"/>
          </a:xfrm>
        </p:spPr>
        <p:txBody>
          <a:bodyPr/>
          <a:lstStyle/>
          <a:p>
            <a:r>
              <a:rPr lang="en-US" dirty="0"/>
              <a:t>Everyone knows n, but only we know p and q because we chose them</a:t>
            </a:r>
          </a:p>
          <a:p>
            <a:endParaRPr lang="en-US" dirty="0"/>
          </a:p>
          <a:p>
            <a:r>
              <a:rPr lang="en-US" dirty="0"/>
              <a:t>We pick the public key and compute the private key.  Only we can compute the private key, because the computation requires that p and q are known.  The private key is computed </a:t>
            </a:r>
            <a:r>
              <a:rPr lang="en-US" i="1" dirty="0"/>
              <a:t>modulo </a:t>
            </a:r>
            <a:r>
              <a:rPr lang="el-GR" i="1" dirty="0"/>
              <a:t>Λ</a:t>
            </a:r>
            <a:r>
              <a:rPr lang="en-US" i="1" dirty="0"/>
              <a:t>(n) or </a:t>
            </a:r>
            <a:r>
              <a:rPr lang="el-GR" i="1" dirty="0"/>
              <a:t>Φ</a:t>
            </a:r>
            <a:r>
              <a:rPr lang="en-US" i="1" dirty="0"/>
              <a:t>(n), </a:t>
            </a:r>
            <a:r>
              <a:rPr lang="en-US" dirty="0"/>
              <a:t>which depend on p and q.</a:t>
            </a:r>
          </a:p>
          <a:p>
            <a:endParaRPr lang="en-US" dirty="0"/>
          </a:p>
          <a:p>
            <a:r>
              <a:rPr lang="en-US" dirty="0"/>
              <a:t>Note that if you try to compute the private key as the inverse of the private key </a:t>
            </a:r>
            <a:r>
              <a:rPr lang="en-US" i="1" dirty="0"/>
              <a:t>modulo n</a:t>
            </a:r>
            <a:r>
              <a:rPr lang="en-US" dirty="0"/>
              <a:t>, it won’t work.  You can test this yourself.</a:t>
            </a:r>
          </a:p>
          <a:p>
            <a:endParaRPr lang="en-US" dirty="0"/>
          </a:p>
          <a:p>
            <a:r>
              <a:rPr lang="en-US" dirty="0"/>
              <a:t>In theory, the public and private keys are interchangeable until you give your public key to the world.  In practice, there is good reason to pick your public key first and make it a small number.  Most keys are used much more often for verifying signatures (use public key) than in generating signatures (private key.)  Having a small public key saves time.</a:t>
            </a:r>
          </a:p>
          <a:p>
            <a:endParaRPr lang="en-US" dirty="0"/>
          </a:p>
          <a:p>
            <a:r>
              <a:rPr lang="en-US" dirty="0"/>
              <a:t>Small public keys have been shown to be secure, as small as 3, but NIST requires public keys to be 65537 or larger.</a:t>
            </a:r>
          </a:p>
          <a:p>
            <a:endParaRPr lang="en-US" dirty="0"/>
          </a:p>
          <a:p>
            <a:r>
              <a:rPr lang="en-US" dirty="0"/>
              <a:t>Small private keys are insecure, and should never be used.  The key, d, should be as many bits long as n (the modulus.)</a:t>
            </a:r>
          </a:p>
        </p:txBody>
      </p:sp>
      <p:sp>
        <p:nvSpPr>
          <p:cNvPr id="4" name="Slide Number Placeholder 3"/>
          <p:cNvSpPr>
            <a:spLocks noGrp="1"/>
          </p:cNvSpPr>
          <p:nvPr>
            <p:ph type="sldNum" sz="quarter" idx="10"/>
          </p:nvPr>
        </p:nvSpPr>
        <p:spPr/>
        <p:txBody>
          <a:bodyPr/>
          <a:lstStyle/>
          <a:p>
            <a:fld id="{FA49A281-5400-4364-9F07-D26EF0A2FEEB}" type="slidenum">
              <a:rPr lang="en-US" smtClean="0"/>
              <a:t>8</a:t>
            </a:fld>
            <a:endParaRPr lang="en-US"/>
          </a:p>
        </p:txBody>
      </p:sp>
    </p:spTree>
    <p:extLst>
      <p:ext uri="{BB962C8B-B14F-4D97-AF65-F5344CB8AC3E}">
        <p14:creationId xmlns:p14="http://schemas.microsoft.com/office/powerpoint/2010/main" val="1584592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textbooks explain RSA encryption using </a:t>
            </a:r>
            <a:r>
              <a:rPr lang="el-GR" dirty="0"/>
              <a:t>Φ</a:t>
            </a:r>
            <a:r>
              <a:rPr lang="en-US" dirty="0"/>
              <a:t>(n) to compute the private key as the inverse of the public key, modulo </a:t>
            </a:r>
            <a:r>
              <a:rPr lang="el-GR" dirty="0"/>
              <a:t>Φ</a:t>
            </a:r>
            <a:r>
              <a:rPr lang="en-US" dirty="0"/>
              <a:t>(n), because that’s the what the original paper used.  There are several proofs that the system works when the inverse of the public key is computed in modulo </a:t>
            </a:r>
            <a:r>
              <a:rPr lang="el-GR" dirty="0"/>
              <a:t>Φ</a:t>
            </a:r>
            <a:r>
              <a:rPr lang="en-US" dirty="0"/>
              <a:t>(n).  The key point is that </a:t>
            </a:r>
            <a:r>
              <a:rPr lang="el-GR" dirty="0"/>
              <a:t>Φ</a:t>
            </a:r>
            <a:r>
              <a:rPr lang="en-US" dirty="0"/>
              <a:t>(n) gives you the number of elements in a set where multiplicative inverse works.  Multiplicative inverse mod n does not work, because n is not a prime number.</a:t>
            </a:r>
          </a:p>
          <a:p>
            <a:endParaRPr lang="en-US" dirty="0"/>
          </a:p>
          <a:p>
            <a:r>
              <a:rPr lang="en-US" dirty="0"/>
              <a:t>Modern implementations use the Least Common Multiple of p-1 and q-1 instead of just the product.  The lcm is usually smaller than </a:t>
            </a:r>
            <a:r>
              <a:rPr lang="el-GR" dirty="0"/>
              <a:t>Φ</a:t>
            </a:r>
            <a:r>
              <a:rPr lang="en-US" dirty="0"/>
              <a:t>(n), so the private key is smaller as well.  Smaller keys mean less computation.</a:t>
            </a:r>
          </a:p>
          <a:p>
            <a:endParaRPr lang="en-US" dirty="0"/>
          </a:p>
          <a:p>
            <a:r>
              <a:rPr lang="en-US" dirty="0"/>
              <a:t>Euler’s </a:t>
            </a:r>
            <a:r>
              <a:rPr lang="el-GR" dirty="0"/>
              <a:t>Φ</a:t>
            </a:r>
            <a:r>
              <a:rPr lang="en-US" dirty="0"/>
              <a:t>(n) function </a:t>
            </a:r>
          </a:p>
          <a:p>
            <a:r>
              <a:rPr lang="en-US" dirty="0"/>
              <a:t>n factors into p</a:t>
            </a:r>
            <a:r>
              <a:rPr lang="en-US" baseline="-25000" dirty="0"/>
              <a:t>1</a:t>
            </a:r>
            <a:r>
              <a:rPr lang="en-US" baseline="30000" dirty="0"/>
              <a:t>e1</a:t>
            </a:r>
            <a:r>
              <a:rPr lang="en-US" dirty="0"/>
              <a:t> * p</a:t>
            </a:r>
            <a:r>
              <a:rPr lang="en-US" baseline="-25000" dirty="0"/>
              <a:t>2</a:t>
            </a:r>
            <a:r>
              <a:rPr lang="en-US" baseline="30000" dirty="0"/>
              <a:t>e2</a:t>
            </a:r>
            <a:r>
              <a:rPr lang="en-US" dirty="0"/>
              <a:t> * …</a:t>
            </a:r>
          </a:p>
          <a:p>
            <a:r>
              <a:rPr lang="el-GR" dirty="0"/>
              <a:t>Φ</a:t>
            </a:r>
            <a:r>
              <a:rPr lang="en-US" dirty="0"/>
              <a:t>(n) = (p</a:t>
            </a:r>
            <a:r>
              <a:rPr lang="en-US" baseline="-25000" dirty="0"/>
              <a:t>1</a:t>
            </a:r>
            <a:r>
              <a:rPr lang="en-US" baseline="30000" dirty="0"/>
              <a:t>e1</a:t>
            </a:r>
            <a:r>
              <a:rPr lang="en-US" dirty="0"/>
              <a:t> - p</a:t>
            </a:r>
            <a:r>
              <a:rPr lang="en-US" baseline="-25000" dirty="0"/>
              <a:t>1</a:t>
            </a:r>
            <a:r>
              <a:rPr lang="en-US" baseline="30000" dirty="0"/>
              <a:t>e1-1</a:t>
            </a:r>
            <a:r>
              <a:rPr lang="en-US" dirty="0"/>
              <a:t> )(p</a:t>
            </a:r>
            <a:r>
              <a:rPr lang="en-US" baseline="-25000" dirty="0"/>
              <a:t>2</a:t>
            </a:r>
            <a:r>
              <a:rPr lang="en-US" baseline="30000" dirty="0"/>
              <a:t>e2</a:t>
            </a:r>
            <a:r>
              <a:rPr lang="en-US" dirty="0"/>
              <a:t> - p</a:t>
            </a:r>
            <a:r>
              <a:rPr lang="en-US" baseline="-25000" dirty="0"/>
              <a:t>2</a:t>
            </a:r>
            <a:r>
              <a:rPr lang="en-US" baseline="30000" dirty="0"/>
              <a:t>e2-1</a:t>
            </a:r>
            <a:r>
              <a:rPr lang="en-US" dirty="0"/>
              <a:t> )…</a:t>
            </a:r>
          </a:p>
          <a:p>
            <a:endParaRPr lang="en-US" dirty="0"/>
          </a:p>
          <a:p>
            <a:r>
              <a:rPr lang="en-US" dirty="0"/>
              <a:t>If n = 84, n = 2</a:t>
            </a:r>
            <a:r>
              <a:rPr lang="en-US" baseline="30000" dirty="0"/>
              <a:t>2</a:t>
            </a:r>
            <a:r>
              <a:rPr lang="en-US" dirty="0"/>
              <a:t> * 3</a:t>
            </a:r>
            <a:r>
              <a:rPr lang="en-US" baseline="30000" dirty="0"/>
              <a:t>1</a:t>
            </a:r>
            <a:r>
              <a:rPr lang="en-US" dirty="0"/>
              <a:t> * 7</a:t>
            </a:r>
            <a:r>
              <a:rPr lang="en-US" baseline="30000" dirty="0"/>
              <a:t>1</a:t>
            </a:r>
          </a:p>
          <a:p>
            <a:r>
              <a:rPr lang="el-GR" dirty="0"/>
              <a:t>Φ</a:t>
            </a:r>
            <a:r>
              <a:rPr lang="en-US" dirty="0"/>
              <a:t>(n) = (2</a:t>
            </a:r>
            <a:r>
              <a:rPr lang="en-US" baseline="30000" dirty="0"/>
              <a:t>2</a:t>
            </a:r>
            <a:r>
              <a:rPr lang="en-US" dirty="0"/>
              <a:t> - 2</a:t>
            </a:r>
            <a:r>
              <a:rPr lang="en-US" baseline="30000" dirty="0"/>
              <a:t>1</a:t>
            </a:r>
            <a:r>
              <a:rPr lang="en-US" dirty="0"/>
              <a:t>)(3</a:t>
            </a:r>
            <a:r>
              <a:rPr lang="en-US" baseline="30000" dirty="0"/>
              <a:t>1</a:t>
            </a:r>
            <a:r>
              <a:rPr lang="en-US" dirty="0"/>
              <a:t> - 3</a:t>
            </a:r>
            <a:r>
              <a:rPr lang="en-US" baseline="30000" dirty="0"/>
              <a:t>0</a:t>
            </a:r>
            <a:r>
              <a:rPr lang="en-US" dirty="0"/>
              <a:t>)(7</a:t>
            </a:r>
            <a:r>
              <a:rPr lang="en-US" baseline="30000" dirty="0"/>
              <a:t>1</a:t>
            </a:r>
            <a:r>
              <a:rPr lang="en-US" dirty="0"/>
              <a:t> - 7</a:t>
            </a:r>
            <a:r>
              <a:rPr lang="en-US" baseline="30000" dirty="0"/>
              <a:t>0</a:t>
            </a:r>
            <a:r>
              <a:rPr lang="en-US" dirty="0"/>
              <a:t>) = (4 -2)(3 - 1)(7 - 1)</a:t>
            </a:r>
          </a:p>
          <a:p>
            <a:r>
              <a:rPr lang="en-US" dirty="0"/>
              <a:t>         = 2*2*6 = 24</a:t>
            </a:r>
          </a:p>
          <a:p>
            <a:r>
              <a:rPr lang="en-US" dirty="0"/>
              <a:t>There are 24 numbers between 1 and 83 that are relatively prime to 84</a:t>
            </a:r>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9</a:t>
            </a:fld>
            <a:endParaRPr lang="en-US"/>
          </a:p>
        </p:txBody>
      </p:sp>
    </p:spTree>
    <p:extLst>
      <p:ext uri="{BB962C8B-B14F-4D97-AF65-F5344CB8AC3E}">
        <p14:creationId xmlns:p14="http://schemas.microsoft.com/office/powerpoint/2010/main" val="953216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4539-9A2C-4743-A2B3-9FC181BF9C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8F86A8-4EE0-4695-B510-23F63077CB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ECABD6-C5C3-431A-BEE5-2761EF85E5CC}"/>
              </a:ext>
            </a:extLst>
          </p:cNvPr>
          <p:cNvSpPr>
            <a:spLocks noGrp="1"/>
          </p:cNvSpPr>
          <p:nvPr>
            <p:ph type="dt" sz="half" idx="10"/>
          </p:nvPr>
        </p:nvSpPr>
        <p:spPr/>
        <p:txBody>
          <a:bodyPr/>
          <a:lstStyle/>
          <a:p>
            <a:fld id="{967C471C-5AC8-4A7E-A353-B9ADC61BE9F7}" type="datetimeFigureOut">
              <a:rPr lang="en-US" smtClean="0"/>
              <a:t>10/2/2020</a:t>
            </a:fld>
            <a:endParaRPr lang="en-US"/>
          </a:p>
        </p:txBody>
      </p:sp>
      <p:sp>
        <p:nvSpPr>
          <p:cNvPr id="5" name="Footer Placeholder 4">
            <a:extLst>
              <a:ext uri="{FF2B5EF4-FFF2-40B4-BE49-F238E27FC236}">
                <a16:creationId xmlns:a16="http://schemas.microsoft.com/office/drawing/2014/main" id="{681D81F1-8F0D-4775-ABA9-24AAD99808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5C3559-E988-4072-909D-A874636F05FB}"/>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771138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ECC2-3630-484A-8C9E-D29C8D716E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99D814-1345-49B3-8975-0B8DCE744DB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D6140-3352-4F10-82E8-13599C18D2F6}"/>
              </a:ext>
            </a:extLst>
          </p:cNvPr>
          <p:cNvSpPr>
            <a:spLocks noGrp="1"/>
          </p:cNvSpPr>
          <p:nvPr>
            <p:ph type="dt" sz="half" idx="10"/>
          </p:nvPr>
        </p:nvSpPr>
        <p:spPr/>
        <p:txBody>
          <a:bodyPr/>
          <a:lstStyle/>
          <a:p>
            <a:fld id="{967C471C-5AC8-4A7E-A353-B9ADC61BE9F7}" type="datetimeFigureOut">
              <a:rPr lang="en-US" smtClean="0"/>
              <a:t>10/2/2020</a:t>
            </a:fld>
            <a:endParaRPr lang="en-US"/>
          </a:p>
        </p:txBody>
      </p:sp>
      <p:sp>
        <p:nvSpPr>
          <p:cNvPr id="5" name="Footer Placeholder 4">
            <a:extLst>
              <a:ext uri="{FF2B5EF4-FFF2-40B4-BE49-F238E27FC236}">
                <a16:creationId xmlns:a16="http://schemas.microsoft.com/office/drawing/2014/main" id="{07A96C22-536D-4B0A-BD61-048415E5A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56190-0E7D-4CAF-89D6-42177B3D8C12}"/>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2239021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CFF199-2271-4AE1-A14E-E889AE5E3A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0C282A-28A5-4873-9AC3-0658FA84545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67C41-8D7D-445E-85CC-4AB87A3DBE87}"/>
              </a:ext>
            </a:extLst>
          </p:cNvPr>
          <p:cNvSpPr>
            <a:spLocks noGrp="1"/>
          </p:cNvSpPr>
          <p:nvPr>
            <p:ph type="dt" sz="half" idx="10"/>
          </p:nvPr>
        </p:nvSpPr>
        <p:spPr/>
        <p:txBody>
          <a:bodyPr/>
          <a:lstStyle/>
          <a:p>
            <a:fld id="{967C471C-5AC8-4A7E-A353-B9ADC61BE9F7}" type="datetimeFigureOut">
              <a:rPr lang="en-US" smtClean="0"/>
              <a:t>10/2/2020</a:t>
            </a:fld>
            <a:endParaRPr lang="en-US"/>
          </a:p>
        </p:txBody>
      </p:sp>
      <p:sp>
        <p:nvSpPr>
          <p:cNvPr id="5" name="Footer Placeholder 4">
            <a:extLst>
              <a:ext uri="{FF2B5EF4-FFF2-40B4-BE49-F238E27FC236}">
                <a16:creationId xmlns:a16="http://schemas.microsoft.com/office/drawing/2014/main" id="{7EDC4E63-7A16-43D9-BA91-174E6DAF67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F0FD8-F705-4C27-A4AF-E6E63267006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64885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C0B2-997C-401F-8E9E-395D46DA9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AE0AD1-AD36-4585-9D7A-2F8F313D90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880622-14EC-4192-83DC-273D8FD57E1A}"/>
              </a:ext>
            </a:extLst>
          </p:cNvPr>
          <p:cNvSpPr>
            <a:spLocks noGrp="1"/>
          </p:cNvSpPr>
          <p:nvPr>
            <p:ph type="dt" sz="half" idx="10"/>
          </p:nvPr>
        </p:nvSpPr>
        <p:spPr/>
        <p:txBody>
          <a:bodyPr/>
          <a:lstStyle/>
          <a:p>
            <a:fld id="{967C471C-5AC8-4A7E-A353-B9ADC61BE9F7}" type="datetimeFigureOut">
              <a:rPr lang="en-US" smtClean="0"/>
              <a:t>10/2/2020</a:t>
            </a:fld>
            <a:endParaRPr lang="en-US"/>
          </a:p>
        </p:txBody>
      </p:sp>
      <p:sp>
        <p:nvSpPr>
          <p:cNvPr id="5" name="Footer Placeholder 4">
            <a:extLst>
              <a:ext uri="{FF2B5EF4-FFF2-40B4-BE49-F238E27FC236}">
                <a16:creationId xmlns:a16="http://schemas.microsoft.com/office/drawing/2014/main" id="{B0C4EDC9-0FFB-42BE-BD87-60F4FFA83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653D8-F8A8-4C56-9EF6-6D819CDF8C2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1968964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5C53-F78F-41F9-B147-91C7247C7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CBCC8F-468C-487C-A332-91065DA73B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E9A1409-0CFC-48B8-8BDF-EA3046F70230}"/>
              </a:ext>
            </a:extLst>
          </p:cNvPr>
          <p:cNvSpPr>
            <a:spLocks noGrp="1"/>
          </p:cNvSpPr>
          <p:nvPr>
            <p:ph type="dt" sz="half" idx="10"/>
          </p:nvPr>
        </p:nvSpPr>
        <p:spPr/>
        <p:txBody>
          <a:bodyPr/>
          <a:lstStyle/>
          <a:p>
            <a:fld id="{967C471C-5AC8-4A7E-A353-B9ADC61BE9F7}" type="datetimeFigureOut">
              <a:rPr lang="en-US" smtClean="0"/>
              <a:t>10/2/2020</a:t>
            </a:fld>
            <a:endParaRPr lang="en-US"/>
          </a:p>
        </p:txBody>
      </p:sp>
      <p:sp>
        <p:nvSpPr>
          <p:cNvPr id="5" name="Footer Placeholder 4">
            <a:extLst>
              <a:ext uri="{FF2B5EF4-FFF2-40B4-BE49-F238E27FC236}">
                <a16:creationId xmlns:a16="http://schemas.microsoft.com/office/drawing/2014/main" id="{A8E45D35-F46A-4560-90FA-3C4269707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6AB1F-5F28-4C7C-B5A3-780008761B7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426796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18BB-4B11-4B3F-BF6D-DA520CB187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92B505-D4AF-426F-B928-70792DFCCF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5DEC98-28E8-414B-A11E-69663C2C11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D0F823-09F9-4432-813F-757DBED8F669}"/>
              </a:ext>
            </a:extLst>
          </p:cNvPr>
          <p:cNvSpPr>
            <a:spLocks noGrp="1"/>
          </p:cNvSpPr>
          <p:nvPr>
            <p:ph type="dt" sz="half" idx="10"/>
          </p:nvPr>
        </p:nvSpPr>
        <p:spPr/>
        <p:txBody>
          <a:bodyPr/>
          <a:lstStyle/>
          <a:p>
            <a:fld id="{967C471C-5AC8-4A7E-A353-B9ADC61BE9F7}" type="datetimeFigureOut">
              <a:rPr lang="en-US" smtClean="0"/>
              <a:t>10/2/2020</a:t>
            </a:fld>
            <a:endParaRPr lang="en-US"/>
          </a:p>
        </p:txBody>
      </p:sp>
      <p:sp>
        <p:nvSpPr>
          <p:cNvPr id="6" name="Footer Placeholder 5">
            <a:extLst>
              <a:ext uri="{FF2B5EF4-FFF2-40B4-BE49-F238E27FC236}">
                <a16:creationId xmlns:a16="http://schemas.microsoft.com/office/drawing/2014/main" id="{C0B57E1D-A00B-4DD1-8E57-684967DD5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1CC874-D0D4-433A-91ED-16DEB420D0A6}"/>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3226292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BDF0-A5A2-4492-9D48-A36903E89E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67BED9-6C62-4ACD-B2D5-0613CD9B10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C6B5CE-1324-42BA-85C9-8EC695AE0E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04BFF9-05D6-4B2F-9672-0AEEFC740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AAD71FA-E90D-4B83-BCC5-8715A940CC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6992BE-74BE-46CE-8761-CAEB843DC5A1}"/>
              </a:ext>
            </a:extLst>
          </p:cNvPr>
          <p:cNvSpPr>
            <a:spLocks noGrp="1"/>
          </p:cNvSpPr>
          <p:nvPr>
            <p:ph type="dt" sz="half" idx="10"/>
          </p:nvPr>
        </p:nvSpPr>
        <p:spPr/>
        <p:txBody>
          <a:bodyPr/>
          <a:lstStyle/>
          <a:p>
            <a:fld id="{967C471C-5AC8-4A7E-A353-B9ADC61BE9F7}" type="datetimeFigureOut">
              <a:rPr lang="en-US" smtClean="0"/>
              <a:t>10/2/2020</a:t>
            </a:fld>
            <a:endParaRPr lang="en-US"/>
          </a:p>
        </p:txBody>
      </p:sp>
      <p:sp>
        <p:nvSpPr>
          <p:cNvPr id="8" name="Footer Placeholder 7">
            <a:extLst>
              <a:ext uri="{FF2B5EF4-FFF2-40B4-BE49-F238E27FC236}">
                <a16:creationId xmlns:a16="http://schemas.microsoft.com/office/drawing/2014/main" id="{BC449742-08D2-4723-AF15-1F6EA90141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B4BA52-83B1-467D-AE13-62DFE2A30E10}"/>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121112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C8FE1-E209-48D6-9661-C6BC9BB65C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5AB2AC-FF36-4EC7-9ACC-C3624B6CE568}"/>
              </a:ext>
            </a:extLst>
          </p:cNvPr>
          <p:cNvSpPr>
            <a:spLocks noGrp="1"/>
          </p:cNvSpPr>
          <p:nvPr>
            <p:ph type="dt" sz="half" idx="10"/>
          </p:nvPr>
        </p:nvSpPr>
        <p:spPr/>
        <p:txBody>
          <a:bodyPr/>
          <a:lstStyle/>
          <a:p>
            <a:fld id="{967C471C-5AC8-4A7E-A353-B9ADC61BE9F7}" type="datetimeFigureOut">
              <a:rPr lang="en-US" smtClean="0"/>
              <a:t>10/2/2020</a:t>
            </a:fld>
            <a:endParaRPr lang="en-US"/>
          </a:p>
        </p:txBody>
      </p:sp>
      <p:sp>
        <p:nvSpPr>
          <p:cNvPr id="4" name="Footer Placeholder 3">
            <a:extLst>
              <a:ext uri="{FF2B5EF4-FFF2-40B4-BE49-F238E27FC236}">
                <a16:creationId xmlns:a16="http://schemas.microsoft.com/office/drawing/2014/main" id="{F9CEEB89-7322-4150-919D-547282EDFE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B48AB9-ACCE-4BA7-948B-8C6C8EBF89D8}"/>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77233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C13265-0E48-4429-BCBF-9D8AA7348503}"/>
              </a:ext>
            </a:extLst>
          </p:cNvPr>
          <p:cNvSpPr>
            <a:spLocks noGrp="1"/>
          </p:cNvSpPr>
          <p:nvPr>
            <p:ph type="dt" sz="half" idx="10"/>
          </p:nvPr>
        </p:nvSpPr>
        <p:spPr/>
        <p:txBody>
          <a:bodyPr/>
          <a:lstStyle/>
          <a:p>
            <a:fld id="{967C471C-5AC8-4A7E-A353-B9ADC61BE9F7}" type="datetimeFigureOut">
              <a:rPr lang="en-US" smtClean="0"/>
              <a:t>10/2/2020</a:t>
            </a:fld>
            <a:endParaRPr lang="en-US"/>
          </a:p>
        </p:txBody>
      </p:sp>
      <p:sp>
        <p:nvSpPr>
          <p:cNvPr id="3" name="Footer Placeholder 2">
            <a:extLst>
              <a:ext uri="{FF2B5EF4-FFF2-40B4-BE49-F238E27FC236}">
                <a16:creationId xmlns:a16="http://schemas.microsoft.com/office/drawing/2014/main" id="{2B89DFBA-745A-49BB-8F61-39D6867917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85D36F-D2B8-45EB-ABE2-493C9B2C176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4279656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15EA-43D0-4A75-9A66-EF121E33FC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22694B-099C-40D0-A565-47B992B9D7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B9B4F8-2A42-4B16-A075-FC8221897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5E4B73-CB96-44EB-A152-8EC6F2FFEB8C}"/>
              </a:ext>
            </a:extLst>
          </p:cNvPr>
          <p:cNvSpPr>
            <a:spLocks noGrp="1"/>
          </p:cNvSpPr>
          <p:nvPr>
            <p:ph type="dt" sz="half" idx="10"/>
          </p:nvPr>
        </p:nvSpPr>
        <p:spPr/>
        <p:txBody>
          <a:bodyPr/>
          <a:lstStyle/>
          <a:p>
            <a:fld id="{967C471C-5AC8-4A7E-A353-B9ADC61BE9F7}" type="datetimeFigureOut">
              <a:rPr lang="en-US" smtClean="0"/>
              <a:t>10/2/2020</a:t>
            </a:fld>
            <a:endParaRPr lang="en-US"/>
          </a:p>
        </p:txBody>
      </p:sp>
      <p:sp>
        <p:nvSpPr>
          <p:cNvPr id="6" name="Footer Placeholder 5">
            <a:extLst>
              <a:ext uri="{FF2B5EF4-FFF2-40B4-BE49-F238E27FC236}">
                <a16:creationId xmlns:a16="http://schemas.microsoft.com/office/drawing/2014/main" id="{28529411-346C-42BC-A545-76BCD0BFF8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3663A2-C2FD-438E-9753-3C5D332ECF2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4001551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B251-7C00-436E-BC27-D953055894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E660CF-1B83-4BCB-9518-84A9B9F432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79C051-A0BB-4A1B-944E-C233FDC60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D9063D-FA22-43FC-B7BE-FD01F3020533}"/>
              </a:ext>
            </a:extLst>
          </p:cNvPr>
          <p:cNvSpPr>
            <a:spLocks noGrp="1"/>
          </p:cNvSpPr>
          <p:nvPr>
            <p:ph type="dt" sz="half" idx="10"/>
          </p:nvPr>
        </p:nvSpPr>
        <p:spPr/>
        <p:txBody>
          <a:bodyPr/>
          <a:lstStyle/>
          <a:p>
            <a:fld id="{967C471C-5AC8-4A7E-A353-B9ADC61BE9F7}" type="datetimeFigureOut">
              <a:rPr lang="en-US" smtClean="0"/>
              <a:t>10/2/2020</a:t>
            </a:fld>
            <a:endParaRPr lang="en-US"/>
          </a:p>
        </p:txBody>
      </p:sp>
      <p:sp>
        <p:nvSpPr>
          <p:cNvPr id="6" name="Footer Placeholder 5">
            <a:extLst>
              <a:ext uri="{FF2B5EF4-FFF2-40B4-BE49-F238E27FC236}">
                <a16:creationId xmlns:a16="http://schemas.microsoft.com/office/drawing/2014/main" id="{F3B2C1CB-473D-43DC-845A-CFEB1A900C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48233C-91A7-4C36-93A0-D14552759568}"/>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140853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680AE6-C1B9-42C1-8F66-9700C3932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13D389-4F03-4620-AF4F-8709A0F883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B944A-B255-4270-9B29-678CA250B6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C471C-5AC8-4A7E-A353-B9ADC61BE9F7}" type="datetimeFigureOut">
              <a:rPr lang="en-US" smtClean="0"/>
              <a:t>10/2/2020</a:t>
            </a:fld>
            <a:endParaRPr lang="en-US"/>
          </a:p>
        </p:txBody>
      </p:sp>
      <p:sp>
        <p:nvSpPr>
          <p:cNvPr id="5" name="Footer Placeholder 4">
            <a:extLst>
              <a:ext uri="{FF2B5EF4-FFF2-40B4-BE49-F238E27FC236}">
                <a16:creationId xmlns:a16="http://schemas.microsoft.com/office/drawing/2014/main" id="{CAD003BD-161F-4E10-9A01-81A991296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23B15C-A0ED-4EAA-9D0B-F426ED148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1850D-82F8-431A-942C-63591D0F0E82}" type="slidenum">
              <a:rPr lang="en-US" smtClean="0"/>
              <a:t>‹#›</a:t>
            </a:fld>
            <a:endParaRPr lang="en-US"/>
          </a:p>
        </p:txBody>
      </p:sp>
    </p:spTree>
    <p:extLst>
      <p:ext uri="{BB962C8B-B14F-4D97-AF65-F5344CB8AC3E}">
        <p14:creationId xmlns:p14="http://schemas.microsoft.com/office/powerpoint/2010/main" val="3774226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security.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mc.com/collateral/white-papers/h11300-pkcs-1v2-2-rsa-cryptography-standard-wp.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8054-1C53-4E78-B06E-B92BD08E4D6C}"/>
              </a:ext>
            </a:extLst>
          </p:cNvPr>
          <p:cNvSpPr>
            <a:spLocks noGrp="1"/>
          </p:cNvSpPr>
          <p:nvPr>
            <p:ph type="ctrTitle"/>
          </p:nvPr>
        </p:nvSpPr>
        <p:spPr>
          <a:xfrm>
            <a:off x="1524000" y="673101"/>
            <a:ext cx="9144000" cy="1193800"/>
          </a:xfrm>
        </p:spPr>
        <p:txBody>
          <a:bodyPr/>
          <a:lstStyle/>
          <a:p>
            <a:r>
              <a:rPr lang="en-US" dirty="0"/>
              <a:t>Cryptology (5)</a:t>
            </a:r>
          </a:p>
        </p:txBody>
      </p:sp>
      <p:sp>
        <p:nvSpPr>
          <p:cNvPr id="3" name="Subtitle 2">
            <a:extLst>
              <a:ext uri="{FF2B5EF4-FFF2-40B4-BE49-F238E27FC236}">
                <a16:creationId xmlns:a16="http://schemas.microsoft.com/office/drawing/2014/main" id="{5A3087E1-F1D5-4C01-A25D-5AE1F537E5A5}"/>
              </a:ext>
            </a:extLst>
          </p:cNvPr>
          <p:cNvSpPr>
            <a:spLocks noGrp="1"/>
          </p:cNvSpPr>
          <p:nvPr>
            <p:ph type="subTitle" idx="1"/>
          </p:nvPr>
        </p:nvSpPr>
        <p:spPr>
          <a:xfrm>
            <a:off x="1524000" y="2019300"/>
            <a:ext cx="9144000" cy="4063999"/>
          </a:xfrm>
        </p:spPr>
        <p:txBody>
          <a:bodyPr>
            <a:normAutofit/>
          </a:bodyPr>
          <a:lstStyle/>
          <a:p>
            <a:r>
              <a:rPr lang="en-US" sz="3000" b="1" u="sng" dirty="0"/>
              <a:t>Public Key Encryption—RSA Math</a:t>
            </a:r>
          </a:p>
          <a:p>
            <a:r>
              <a:rPr lang="en-US" dirty="0"/>
              <a:t>John York, Blue Ridge Community College</a:t>
            </a:r>
          </a:p>
          <a:p>
            <a:r>
              <a:rPr lang="en-US" dirty="0">
                <a:hlinkClick r:id="rId3"/>
              </a:rPr>
              <a:t>http://www.brcc.edu</a:t>
            </a:r>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93077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7B791-3A4C-48D1-8E71-F93AA518DAAC}"/>
              </a:ext>
            </a:extLst>
          </p:cNvPr>
          <p:cNvSpPr>
            <a:spLocks noGrp="1"/>
          </p:cNvSpPr>
          <p:nvPr>
            <p:ph type="title"/>
          </p:nvPr>
        </p:nvSpPr>
        <p:spPr/>
        <p:txBody>
          <a:bodyPr/>
          <a:lstStyle/>
          <a:p>
            <a:r>
              <a:rPr lang="en-US" dirty="0"/>
              <a:t>Why does it work? (optional)</a:t>
            </a:r>
          </a:p>
        </p:txBody>
      </p:sp>
      <p:sp>
        <p:nvSpPr>
          <p:cNvPr id="3" name="Content Placeholder 2">
            <a:extLst>
              <a:ext uri="{FF2B5EF4-FFF2-40B4-BE49-F238E27FC236}">
                <a16:creationId xmlns:a16="http://schemas.microsoft.com/office/drawing/2014/main" id="{9B1DFF62-55B9-47C9-8093-02EF191719D6}"/>
              </a:ext>
            </a:extLst>
          </p:cNvPr>
          <p:cNvSpPr>
            <a:spLocks noGrp="1"/>
          </p:cNvSpPr>
          <p:nvPr>
            <p:ph idx="1"/>
          </p:nvPr>
        </p:nvSpPr>
        <p:spPr/>
        <p:txBody>
          <a:bodyPr>
            <a:normAutofit lnSpcReduction="10000"/>
          </a:bodyPr>
          <a:lstStyle/>
          <a:p>
            <a:r>
              <a:rPr lang="en-US" dirty="0"/>
              <a:t>n is not prime, since it is product of primes p and q</a:t>
            </a:r>
          </a:p>
          <a:p>
            <a:pPr lvl="1"/>
            <a:r>
              <a:rPr lang="en-US" dirty="0"/>
              <a:t>Not all integers in Z</a:t>
            </a:r>
            <a:r>
              <a:rPr lang="en-US" baseline="-25000" dirty="0"/>
              <a:t>n</a:t>
            </a:r>
            <a:r>
              <a:rPr lang="en-US" dirty="0"/>
              <a:t> = [1..n-1] have multiplicative inverses mod n</a:t>
            </a:r>
          </a:p>
          <a:p>
            <a:pPr lvl="1"/>
            <a:r>
              <a:rPr lang="en-US" dirty="0"/>
              <a:t>That means Z</a:t>
            </a:r>
            <a:r>
              <a:rPr lang="en-US" baseline="-25000" dirty="0"/>
              <a:t>n </a:t>
            </a:r>
            <a:r>
              <a:rPr lang="en-US" dirty="0"/>
              <a:t>is not a group under multiplication</a:t>
            </a:r>
          </a:p>
          <a:p>
            <a:pPr lvl="1"/>
            <a:r>
              <a:rPr lang="en-US" u="sng" dirty="0"/>
              <a:t>Finding the inverse of our exponent in modulus n won’t work</a:t>
            </a:r>
          </a:p>
          <a:p>
            <a:r>
              <a:rPr lang="en-US" dirty="0"/>
              <a:t>(optional handwaving explanation)</a:t>
            </a:r>
          </a:p>
          <a:p>
            <a:pPr lvl="1"/>
            <a:r>
              <a:rPr lang="en-US" dirty="0"/>
              <a:t>Euler’s Φ(n) gives the number of integers coprime with n</a:t>
            </a:r>
          </a:p>
          <a:p>
            <a:pPr lvl="1"/>
            <a:r>
              <a:rPr lang="en-US" dirty="0"/>
              <a:t>Create new set Z</a:t>
            </a:r>
            <a:r>
              <a:rPr lang="en-US" baseline="-25000" dirty="0"/>
              <a:t>n</a:t>
            </a:r>
            <a:r>
              <a:rPr lang="en-US" baseline="30000" dirty="0"/>
              <a:t>*</a:t>
            </a:r>
            <a:r>
              <a:rPr lang="en-US" dirty="0"/>
              <a:t> = [1..n] only with integers coprime with n</a:t>
            </a:r>
          </a:p>
          <a:p>
            <a:pPr lvl="1"/>
            <a:r>
              <a:rPr lang="en-US" dirty="0"/>
              <a:t>Z</a:t>
            </a:r>
            <a:r>
              <a:rPr lang="en-US" baseline="-25000" dirty="0"/>
              <a:t>n</a:t>
            </a:r>
            <a:r>
              <a:rPr lang="en-US" baseline="30000" dirty="0"/>
              <a:t>* </a:t>
            </a:r>
            <a:r>
              <a:rPr lang="en-US" dirty="0"/>
              <a:t>is a group under multiplication mod n</a:t>
            </a:r>
          </a:p>
          <a:p>
            <a:pPr lvl="2"/>
            <a:r>
              <a:rPr lang="en-US" dirty="0"/>
              <a:t>Closed under multiplication and inverse exists</a:t>
            </a:r>
          </a:p>
          <a:p>
            <a:pPr lvl="1"/>
            <a:r>
              <a:rPr lang="en-US" dirty="0"/>
              <a:t>Number of members of Z</a:t>
            </a:r>
            <a:r>
              <a:rPr lang="en-US" baseline="-25000" dirty="0"/>
              <a:t>n</a:t>
            </a:r>
            <a:r>
              <a:rPr lang="en-US" baseline="30000" dirty="0"/>
              <a:t>*</a:t>
            </a:r>
            <a:r>
              <a:rPr lang="en-US" dirty="0"/>
              <a:t> = Φ(n)</a:t>
            </a:r>
          </a:p>
          <a:p>
            <a:pPr lvl="1"/>
            <a:r>
              <a:rPr lang="en-US" dirty="0"/>
              <a:t>Finding the inverse of our exponent, e mod Φ(n) </a:t>
            </a:r>
            <a:r>
              <a:rPr lang="en-US" b="1" u="sng" dirty="0"/>
              <a:t>does</a:t>
            </a:r>
            <a:r>
              <a:rPr lang="en-US" dirty="0"/>
              <a:t> work</a:t>
            </a:r>
          </a:p>
          <a:p>
            <a:pPr lvl="1"/>
            <a:endParaRPr lang="en-US" dirty="0"/>
          </a:p>
        </p:txBody>
      </p:sp>
    </p:spTree>
    <p:extLst>
      <p:ext uri="{BB962C8B-B14F-4D97-AF65-F5344CB8AC3E}">
        <p14:creationId xmlns:p14="http://schemas.microsoft.com/office/powerpoint/2010/main" val="3561617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C9832-6921-479B-B451-746EC871DB6E}"/>
              </a:ext>
            </a:extLst>
          </p:cNvPr>
          <p:cNvSpPr>
            <a:spLocks noGrp="1"/>
          </p:cNvSpPr>
          <p:nvPr>
            <p:ph type="title"/>
          </p:nvPr>
        </p:nvSpPr>
        <p:spPr/>
        <p:txBody>
          <a:bodyPr/>
          <a:lstStyle/>
          <a:p>
            <a:r>
              <a:rPr lang="en-US" dirty="0"/>
              <a:t>Pseudo Random Number Generator (PRNG)</a:t>
            </a:r>
          </a:p>
        </p:txBody>
      </p:sp>
      <p:sp>
        <p:nvSpPr>
          <p:cNvPr id="3" name="Content Placeholder 2">
            <a:extLst>
              <a:ext uri="{FF2B5EF4-FFF2-40B4-BE49-F238E27FC236}">
                <a16:creationId xmlns:a16="http://schemas.microsoft.com/office/drawing/2014/main" id="{9067EB2F-80CF-4680-8699-0596958024EC}"/>
              </a:ext>
            </a:extLst>
          </p:cNvPr>
          <p:cNvSpPr>
            <a:spLocks noGrp="1"/>
          </p:cNvSpPr>
          <p:nvPr>
            <p:ph idx="1"/>
          </p:nvPr>
        </p:nvSpPr>
        <p:spPr/>
        <p:txBody>
          <a:bodyPr>
            <a:normAutofit fontScale="92500" lnSpcReduction="10000"/>
          </a:bodyPr>
          <a:lstStyle/>
          <a:p>
            <a:r>
              <a:rPr lang="en-US" dirty="0"/>
              <a:t>The PRNG that selects p and q must be as close to random as possible</a:t>
            </a:r>
          </a:p>
          <a:p>
            <a:r>
              <a:rPr lang="en-US" dirty="0"/>
              <a:t>If p and q are chosen from a substantially smaller space than the keyspace (2</a:t>
            </a:r>
            <a:r>
              <a:rPr lang="en-US" baseline="30000" dirty="0"/>
              <a:t>2048</a:t>
            </a:r>
            <a:r>
              <a:rPr lang="en-US" dirty="0"/>
              <a:t> currently) then an attacker may be able to factor n into p * q</a:t>
            </a:r>
          </a:p>
          <a:p>
            <a:pPr lvl="1"/>
            <a:r>
              <a:rPr lang="en-US" dirty="0"/>
              <a:t>At that point, your implementation of RSA is broken</a:t>
            </a:r>
          </a:p>
          <a:p>
            <a:r>
              <a:rPr lang="en-US" dirty="0"/>
              <a:t>Your public key [n, e] must be different from everyone else’s</a:t>
            </a:r>
          </a:p>
          <a:p>
            <a:pPr lvl="1"/>
            <a:r>
              <a:rPr lang="en-US" dirty="0"/>
              <a:t>Otherwise, their private key is the same as yours</a:t>
            </a:r>
          </a:p>
          <a:p>
            <a:r>
              <a:rPr lang="en-US" dirty="0"/>
              <a:t>Your n must be different from everyone else’s</a:t>
            </a:r>
          </a:p>
          <a:p>
            <a:pPr lvl="1"/>
            <a:r>
              <a:rPr lang="en-US" dirty="0"/>
              <a:t>Otherwise, people with the same n already know p and q and can compute your private key</a:t>
            </a:r>
          </a:p>
          <a:p>
            <a:r>
              <a:rPr lang="en-US" dirty="0"/>
              <a:t>Multiple keys that share p or q can be quickly factored</a:t>
            </a:r>
          </a:p>
          <a:p>
            <a:r>
              <a:rPr lang="en-US" b="1" dirty="0">
                <a:highlight>
                  <a:srgbClr val="FFFF00"/>
                </a:highlight>
              </a:rPr>
              <a:t>PRNG </a:t>
            </a:r>
            <a:r>
              <a:rPr lang="en-US" b="1">
                <a:highlight>
                  <a:srgbClr val="FFFF00"/>
                </a:highlight>
              </a:rPr>
              <a:t>is important</a:t>
            </a:r>
            <a:endParaRPr lang="en-US" b="1" dirty="0">
              <a:highlight>
                <a:srgbClr val="FFFF00"/>
              </a:highlight>
            </a:endParaRPr>
          </a:p>
        </p:txBody>
      </p:sp>
    </p:spTree>
    <p:extLst>
      <p:ext uri="{BB962C8B-B14F-4D97-AF65-F5344CB8AC3E}">
        <p14:creationId xmlns:p14="http://schemas.microsoft.com/office/powerpoint/2010/main" val="1318137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C2A47-3CED-405B-BB83-379DA4590E22}"/>
              </a:ext>
            </a:extLst>
          </p:cNvPr>
          <p:cNvSpPr>
            <a:spLocks noGrp="1"/>
          </p:cNvSpPr>
          <p:nvPr>
            <p:ph type="title"/>
          </p:nvPr>
        </p:nvSpPr>
        <p:spPr/>
        <p:txBody>
          <a:bodyPr/>
          <a:lstStyle/>
          <a:p>
            <a:r>
              <a:rPr lang="en-US" dirty="0"/>
              <a:t>Math—Bottom Line</a:t>
            </a:r>
          </a:p>
        </p:txBody>
      </p:sp>
      <p:sp>
        <p:nvSpPr>
          <p:cNvPr id="3" name="Content Placeholder 2">
            <a:extLst>
              <a:ext uri="{FF2B5EF4-FFF2-40B4-BE49-F238E27FC236}">
                <a16:creationId xmlns:a16="http://schemas.microsoft.com/office/drawing/2014/main" id="{62A20CCB-7969-4DDA-8E66-4297F3DEF726}"/>
              </a:ext>
            </a:extLst>
          </p:cNvPr>
          <p:cNvSpPr>
            <a:spLocks noGrp="1"/>
          </p:cNvSpPr>
          <p:nvPr>
            <p:ph idx="1"/>
          </p:nvPr>
        </p:nvSpPr>
        <p:spPr/>
        <p:txBody>
          <a:bodyPr/>
          <a:lstStyle/>
          <a:p>
            <a:r>
              <a:rPr lang="en-US" dirty="0"/>
              <a:t>[n, e] is public key</a:t>
            </a:r>
          </a:p>
          <a:p>
            <a:r>
              <a:rPr lang="en-US" dirty="0"/>
              <a:t>Since n is product of two large primes p and q</a:t>
            </a:r>
          </a:p>
          <a:p>
            <a:pPr lvl="1"/>
            <a:r>
              <a:rPr lang="en-US" dirty="0"/>
              <a:t>Cannot calculate d directly—attacker cannot compute d</a:t>
            </a:r>
          </a:p>
          <a:p>
            <a:pPr lvl="1"/>
            <a:r>
              <a:rPr lang="en-US" dirty="0"/>
              <a:t>We can calculate d = e</a:t>
            </a:r>
            <a:r>
              <a:rPr lang="en-US" baseline="30000" dirty="0"/>
              <a:t>-1</a:t>
            </a:r>
            <a:r>
              <a:rPr lang="en-US" dirty="0"/>
              <a:t> mod </a:t>
            </a:r>
            <a:r>
              <a:rPr lang="el-GR" dirty="0"/>
              <a:t>Λ</a:t>
            </a:r>
            <a:r>
              <a:rPr lang="en-US" dirty="0"/>
              <a:t>(n) since we know p and q</a:t>
            </a:r>
          </a:p>
          <a:p>
            <a:r>
              <a:rPr lang="en-US" dirty="0"/>
              <a:t>[n, d] is private key</a:t>
            </a:r>
          </a:p>
          <a:p>
            <a:pPr lvl="1"/>
            <a:r>
              <a:rPr lang="en-US" dirty="0"/>
              <a:t>We are only ones with private key</a:t>
            </a:r>
          </a:p>
          <a:p>
            <a:r>
              <a:rPr lang="en-US" dirty="0"/>
              <a:t>Encrypt, y = </a:t>
            </a:r>
            <a:r>
              <a:rPr lang="en-US" dirty="0" err="1"/>
              <a:t>message</a:t>
            </a:r>
            <a:r>
              <a:rPr lang="en-US" baseline="30000" dirty="0" err="1"/>
              <a:t>e</a:t>
            </a:r>
            <a:r>
              <a:rPr lang="en-US" dirty="0"/>
              <a:t>   message is integer [2..n-1]</a:t>
            </a:r>
          </a:p>
          <a:p>
            <a:r>
              <a:rPr lang="en-US" dirty="0"/>
              <a:t>Decrypt, message = y</a:t>
            </a:r>
            <a:r>
              <a:rPr lang="en-US" baseline="30000" dirty="0"/>
              <a:t>d</a:t>
            </a:r>
          </a:p>
          <a:p>
            <a:r>
              <a:rPr lang="en-US" dirty="0"/>
              <a:t>Quality of PRNG is important when selecting p and q</a:t>
            </a:r>
          </a:p>
        </p:txBody>
      </p:sp>
    </p:spTree>
    <p:extLst>
      <p:ext uri="{BB962C8B-B14F-4D97-AF65-F5344CB8AC3E}">
        <p14:creationId xmlns:p14="http://schemas.microsoft.com/office/powerpoint/2010/main" val="2401905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s.xkcd.com/comics/security.png">
            <a:extLst>
              <a:ext uri="{FF2B5EF4-FFF2-40B4-BE49-F238E27FC236}">
                <a16:creationId xmlns:a16="http://schemas.microsoft.com/office/drawing/2014/main" id="{9879D71C-5AAD-405C-93B0-A881F6C71D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3821" y="914400"/>
            <a:ext cx="6553545" cy="4014046"/>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E1CCF5E-F986-410E-B6B9-4B04613567E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chemeClr val="bg1"/>
                </a:solidFill>
                <a:latin typeface="+mj-lt"/>
                <a:ea typeface="+mj-ea"/>
                <a:cs typeface="+mj-cs"/>
              </a:rPr>
              <a:t>Let’s not get carried away, though…</a:t>
            </a:r>
          </a:p>
        </p:txBody>
      </p:sp>
      <p:sp>
        <p:nvSpPr>
          <p:cNvPr id="3" name="TextBox 2">
            <a:extLst>
              <a:ext uri="{FF2B5EF4-FFF2-40B4-BE49-F238E27FC236}">
                <a16:creationId xmlns:a16="http://schemas.microsoft.com/office/drawing/2014/main" id="{2D880A0B-FD3B-4412-942D-F196E5B2FC8D}"/>
              </a:ext>
            </a:extLst>
          </p:cNvPr>
          <p:cNvSpPr txBox="1"/>
          <p:nvPr/>
        </p:nvSpPr>
        <p:spPr>
          <a:xfrm>
            <a:off x="5308599" y="5219700"/>
            <a:ext cx="6398767" cy="923330"/>
          </a:xfrm>
          <a:prstGeom prst="rect">
            <a:avLst/>
          </a:prstGeom>
          <a:noFill/>
        </p:spPr>
        <p:txBody>
          <a:bodyPr wrap="square" rtlCol="0">
            <a:spAutoFit/>
          </a:bodyPr>
          <a:lstStyle/>
          <a:p>
            <a:r>
              <a:rPr lang="en-US" dirty="0">
                <a:hlinkClick r:id="rId4"/>
              </a:rPr>
              <a:t>https://imgs.xkcd.com/comics/security.png</a:t>
            </a:r>
            <a:r>
              <a:rPr lang="en-US" dirty="0"/>
              <a:t> </a:t>
            </a:r>
          </a:p>
          <a:p>
            <a:r>
              <a:rPr lang="en-US" dirty="0"/>
              <a:t>"Actual reality: nobody cares about his secrets. (Also, I would be hard-pressed to find that wrench for $5.)"</a:t>
            </a:r>
          </a:p>
        </p:txBody>
      </p:sp>
    </p:spTree>
    <p:extLst>
      <p:ext uri="{BB962C8B-B14F-4D97-AF65-F5344CB8AC3E}">
        <p14:creationId xmlns:p14="http://schemas.microsoft.com/office/powerpoint/2010/main" val="402487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8D125-5633-41F9-B3AC-B8BE97878699}"/>
              </a:ext>
            </a:extLst>
          </p:cNvPr>
          <p:cNvSpPr>
            <a:spLocks noGrp="1"/>
          </p:cNvSpPr>
          <p:nvPr>
            <p:ph type="title"/>
          </p:nvPr>
        </p:nvSpPr>
        <p:spPr/>
        <p:txBody>
          <a:bodyPr/>
          <a:lstStyle/>
          <a:p>
            <a:r>
              <a:rPr lang="en-US" dirty="0"/>
              <a:t>Generating Large Prime Numbers</a:t>
            </a:r>
          </a:p>
        </p:txBody>
      </p:sp>
      <p:sp>
        <p:nvSpPr>
          <p:cNvPr id="3" name="Content Placeholder 2">
            <a:extLst>
              <a:ext uri="{FF2B5EF4-FFF2-40B4-BE49-F238E27FC236}">
                <a16:creationId xmlns:a16="http://schemas.microsoft.com/office/drawing/2014/main" id="{39EDD9A3-860C-422B-9246-567C409C39B6}"/>
              </a:ext>
            </a:extLst>
          </p:cNvPr>
          <p:cNvSpPr>
            <a:spLocks noGrp="1"/>
          </p:cNvSpPr>
          <p:nvPr>
            <p:ph idx="1"/>
          </p:nvPr>
        </p:nvSpPr>
        <p:spPr/>
        <p:txBody>
          <a:bodyPr>
            <a:normAutofit/>
          </a:bodyPr>
          <a:lstStyle/>
          <a:p>
            <a:r>
              <a:rPr lang="en-US" dirty="0"/>
              <a:t>RSA key generation requires two large prime numbers, p and q</a:t>
            </a:r>
          </a:p>
          <a:p>
            <a:r>
              <a:rPr lang="en-US" dirty="0"/>
              <a:t>How do we get p and q?  Guess!!</a:t>
            </a:r>
          </a:p>
          <a:p>
            <a:pPr lvl="1"/>
            <a:r>
              <a:rPr lang="en-US" dirty="0"/>
              <a:t>Pick a random number and check for primality</a:t>
            </a:r>
          </a:p>
          <a:p>
            <a:pPr lvl="1"/>
            <a:r>
              <a:rPr lang="en-US" dirty="0"/>
              <a:t>If not prime, pick a new random number and try again</a:t>
            </a:r>
          </a:p>
          <a:p>
            <a:r>
              <a:rPr lang="en-US" dirty="0"/>
              <a:t>What is the probability that a random number is prime?</a:t>
            </a:r>
          </a:p>
          <a:p>
            <a:pPr lvl="1"/>
            <a:r>
              <a:rPr lang="en-US" dirty="0"/>
              <a:t>For 1024-bit number, probability ≈ 1/355</a:t>
            </a:r>
          </a:p>
          <a:p>
            <a:pPr lvl="1"/>
            <a:r>
              <a:rPr lang="en-US" dirty="0"/>
              <a:t>For 2048-bit number, probability ≈ 1/710</a:t>
            </a:r>
          </a:p>
          <a:p>
            <a:r>
              <a:rPr lang="en-US" dirty="0"/>
              <a:t>On average, 355 guesses to find p, then 355 more to find q</a:t>
            </a:r>
          </a:p>
        </p:txBody>
      </p:sp>
    </p:spTree>
    <p:extLst>
      <p:ext uri="{BB962C8B-B14F-4D97-AF65-F5344CB8AC3E}">
        <p14:creationId xmlns:p14="http://schemas.microsoft.com/office/powerpoint/2010/main" val="488782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79221-C4E4-4A1C-B384-2F590DFE26BE}"/>
              </a:ext>
            </a:extLst>
          </p:cNvPr>
          <p:cNvSpPr>
            <a:spLocks noGrp="1"/>
          </p:cNvSpPr>
          <p:nvPr>
            <p:ph type="title"/>
          </p:nvPr>
        </p:nvSpPr>
        <p:spPr/>
        <p:txBody>
          <a:bodyPr/>
          <a:lstStyle/>
          <a:p>
            <a:r>
              <a:rPr lang="en-US" dirty="0"/>
              <a:t>Primality Tests</a:t>
            </a:r>
          </a:p>
        </p:txBody>
      </p:sp>
      <p:sp>
        <p:nvSpPr>
          <p:cNvPr id="3" name="Content Placeholder 2">
            <a:extLst>
              <a:ext uri="{FF2B5EF4-FFF2-40B4-BE49-F238E27FC236}">
                <a16:creationId xmlns:a16="http://schemas.microsoft.com/office/drawing/2014/main" id="{6E50F416-9799-41E9-8D96-C8FCE8F1BE41}"/>
              </a:ext>
            </a:extLst>
          </p:cNvPr>
          <p:cNvSpPr>
            <a:spLocks noGrp="1"/>
          </p:cNvSpPr>
          <p:nvPr>
            <p:ph idx="1"/>
          </p:nvPr>
        </p:nvSpPr>
        <p:spPr/>
        <p:txBody>
          <a:bodyPr/>
          <a:lstStyle/>
          <a:p>
            <a:r>
              <a:rPr lang="en-US" dirty="0"/>
              <a:t>We will have to test, on average,</a:t>
            </a:r>
          </a:p>
          <a:p>
            <a:pPr lvl="1"/>
            <a:r>
              <a:rPr lang="en-US" dirty="0"/>
              <a:t>355 random numbers for 1024-bit number</a:t>
            </a:r>
          </a:p>
          <a:p>
            <a:pPr lvl="1"/>
            <a:r>
              <a:rPr lang="en-US" dirty="0"/>
              <a:t>1024-bit p and q yields 2048-bit n</a:t>
            </a:r>
          </a:p>
          <a:p>
            <a:r>
              <a:rPr lang="en-US" dirty="0"/>
              <a:t>Most use Miller-Rabin Primality test</a:t>
            </a:r>
          </a:p>
          <a:p>
            <a:pPr lvl="1"/>
            <a:r>
              <a:rPr lang="en-US" dirty="0"/>
              <a:t>Does not tell absolutely that number is prime</a:t>
            </a:r>
          </a:p>
          <a:p>
            <a:pPr lvl="1"/>
            <a:r>
              <a:rPr lang="en-US" dirty="0"/>
              <a:t>Run test enough times to get probability &lt; 2</a:t>
            </a:r>
            <a:r>
              <a:rPr lang="en-US" baseline="30000" dirty="0"/>
              <a:t>-80</a:t>
            </a:r>
            <a:r>
              <a:rPr lang="en-US" dirty="0"/>
              <a:t> that number is composite</a:t>
            </a:r>
          </a:p>
          <a:p>
            <a:pPr marL="457200" lvl="1" indent="0">
              <a:buNone/>
            </a:pPr>
            <a:r>
              <a:rPr lang="en-US" dirty="0"/>
              <a:t>	(composite means not prime)</a:t>
            </a:r>
          </a:p>
          <a:p>
            <a:r>
              <a:rPr lang="en-US" dirty="0"/>
              <a:t>Key generation is the most CPU intensive portion of RSA</a:t>
            </a:r>
          </a:p>
          <a:p>
            <a:pPr lvl="1"/>
            <a:r>
              <a:rPr lang="en-US" dirty="0"/>
              <a:t>On a small CPU (router, switch, etc.) key generation can take a minute or more</a:t>
            </a:r>
          </a:p>
        </p:txBody>
      </p:sp>
    </p:spTree>
    <p:extLst>
      <p:ext uri="{BB962C8B-B14F-4D97-AF65-F5344CB8AC3E}">
        <p14:creationId xmlns:p14="http://schemas.microsoft.com/office/powerpoint/2010/main" val="2546576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06CD-8BE4-4700-BDC9-6ECC0C04EAFF}"/>
              </a:ext>
            </a:extLst>
          </p:cNvPr>
          <p:cNvSpPr>
            <a:spLocks noGrp="1"/>
          </p:cNvSpPr>
          <p:nvPr>
            <p:ph type="title"/>
          </p:nvPr>
        </p:nvSpPr>
        <p:spPr/>
        <p:txBody>
          <a:bodyPr/>
          <a:lstStyle/>
          <a:p>
            <a:r>
              <a:rPr lang="en-US" dirty="0"/>
              <a:t>But RSA is more complicated in practice</a:t>
            </a:r>
          </a:p>
        </p:txBody>
      </p:sp>
      <p:sp>
        <p:nvSpPr>
          <p:cNvPr id="3" name="Content Placeholder 2">
            <a:extLst>
              <a:ext uri="{FF2B5EF4-FFF2-40B4-BE49-F238E27FC236}">
                <a16:creationId xmlns:a16="http://schemas.microsoft.com/office/drawing/2014/main" id="{D95E82AB-6BA5-456D-8394-C0D182D40423}"/>
              </a:ext>
            </a:extLst>
          </p:cNvPr>
          <p:cNvSpPr>
            <a:spLocks noGrp="1"/>
          </p:cNvSpPr>
          <p:nvPr>
            <p:ph idx="1"/>
          </p:nvPr>
        </p:nvSpPr>
        <p:spPr/>
        <p:txBody>
          <a:bodyPr/>
          <a:lstStyle/>
          <a:p>
            <a:r>
              <a:rPr lang="en-US" dirty="0"/>
              <a:t>RSA is deterministic…same plaintext yields same ciphertext</a:t>
            </a:r>
          </a:p>
          <a:p>
            <a:r>
              <a:rPr lang="en-US" dirty="0"/>
              <a:t>Plaintext values x = 0, -1, and 1 have ciphertext = 0, -1, and 1</a:t>
            </a:r>
          </a:p>
          <a:p>
            <a:r>
              <a:rPr lang="en-US" dirty="0"/>
              <a:t>A very small message encrypted with a small public key does not exceed n, so the message can be decrypted by taking a root.</a:t>
            </a:r>
          </a:p>
          <a:p>
            <a:r>
              <a:rPr lang="en-US" dirty="0"/>
              <a:t>Attacker may be able to manipulate ciphertext to cause known changes on decryption--this means RSA is </a:t>
            </a:r>
            <a:r>
              <a:rPr lang="en-US" i="1" dirty="0"/>
              <a:t>malleable</a:t>
            </a:r>
          </a:p>
          <a:p>
            <a:r>
              <a:rPr lang="en-US" dirty="0"/>
              <a:t>Same message sent to two different public keys (people) can be broken</a:t>
            </a:r>
          </a:p>
          <a:p>
            <a:r>
              <a:rPr lang="en-US" dirty="0">
                <a:highlight>
                  <a:srgbClr val="FFFF00"/>
                </a:highlight>
              </a:rPr>
              <a:t>Fix all of these with careful use of padding and hashing</a:t>
            </a:r>
          </a:p>
        </p:txBody>
      </p:sp>
    </p:spTree>
    <p:extLst>
      <p:ext uri="{BB962C8B-B14F-4D97-AF65-F5344CB8AC3E}">
        <p14:creationId xmlns:p14="http://schemas.microsoft.com/office/powerpoint/2010/main" val="649353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35BA-9B1E-4D7F-B256-52861DEA03CB}"/>
              </a:ext>
            </a:extLst>
          </p:cNvPr>
          <p:cNvSpPr>
            <a:spLocks noGrp="1"/>
          </p:cNvSpPr>
          <p:nvPr>
            <p:ph type="title"/>
          </p:nvPr>
        </p:nvSpPr>
        <p:spPr/>
        <p:txBody>
          <a:bodyPr/>
          <a:lstStyle/>
          <a:p>
            <a:r>
              <a:rPr lang="en-US" dirty="0"/>
              <a:t>RSA in Practice</a:t>
            </a:r>
          </a:p>
        </p:txBody>
      </p:sp>
      <p:sp>
        <p:nvSpPr>
          <p:cNvPr id="3" name="Content Placeholder 2">
            <a:extLst>
              <a:ext uri="{FF2B5EF4-FFF2-40B4-BE49-F238E27FC236}">
                <a16:creationId xmlns:a16="http://schemas.microsoft.com/office/drawing/2014/main" id="{F1E24867-3889-43B5-BC8A-45C8AD5850B4}"/>
              </a:ext>
            </a:extLst>
          </p:cNvPr>
          <p:cNvSpPr>
            <a:spLocks noGrp="1"/>
          </p:cNvSpPr>
          <p:nvPr>
            <p:ph idx="1"/>
          </p:nvPr>
        </p:nvSpPr>
        <p:spPr/>
        <p:txBody>
          <a:bodyPr>
            <a:normAutofit lnSpcReduction="10000"/>
          </a:bodyPr>
          <a:lstStyle/>
          <a:p>
            <a:r>
              <a:rPr lang="en-US" dirty="0"/>
              <a:t>Public Key Cryptography Standards (PKCS)</a:t>
            </a:r>
          </a:p>
          <a:p>
            <a:pPr lvl="1"/>
            <a:r>
              <a:rPr lang="en-US" dirty="0"/>
              <a:t>Generally accepted standards in public key cryptography</a:t>
            </a:r>
          </a:p>
          <a:p>
            <a:pPr lvl="1"/>
            <a:r>
              <a:rPr lang="en-US" dirty="0"/>
              <a:t>Started by RSA Corporation in early 1990’s</a:t>
            </a:r>
          </a:p>
          <a:p>
            <a:pPr lvl="1"/>
            <a:r>
              <a:rPr lang="en-US" dirty="0"/>
              <a:t>PKCS#1 is the standard for RSA encryption</a:t>
            </a:r>
          </a:p>
          <a:p>
            <a:r>
              <a:rPr lang="en-US" dirty="0"/>
              <a:t>PKCS#1 specifies complicated padding, hashing, and XOR for plaintext before it is encrypted</a:t>
            </a:r>
          </a:p>
          <a:p>
            <a:r>
              <a:rPr lang="en-US" dirty="0"/>
              <a:t>PKCS#1 OAEP (Optimal asymmetric encryption padding) version is currently approved</a:t>
            </a:r>
          </a:p>
          <a:p>
            <a:r>
              <a:rPr lang="en-US" dirty="0"/>
              <a:t>Real-world RSA implementations are more complicated than our demo in the last lesson.  Proper RSA encryption algorithms will support PKCS#1 and OAEP and do this for you.</a:t>
            </a:r>
          </a:p>
        </p:txBody>
      </p:sp>
    </p:spTree>
    <p:extLst>
      <p:ext uri="{BB962C8B-B14F-4D97-AF65-F5344CB8AC3E}">
        <p14:creationId xmlns:p14="http://schemas.microsoft.com/office/powerpoint/2010/main" val="97960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2B8323-3771-47E1-8B01-5FDA7A0FBFF4}"/>
              </a:ext>
            </a:extLst>
          </p:cNvPr>
          <p:cNvSpPr txBox="1"/>
          <p:nvPr/>
        </p:nvSpPr>
        <p:spPr>
          <a:xfrm>
            <a:off x="6910387" y="5452450"/>
            <a:ext cx="4683125" cy="830997"/>
          </a:xfrm>
          <a:prstGeom prst="rect">
            <a:avLst/>
          </a:prstGeom>
          <a:noFill/>
        </p:spPr>
        <p:txBody>
          <a:bodyPr wrap="square" rtlCol="0">
            <a:spAutoFit/>
          </a:bodyPr>
          <a:lstStyle/>
          <a:p>
            <a:r>
              <a:rPr lang="en-US" sz="1600" dirty="0">
                <a:hlinkClick r:id="rId3"/>
              </a:rPr>
              <a:t>https://www.emc.com/collateral/white-papers/h11300-pkcs-1v2-2-rsa-cryptography-standard-wp.pdf</a:t>
            </a:r>
            <a:r>
              <a:rPr lang="en-US" sz="1600" dirty="0"/>
              <a:t> </a:t>
            </a:r>
          </a:p>
        </p:txBody>
      </p:sp>
      <p:pic>
        <p:nvPicPr>
          <p:cNvPr id="2" name="Picture 1">
            <a:extLst>
              <a:ext uri="{FF2B5EF4-FFF2-40B4-BE49-F238E27FC236}">
                <a16:creationId xmlns:a16="http://schemas.microsoft.com/office/drawing/2014/main" id="{ED170BF7-781D-45FA-BBDB-46D505380D05}"/>
              </a:ext>
            </a:extLst>
          </p:cNvPr>
          <p:cNvPicPr>
            <a:picLocks noChangeAspect="1"/>
          </p:cNvPicPr>
          <p:nvPr/>
        </p:nvPicPr>
        <p:blipFill>
          <a:blip r:embed="rId4"/>
          <a:stretch>
            <a:fillRect/>
          </a:stretch>
        </p:blipFill>
        <p:spPr>
          <a:xfrm>
            <a:off x="202237" y="983773"/>
            <a:ext cx="6247500" cy="5299674"/>
          </a:xfrm>
          <a:prstGeom prst="rect">
            <a:avLst/>
          </a:prstGeom>
        </p:spPr>
      </p:pic>
      <p:sp>
        <p:nvSpPr>
          <p:cNvPr id="5" name="Title 1">
            <a:extLst>
              <a:ext uri="{FF2B5EF4-FFF2-40B4-BE49-F238E27FC236}">
                <a16:creationId xmlns:a16="http://schemas.microsoft.com/office/drawing/2014/main" id="{7040EB36-88C4-4003-9357-5538704AD613}"/>
              </a:ext>
            </a:extLst>
          </p:cNvPr>
          <p:cNvSpPr>
            <a:spLocks noGrp="1"/>
          </p:cNvSpPr>
          <p:nvPr>
            <p:ph type="title"/>
          </p:nvPr>
        </p:nvSpPr>
        <p:spPr>
          <a:xfrm>
            <a:off x="7150100" y="365125"/>
            <a:ext cx="4203700" cy="2847975"/>
          </a:xfrm>
        </p:spPr>
        <p:txBody>
          <a:bodyPr/>
          <a:lstStyle/>
          <a:p>
            <a:r>
              <a:rPr lang="en-US" dirty="0"/>
              <a:t>PKCS#1 Hash/Padding Scheme—not simple</a:t>
            </a:r>
          </a:p>
        </p:txBody>
      </p:sp>
      <p:sp>
        <p:nvSpPr>
          <p:cNvPr id="3" name="TextBox 2">
            <a:extLst>
              <a:ext uri="{FF2B5EF4-FFF2-40B4-BE49-F238E27FC236}">
                <a16:creationId xmlns:a16="http://schemas.microsoft.com/office/drawing/2014/main" id="{618EC956-5FC3-4DDD-9BDF-108275CB8A96}"/>
              </a:ext>
            </a:extLst>
          </p:cNvPr>
          <p:cNvSpPr txBox="1"/>
          <p:nvPr/>
        </p:nvSpPr>
        <p:spPr>
          <a:xfrm>
            <a:off x="7150100" y="3213100"/>
            <a:ext cx="3937000" cy="2308324"/>
          </a:xfrm>
          <a:prstGeom prst="rect">
            <a:avLst/>
          </a:prstGeom>
          <a:noFill/>
        </p:spPr>
        <p:txBody>
          <a:bodyPr wrap="square" rtlCol="0">
            <a:spAutoFit/>
          </a:bodyPr>
          <a:lstStyle/>
          <a:p>
            <a:r>
              <a:rPr lang="en-US" dirty="0"/>
              <a:t>M is the message</a:t>
            </a:r>
          </a:p>
          <a:p>
            <a:r>
              <a:rPr lang="en-US" dirty="0" err="1"/>
              <a:t>lHash</a:t>
            </a:r>
            <a:r>
              <a:rPr lang="en-US" dirty="0"/>
              <a:t>—usually SHA hash of an empty string</a:t>
            </a:r>
          </a:p>
          <a:p>
            <a:r>
              <a:rPr lang="en-US" dirty="0"/>
              <a:t>PS—padding, 0’s as needed for size</a:t>
            </a:r>
          </a:p>
          <a:p>
            <a:r>
              <a:rPr lang="en-US" dirty="0"/>
              <a:t>MGF—Mask Generation Function, usually SHA-1 or SHA-256</a:t>
            </a:r>
          </a:p>
          <a:p>
            <a:r>
              <a:rPr lang="en-US" dirty="0"/>
              <a:t>Seed--random</a:t>
            </a:r>
          </a:p>
          <a:p>
            <a:endParaRPr lang="en-US" dirty="0"/>
          </a:p>
        </p:txBody>
      </p:sp>
    </p:spTree>
    <p:extLst>
      <p:ext uri="{BB962C8B-B14F-4D97-AF65-F5344CB8AC3E}">
        <p14:creationId xmlns:p14="http://schemas.microsoft.com/office/powerpoint/2010/main" val="271457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95191-91EA-4F50-A10E-A335DCC8E073}"/>
              </a:ext>
            </a:extLst>
          </p:cNvPr>
          <p:cNvSpPr>
            <a:spLocks noGrp="1"/>
          </p:cNvSpPr>
          <p:nvPr>
            <p:ph type="title"/>
          </p:nvPr>
        </p:nvSpPr>
        <p:spPr/>
        <p:txBody>
          <a:bodyPr/>
          <a:lstStyle/>
          <a:p>
            <a:r>
              <a:rPr lang="en-US" dirty="0"/>
              <a:t>RSA Math</a:t>
            </a:r>
          </a:p>
        </p:txBody>
      </p:sp>
      <p:sp>
        <p:nvSpPr>
          <p:cNvPr id="3" name="Content Placeholder 2">
            <a:extLst>
              <a:ext uri="{FF2B5EF4-FFF2-40B4-BE49-F238E27FC236}">
                <a16:creationId xmlns:a16="http://schemas.microsoft.com/office/drawing/2014/main" id="{04B88C59-3587-42CE-8107-637D88699599}"/>
              </a:ext>
            </a:extLst>
          </p:cNvPr>
          <p:cNvSpPr>
            <a:spLocks noGrp="1"/>
          </p:cNvSpPr>
          <p:nvPr>
            <p:ph idx="1"/>
          </p:nvPr>
        </p:nvSpPr>
        <p:spPr/>
        <p:txBody>
          <a:bodyPr/>
          <a:lstStyle/>
          <a:p>
            <a:r>
              <a:rPr lang="en-US" dirty="0"/>
              <a:t>Basis of RSA is that the modulus (n) is the product of two primes</a:t>
            </a:r>
          </a:p>
          <a:p>
            <a:pPr lvl="1"/>
            <a:r>
              <a:rPr lang="en-US" dirty="0"/>
              <a:t>n = p * q  where p and q are prime</a:t>
            </a:r>
          </a:p>
          <a:p>
            <a:r>
              <a:rPr lang="en-US" dirty="0"/>
              <a:t>Public key, e, and Private key, d, are inverses mod </a:t>
            </a:r>
            <a:r>
              <a:rPr lang="el-GR" dirty="0"/>
              <a:t>Λ</a:t>
            </a:r>
            <a:r>
              <a:rPr lang="en-US" dirty="0"/>
              <a:t>(n)</a:t>
            </a:r>
          </a:p>
          <a:p>
            <a:pPr lvl="1"/>
            <a:r>
              <a:rPr lang="en-US" dirty="0"/>
              <a:t>Ciphertext = Plaintext</a:t>
            </a:r>
            <a:r>
              <a:rPr lang="en-US" baseline="30000" dirty="0"/>
              <a:t>e</a:t>
            </a:r>
            <a:r>
              <a:rPr lang="en-US" dirty="0"/>
              <a:t> mod n</a:t>
            </a:r>
          </a:p>
          <a:p>
            <a:pPr lvl="1"/>
            <a:r>
              <a:rPr lang="en-US" dirty="0"/>
              <a:t>Decrypt, Ciphertext</a:t>
            </a:r>
            <a:r>
              <a:rPr lang="en-US" baseline="30000" dirty="0"/>
              <a:t>d</a:t>
            </a:r>
            <a:r>
              <a:rPr lang="en-US" dirty="0"/>
              <a:t> mod n = </a:t>
            </a:r>
            <a:r>
              <a:rPr lang="en-US" dirty="0" err="1"/>
              <a:t>Plaintext</a:t>
            </a:r>
            <a:r>
              <a:rPr lang="en-US" baseline="30000" dirty="0" err="1"/>
              <a:t>ed</a:t>
            </a:r>
            <a:r>
              <a:rPr lang="en-US" dirty="0"/>
              <a:t> mod n = Plaintext</a:t>
            </a:r>
          </a:p>
          <a:p>
            <a:r>
              <a:rPr lang="en-US" dirty="0"/>
              <a:t>Computing d as inverse of e mod n does not work</a:t>
            </a:r>
          </a:p>
          <a:p>
            <a:pPr lvl="1"/>
            <a:r>
              <a:rPr lang="en-US" dirty="0"/>
              <a:t>n is not prime, so </a:t>
            </a:r>
            <a:r>
              <a:rPr lang="en-US" dirty="0">
                <a:solidFill>
                  <a:srgbClr val="FF0000"/>
                </a:solidFill>
              </a:rPr>
              <a:t>d ≠ e</a:t>
            </a:r>
            <a:r>
              <a:rPr lang="en-US" baseline="30000" dirty="0">
                <a:solidFill>
                  <a:srgbClr val="FF0000"/>
                </a:solidFill>
              </a:rPr>
              <a:t>-1</a:t>
            </a:r>
            <a:r>
              <a:rPr lang="en-US" dirty="0">
                <a:solidFill>
                  <a:srgbClr val="FF0000"/>
                </a:solidFill>
              </a:rPr>
              <a:t> mod n</a:t>
            </a:r>
          </a:p>
          <a:p>
            <a:r>
              <a:rPr lang="en-US" dirty="0"/>
              <a:t>Must use </a:t>
            </a:r>
            <a:r>
              <a:rPr lang="el-GR" dirty="0"/>
              <a:t>Λ</a:t>
            </a:r>
            <a:r>
              <a:rPr lang="en-US" dirty="0"/>
              <a:t>(n) = lcm((p - 1), (q – 1)) as modulus</a:t>
            </a:r>
          </a:p>
          <a:p>
            <a:pPr lvl="1"/>
            <a:r>
              <a:rPr lang="en-US" dirty="0">
                <a:solidFill>
                  <a:srgbClr val="00B050"/>
                </a:solidFill>
              </a:rPr>
              <a:t>d = e</a:t>
            </a:r>
            <a:r>
              <a:rPr lang="en-US" baseline="30000" dirty="0">
                <a:solidFill>
                  <a:srgbClr val="00B050"/>
                </a:solidFill>
              </a:rPr>
              <a:t>-1</a:t>
            </a:r>
            <a:r>
              <a:rPr lang="en-US" dirty="0">
                <a:solidFill>
                  <a:srgbClr val="00B050"/>
                </a:solidFill>
              </a:rPr>
              <a:t> mod </a:t>
            </a:r>
            <a:r>
              <a:rPr lang="el-GR" dirty="0">
                <a:solidFill>
                  <a:srgbClr val="00B050"/>
                </a:solidFill>
              </a:rPr>
              <a:t>Λ</a:t>
            </a:r>
            <a:r>
              <a:rPr lang="en-US" dirty="0">
                <a:solidFill>
                  <a:srgbClr val="00B050"/>
                </a:solidFill>
              </a:rPr>
              <a:t>(n)</a:t>
            </a:r>
          </a:p>
        </p:txBody>
      </p:sp>
    </p:spTree>
    <p:extLst>
      <p:ext uri="{BB962C8B-B14F-4D97-AF65-F5344CB8AC3E}">
        <p14:creationId xmlns:p14="http://schemas.microsoft.com/office/powerpoint/2010/main" val="3207202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4945-6BC2-453B-A238-91E5C8E98E30}"/>
              </a:ext>
            </a:extLst>
          </p:cNvPr>
          <p:cNvSpPr>
            <a:spLocks noGrp="1"/>
          </p:cNvSpPr>
          <p:nvPr>
            <p:ph type="title"/>
          </p:nvPr>
        </p:nvSpPr>
        <p:spPr/>
        <p:txBody>
          <a:bodyPr/>
          <a:lstStyle/>
          <a:p>
            <a:r>
              <a:rPr lang="el-GR" dirty="0"/>
              <a:t>Λ</a:t>
            </a:r>
            <a:r>
              <a:rPr lang="en-US" dirty="0"/>
              <a:t> and </a:t>
            </a:r>
            <a:r>
              <a:rPr lang="el-GR" dirty="0"/>
              <a:t>Φ</a:t>
            </a:r>
            <a:endParaRPr lang="en-US" dirty="0"/>
          </a:p>
        </p:txBody>
      </p:sp>
      <p:sp>
        <p:nvSpPr>
          <p:cNvPr id="3" name="Content Placeholder 2">
            <a:extLst>
              <a:ext uri="{FF2B5EF4-FFF2-40B4-BE49-F238E27FC236}">
                <a16:creationId xmlns:a16="http://schemas.microsoft.com/office/drawing/2014/main" id="{9C3F1ECA-480D-463A-AD5B-66D3B7AC6422}"/>
              </a:ext>
            </a:extLst>
          </p:cNvPr>
          <p:cNvSpPr>
            <a:spLocks noGrp="1"/>
          </p:cNvSpPr>
          <p:nvPr>
            <p:ph idx="1"/>
          </p:nvPr>
        </p:nvSpPr>
        <p:spPr/>
        <p:txBody>
          <a:bodyPr>
            <a:normAutofit lnSpcReduction="10000"/>
          </a:bodyPr>
          <a:lstStyle/>
          <a:p>
            <a:r>
              <a:rPr lang="en-US" dirty="0"/>
              <a:t>Original RSA paper used Euler’s </a:t>
            </a:r>
            <a:r>
              <a:rPr lang="el-GR" dirty="0"/>
              <a:t>Φ</a:t>
            </a:r>
            <a:r>
              <a:rPr lang="en-US" dirty="0"/>
              <a:t>(n) function to compute keys d, e</a:t>
            </a:r>
          </a:p>
          <a:p>
            <a:pPr lvl="1"/>
            <a:r>
              <a:rPr lang="el-GR" dirty="0">
                <a:highlight>
                  <a:srgbClr val="FFFF00"/>
                </a:highlight>
              </a:rPr>
              <a:t>Φ</a:t>
            </a:r>
            <a:r>
              <a:rPr lang="en-US" dirty="0">
                <a:highlight>
                  <a:srgbClr val="FFFF00"/>
                </a:highlight>
              </a:rPr>
              <a:t>(n) gives the count of the integers &lt; n that are relatively prime to n</a:t>
            </a:r>
          </a:p>
          <a:p>
            <a:pPr lvl="1"/>
            <a:r>
              <a:rPr lang="en-US" dirty="0"/>
              <a:t>If n is factored into two primes p and q, </a:t>
            </a:r>
            <a:r>
              <a:rPr lang="el-GR" dirty="0"/>
              <a:t>Φ</a:t>
            </a:r>
            <a:r>
              <a:rPr lang="en-US" dirty="0"/>
              <a:t>(n) = (p - 1)(q - 1)</a:t>
            </a:r>
          </a:p>
          <a:p>
            <a:pPr lvl="1"/>
            <a:r>
              <a:rPr lang="en-US" dirty="0">
                <a:highlight>
                  <a:srgbClr val="FFFF00"/>
                </a:highlight>
              </a:rPr>
              <a:t>If you compute an inverse mod </a:t>
            </a:r>
            <a:r>
              <a:rPr lang="el-GR" dirty="0">
                <a:highlight>
                  <a:srgbClr val="FFFF00"/>
                </a:highlight>
              </a:rPr>
              <a:t>Φ</a:t>
            </a:r>
            <a:r>
              <a:rPr lang="en-US" dirty="0">
                <a:highlight>
                  <a:srgbClr val="FFFF00"/>
                </a:highlight>
              </a:rPr>
              <a:t>(n) instead of mod n, it will work</a:t>
            </a:r>
          </a:p>
          <a:p>
            <a:r>
              <a:rPr lang="en-US" dirty="0"/>
              <a:t>Current RSA algorithms use </a:t>
            </a:r>
            <a:r>
              <a:rPr lang="el-GR" dirty="0"/>
              <a:t>Λ</a:t>
            </a:r>
            <a:r>
              <a:rPr lang="en-US" dirty="0"/>
              <a:t>(n) = lcm(p - 1, q - 1), where lcm is Least Common Multiple</a:t>
            </a:r>
          </a:p>
          <a:p>
            <a:pPr lvl="1"/>
            <a:r>
              <a:rPr lang="en-US" dirty="0"/>
              <a:t>lcm(p - 1, q - 1) = (p - 1)(q - 1) / </a:t>
            </a:r>
            <a:r>
              <a:rPr lang="en-US" dirty="0" err="1"/>
              <a:t>gcd</a:t>
            </a:r>
            <a:r>
              <a:rPr lang="en-US" dirty="0"/>
              <a:t>((p - 1)(q - 1)) = </a:t>
            </a:r>
            <a:r>
              <a:rPr lang="el-GR" dirty="0"/>
              <a:t>Φ</a:t>
            </a:r>
            <a:r>
              <a:rPr lang="en-US" dirty="0"/>
              <a:t>(n) / </a:t>
            </a:r>
            <a:r>
              <a:rPr lang="en-US" dirty="0" err="1"/>
              <a:t>gcd</a:t>
            </a:r>
            <a:r>
              <a:rPr lang="en-US" dirty="0"/>
              <a:t>((p - 1)(q - 1))</a:t>
            </a:r>
          </a:p>
          <a:p>
            <a:pPr lvl="1"/>
            <a:r>
              <a:rPr lang="en-US" dirty="0"/>
              <a:t>Usually, </a:t>
            </a:r>
            <a:r>
              <a:rPr lang="en-US" dirty="0" err="1"/>
              <a:t>gcd</a:t>
            </a:r>
            <a:r>
              <a:rPr lang="en-US" dirty="0"/>
              <a:t>((p - 1)(q - 1))  is small, very often 2</a:t>
            </a:r>
          </a:p>
          <a:p>
            <a:pPr lvl="1"/>
            <a:r>
              <a:rPr lang="el-GR" dirty="0"/>
              <a:t>Λ</a:t>
            </a:r>
            <a:r>
              <a:rPr lang="en-US" dirty="0"/>
              <a:t> and </a:t>
            </a:r>
            <a:r>
              <a:rPr lang="el-GR" dirty="0"/>
              <a:t>Φ</a:t>
            </a:r>
            <a:r>
              <a:rPr lang="en-US" dirty="0"/>
              <a:t> are closely related, often </a:t>
            </a:r>
            <a:r>
              <a:rPr lang="el-GR" dirty="0"/>
              <a:t>Λ</a:t>
            </a:r>
            <a:r>
              <a:rPr lang="en-US" dirty="0"/>
              <a:t> is ½  of </a:t>
            </a:r>
            <a:r>
              <a:rPr lang="el-GR" dirty="0"/>
              <a:t>Φ</a:t>
            </a:r>
            <a:endParaRPr lang="en-US" dirty="0"/>
          </a:p>
          <a:p>
            <a:r>
              <a:rPr lang="en-US" dirty="0"/>
              <a:t>Either </a:t>
            </a:r>
            <a:r>
              <a:rPr lang="el-GR" dirty="0"/>
              <a:t>Λ</a:t>
            </a:r>
            <a:r>
              <a:rPr lang="en-US" dirty="0"/>
              <a:t> or </a:t>
            </a:r>
            <a:r>
              <a:rPr lang="el-GR" dirty="0"/>
              <a:t>Φ</a:t>
            </a:r>
            <a:r>
              <a:rPr lang="en-US" dirty="0"/>
              <a:t> will work for computing d and e, but </a:t>
            </a:r>
            <a:r>
              <a:rPr lang="el-GR" dirty="0"/>
              <a:t>Λ</a:t>
            </a:r>
            <a:r>
              <a:rPr lang="en-US" dirty="0"/>
              <a:t> is smaller</a:t>
            </a:r>
          </a:p>
          <a:p>
            <a:pPr lvl="1"/>
            <a:r>
              <a:rPr lang="en-US" dirty="0"/>
              <a:t>Less computation when using </a:t>
            </a:r>
            <a:r>
              <a:rPr lang="el-GR" dirty="0"/>
              <a:t>Λ</a:t>
            </a:r>
            <a:endParaRPr lang="en-US" dirty="0"/>
          </a:p>
          <a:p>
            <a:pPr lvl="1"/>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2085830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3302</TotalTime>
  <Words>3341</Words>
  <Application>Microsoft Office PowerPoint</Application>
  <PresentationFormat>Widescreen</PresentationFormat>
  <Paragraphs>212</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Cryptology (5)</vt:lpstr>
      <vt:lpstr>Let’s not get carried away, though…</vt:lpstr>
      <vt:lpstr>Generating Large Prime Numbers</vt:lpstr>
      <vt:lpstr>Primality Tests</vt:lpstr>
      <vt:lpstr>But RSA is more complicated in practice</vt:lpstr>
      <vt:lpstr>RSA in Practice</vt:lpstr>
      <vt:lpstr>PKCS#1 Hash/Padding Scheme—not simple</vt:lpstr>
      <vt:lpstr>RSA Math</vt:lpstr>
      <vt:lpstr>Λ and Φ</vt:lpstr>
      <vt:lpstr>Why does it work? (optional)</vt:lpstr>
      <vt:lpstr>Pseudo Random Number Generator (PRNG)</vt:lpstr>
      <vt:lpstr>Math—Bottom 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(5)</dc:title>
  <dc:creator>John York</dc:creator>
  <cp:lastModifiedBy>John York</cp:lastModifiedBy>
  <cp:revision>132</cp:revision>
  <dcterms:created xsi:type="dcterms:W3CDTF">2018-03-23T12:44:42Z</dcterms:created>
  <dcterms:modified xsi:type="dcterms:W3CDTF">2020-10-02T12:54:46Z</dcterms:modified>
</cp:coreProperties>
</file>