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2" r:id="rId6"/>
    <p:sldId id="261" r:id="rId7"/>
    <p:sldId id="263" r:id="rId8"/>
    <p:sldId id="264" r:id="rId9"/>
    <p:sldId id="273" r:id="rId10"/>
    <p:sldId id="265" r:id="rId11"/>
    <p:sldId id="271" r:id="rId12"/>
    <p:sldId id="272" r:id="rId13"/>
    <p:sldId id="266" r:id="rId14"/>
    <p:sldId id="267"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418" autoAdjust="0"/>
    <p:restoredTop sz="94712" autoAdjust="0"/>
  </p:normalViewPr>
  <p:slideViewPr>
    <p:cSldViewPr snapToGrid="0">
      <p:cViewPr varScale="1">
        <p:scale>
          <a:sx n="84" d="100"/>
          <a:sy n="84" d="100"/>
        </p:scale>
        <p:origin x="60" y="276"/>
      </p:cViewPr>
      <p:guideLst/>
    </p:cSldViewPr>
  </p:slideViewPr>
  <p:outlineViewPr>
    <p:cViewPr>
      <p:scale>
        <a:sx n="33" d="100"/>
        <a:sy n="33" d="100"/>
      </p:scale>
      <p:origin x="0" y="-9282"/>
    </p:cViewPr>
  </p:outlineViewPr>
  <p:notesTextViewPr>
    <p:cViewPr>
      <p:scale>
        <a:sx n="1" d="1"/>
        <a:sy n="1" d="1"/>
      </p:scale>
      <p:origin x="0" y="0"/>
    </p:cViewPr>
  </p:notesTextViewPr>
  <p:notesViewPr>
    <p:cSldViewPr snapToGrid="0">
      <p:cViewPr>
        <p:scale>
          <a:sx n="110" d="100"/>
          <a:sy n="110" d="100"/>
        </p:scale>
        <p:origin x="179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58AF0-7A07-4D33-944C-AC867B70A9B3}"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50D95-FF5E-46BA-A479-363D9D0AA384}" type="slidenum">
              <a:rPr lang="en-US" smtClean="0"/>
              <a:t>‹#›</a:t>
            </a:fld>
            <a:endParaRPr lang="en-US"/>
          </a:p>
        </p:txBody>
      </p:sp>
    </p:spTree>
    <p:extLst>
      <p:ext uri="{BB962C8B-B14F-4D97-AF65-F5344CB8AC3E}">
        <p14:creationId xmlns:p14="http://schemas.microsoft.com/office/powerpoint/2010/main" val="7073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7" Type="http://schemas.openxmlformats.org/officeDocument/2006/relationships/hyperlink" Target="https://pycryptodome.readthedocs.io/en/latest/src/cipher/a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Block_cipher_mode_of_operation" TargetMode="External"/><Relationship Id="rId5" Type="http://schemas.openxmlformats.org/officeDocument/2006/relationships/hyperlink" Target="https://pycryptodome.readthedocs.io/en/latest/src/cipher/classic.html" TargetMode="External"/><Relationship Id="rId4" Type="http://schemas.openxmlformats.org/officeDocument/2006/relationships/hyperlink" Target="https://pycryptodome.readthedocs.io/en/latest/src/cipher/modern.htm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dvanced_Encryption_Standard_proces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cl.cam.ac.uk/~rja14/serpent.html" TargetMode="External"/><Relationship Id="rId4" Type="http://schemas.openxmlformats.org/officeDocument/2006/relationships/hyperlink" Target="https://www.schneier.com/academic/twofish/download.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ta_Encryption_Standar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nvlpubs.nist.gov/nistpubs/SpecialPublications/NIST.SP.800-57pt1r4.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dvanced_Encryption_Standar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a:t>
            </a:fld>
            <a:endParaRPr lang="en-US"/>
          </a:p>
        </p:txBody>
      </p:sp>
    </p:spTree>
    <p:extLst>
      <p:ext uri="{BB962C8B-B14F-4D97-AF65-F5344CB8AC3E}">
        <p14:creationId xmlns:p14="http://schemas.microsoft.com/office/powerpoint/2010/main" val="210693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ECB is not recommended, since identical plaintext blocks produce the same ciphertext.  It is nice for simple examples since you don’t have to worry about initialization vectors or nonces, but not good in practice.  It has no method for injecting randomness.  A one block (128 bits or 16 bytes) message will always be encrypted the same way, if the key is the same.</a:t>
            </a:r>
          </a:p>
          <a:p>
            <a:endParaRPr lang="en-US" dirty="0"/>
          </a:p>
          <a:p>
            <a:r>
              <a:rPr lang="en-US" dirty="0"/>
              <a:t>In Cipher Block Chaining (CBC) the ciphertext from the previous block is </a:t>
            </a:r>
            <a:r>
              <a:rPr lang="en-US" dirty="0" err="1"/>
              <a:t>XOR’d</a:t>
            </a:r>
            <a:r>
              <a:rPr lang="en-US" dirty="0"/>
              <a:t> with the plaintext for the current block.  However, the first block of plaintext does not have a previous block to XOR, so it is </a:t>
            </a:r>
            <a:r>
              <a:rPr lang="en-US" dirty="0" err="1"/>
              <a:t>XOR’d</a:t>
            </a:r>
            <a:r>
              <a:rPr lang="en-US" dirty="0"/>
              <a:t> with a random Initialization Vector (IV).  The IV must be sent along with the ciphertext so the decryption algorithm knows where to start.  The IV itself does not need to be encrypted.</a:t>
            </a:r>
          </a:p>
          <a:p>
            <a:endParaRPr lang="en-US" dirty="0"/>
          </a:p>
          <a:p>
            <a:r>
              <a:rPr lang="en-US" dirty="0"/>
              <a:t>The IV must be random and cannot be reused.</a:t>
            </a:r>
          </a:p>
        </p:txBody>
      </p:sp>
      <p:sp>
        <p:nvSpPr>
          <p:cNvPr id="4" name="Slide Number Placeholder 3"/>
          <p:cNvSpPr>
            <a:spLocks noGrp="1"/>
          </p:cNvSpPr>
          <p:nvPr>
            <p:ph type="sldNum" sz="quarter" idx="10"/>
          </p:nvPr>
        </p:nvSpPr>
        <p:spPr/>
        <p:txBody>
          <a:bodyPr/>
          <a:lstStyle/>
          <a:p>
            <a:fld id="{85D50D95-FF5E-46BA-A479-363D9D0AA384}" type="slidenum">
              <a:rPr lang="en-US" smtClean="0"/>
              <a:t>10</a:t>
            </a:fld>
            <a:endParaRPr lang="en-US"/>
          </a:p>
        </p:txBody>
      </p:sp>
    </p:spTree>
    <p:extLst>
      <p:ext uri="{BB962C8B-B14F-4D97-AF65-F5344CB8AC3E}">
        <p14:creationId xmlns:p14="http://schemas.microsoft.com/office/powerpoint/2010/main" val="35336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43000"/>
            <a:ext cx="5486400" cy="3086100"/>
          </a:xfrm>
        </p:spPr>
      </p:sp>
      <p:sp>
        <p:nvSpPr>
          <p:cNvPr id="3" name="Notes Placeholder 2"/>
          <p:cNvSpPr>
            <a:spLocks noGrp="1"/>
          </p:cNvSpPr>
          <p:nvPr>
            <p:ph type="body" idx="1"/>
          </p:nvPr>
        </p:nvSpPr>
        <p:spPr/>
        <p:txBody>
          <a:bodyPr/>
          <a:lstStyle/>
          <a:p>
            <a:r>
              <a:rPr lang="en-US" dirty="0"/>
              <a:t>“Cryptography Engineering” by Ferguson, Schneier, and Kohno recommends CBC over CTR because IV/nonce generation is difficult.  A not so random nonce or IV has a larger effect on CTR.</a:t>
            </a:r>
          </a:p>
          <a:p>
            <a:endParaRPr lang="en-US" dirty="0"/>
          </a:p>
          <a:p>
            <a:r>
              <a:rPr lang="en-US" dirty="0"/>
              <a:t>Counter Mode (CTR) encrypts a random nonce combined with a counter (the counter often starts at 0), and then XORs the result with the plaintext to get the ciphertext.  For each subsequent block, the counter is incremented.  This gives the encryption a random start and ensures that each block is encrypted differently.</a:t>
            </a:r>
          </a:p>
          <a:p>
            <a:endParaRPr lang="en-US" dirty="0"/>
          </a:p>
          <a:p>
            <a:r>
              <a:rPr lang="en-US" dirty="0"/>
              <a:t>The Galois Counter Mode (GCM) has an added benefit, in that computation of a Message Authentication Code (MAC) is built in.  With CBC and CTR code must be added to include a MAC.  Remember the problems that WEP had because it did not include a method to detect an attacker submitting tampered data?</a:t>
            </a:r>
          </a:p>
          <a:p>
            <a:endParaRPr lang="en-US" dirty="0"/>
          </a:p>
          <a:p>
            <a:r>
              <a:rPr lang="en-US" dirty="0"/>
              <a:t>Note:  The ‘Galois’ in GCM comes from mathematical operations in a Galois Extended Field.  The addition and multiplication operations are redefined.  If you enjoy math, you can read more in </a:t>
            </a:r>
            <a:r>
              <a:rPr lang="en-US" dirty="0" err="1"/>
              <a:t>Paar</a:t>
            </a:r>
            <a:r>
              <a:rPr lang="en-US" dirty="0"/>
              <a:t>, </a:t>
            </a:r>
            <a:r>
              <a:rPr lang="en-US" dirty="0" err="1"/>
              <a:t>pg</a:t>
            </a:r>
            <a:r>
              <a:rPr lang="en-US" dirty="0"/>
              <a:t> 90 and </a:t>
            </a:r>
            <a:r>
              <a:rPr lang="en-US" dirty="0" err="1"/>
              <a:t>pg</a:t>
            </a:r>
            <a:r>
              <a:rPr lang="en-US" dirty="0"/>
              <a:t> 134.</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11</a:t>
            </a:fld>
            <a:endParaRPr lang="en-US"/>
          </a:p>
        </p:txBody>
      </p:sp>
    </p:spTree>
    <p:extLst>
      <p:ext uri="{BB962C8B-B14F-4D97-AF65-F5344CB8AC3E}">
        <p14:creationId xmlns:p14="http://schemas.microsoft.com/office/powerpoint/2010/main" val="102814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on AEAD, see </a:t>
            </a:r>
            <a:r>
              <a:rPr lang="en-US" dirty="0">
                <a:hlinkClick r:id="rId3"/>
              </a:rPr>
              <a:t>https://en.wikipedia.org/wiki/Authenticated_encryption</a:t>
            </a:r>
            <a:r>
              <a:rPr lang="en-US" dirty="0"/>
              <a:t> </a:t>
            </a:r>
          </a:p>
          <a:p>
            <a:endParaRPr lang="en-US" dirty="0"/>
          </a:p>
          <a:p>
            <a:r>
              <a:rPr lang="en-US" dirty="0"/>
              <a:t>Some of the PyCryptodome modes that include a MAC are GCM, CCM, EAX, and SIV</a:t>
            </a:r>
          </a:p>
          <a:p>
            <a:r>
              <a:rPr lang="en-US" dirty="0">
                <a:hlinkClick r:id="rId4"/>
              </a:rPr>
              <a:t>https://pycryptodome.readthedocs.io/en/latest/src/cipher/modern.html</a:t>
            </a:r>
            <a:r>
              <a:rPr lang="en-US" dirty="0"/>
              <a:t> </a:t>
            </a:r>
          </a:p>
          <a:p>
            <a:endParaRPr lang="en-US" dirty="0"/>
          </a:p>
          <a:p>
            <a:r>
              <a:rPr lang="en-US" dirty="0"/>
              <a:t>Some of the pycryptodome modes that do not include a MAC are ECB, CBC, CTR</a:t>
            </a:r>
          </a:p>
          <a:p>
            <a:r>
              <a:rPr lang="en-US" dirty="0">
                <a:hlinkClick r:id="rId5"/>
              </a:rPr>
              <a:t>https://pycryptodome.readthedocs.io/en/latest/src/cipher/classic.html</a:t>
            </a:r>
            <a:endParaRPr lang="en-US" dirty="0"/>
          </a:p>
          <a:p>
            <a:endParaRPr lang="en-US" dirty="0"/>
          </a:p>
          <a:p>
            <a:r>
              <a:rPr lang="en-US" dirty="0"/>
              <a:t>There are many more block cipher modes than the ones discussed here.</a:t>
            </a:r>
          </a:p>
          <a:p>
            <a:endParaRPr lang="en-US" dirty="0"/>
          </a:p>
          <a:p>
            <a:r>
              <a:rPr lang="en-US" dirty="0"/>
              <a:t>For more information on block cipher modes, see</a:t>
            </a:r>
          </a:p>
          <a:p>
            <a:r>
              <a:rPr lang="en-US" dirty="0">
                <a:hlinkClick r:id="rId6"/>
              </a:rPr>
              <a:t>https://en.wikipedia.org/wiki/Block_cipher_mode_of_operation</a:t>
            </a:r>
            <a:r>
              <a:rPr lang="en-US" dirty="0"/>
              <a:t> </a:t>
            </a:r>
          </a:p>
          <a:p>
            <a:r>
              <a:rPr lang="en-US" dirty="0">
                <a:hlinkClick r:id="rId7"/>
              </a:rPr>
              <a:t>https://pycryptodome.readthedocs.io/en/latest/src/cipher/aes.html</a:t>
            </a:r>
            <a:r>
              <a:rPr lang="en-US" dirty="0"/>
              <a:t> </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12</a:t>
            </a:fld>
            <a:endParaRPr lang="en-US"/>
          </a:p>
        </p:txBody>
      </p:sp>
    </p:spTree>
    <p:extLst>
      <p:ext uri="{BB962C8B-B14F-4D97-AF65-F5344CB8AC3E}">
        <p14:creationId xmlns:p14="http://schemas.microsoft.com/office/powerpoint/2010/main" val="74825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nonlinear means the same thing as it does in your standard math classes.  The equation y = mx + b is linear and is easier to solve than a nonlinear equation like y = x</a:t>
            </a:r>
            <a:r>
              <a:rPr lang="en-US" baseline="30000" dirty="0"/>
              <a:t>2</a:t>
            </a:r>
            <a:r>
              <a:rPr lang="en-US" dirty="0"/>
              <a:t>  In a nonlinear function, f(a + b) ≠ f(a) + f(b).</a:t>
            </a:r>
          </a:p>
          <a:p>
            <a:endParaRPr lang="en-US" dirty="0"/>
          </a:p>
          <a:p>
            <a:r>
              <a:rPr lang="en-US" dirty="0"/>
              <a:t>In AES, the nonlinear component is provided by the S-boxes.  S(b</a:t>
            </a:r>
            <a:r>
              <a:rPr lang="en-US" baseline="-25000" dirty="0"/>
              <a:t>0</a:t>
            </a:r>
            <a:r>
              <a:rPr lang="en-US" dirty="0"/>
              <a:t> + b</a:t>
            </a:r>
            <a:r>
              <a:rPr lang="en-US" baseline="-25000" dirty="0"/>
              <a:t>1</a:t>
            </a:r>
            <a:r>
              <a:rPr lang="en-US" dirty="0"/>
              <a:t>) ≠ S(b</a:t>
            </a:r>
            <a:r>
              <a:rPr lang="en-US" baseline="-25000" dirty="0"/>
              <a:t>0</a:t>
            </a:r>
            <a:r>
              <a:rPr lang="en-US" dirty="0"/>
              <a:t>) + S(b</a:t>
            </a:r>
            <a:r>
              <a:rPr lang="en-US" baseline="-25000" dirty="0"/>
              <a:t>1</a:t>
            </a:r>
            <a:r>
              <a:rPr lang="en-US" dirty="0"/>
              <a:t>) </a:t>
            </a:r>
          </a:p>
          <a:p>
            <a:endParaRPr lang="en-US" dirty="0"/>
          </a:p>
          <a:p>
            <a:r>
              <a:rPr lang="en-US" dirty="0"/>
              <a:t>For more information about the NIST competition for AES, see </a:t>
            </a:r>
            <a:r>
              <a:rPr lang="en-US" dirty="0">
                <a:hlinkClick r:id="rId3"/>
              </a:rPr>
              <a:t>https://en.wikipedia.org/wiki/Advanced_Encryption_Standard_process</a:t>
            </a:r>
            <a:r>
              <a:rPr lang="en-US" dirty="0"/>
              <a:t> </a:t>
            </a:r>
          </a:p>
          <a:p>
            <a:endParaRPr lang="en-US" dirty="0"/>
          </a:p>
          <a:p>
            <a:r>
              <a:rPr lang="en-US" dirty="0"/>
              <a:t>Source code for </a:t>
            </a:r>
            <a:r>
              <a:rPr lang="en-US" dirty="0" err="1"/>
              <a:t>Twofish</a:t>
            </a:r>
            <a:r>
              <a:rPr lang="en-US" dirty="0"/>
              <a:t> is available here. </a:t>
            </a:r>
            <a:r>
              <a:rPr lang="en-US" dirty="0">
                <a:hlinkClick r:id="rId4"/>
              </a:rPr>
              <a:t>https://www.schneier.com/academic/twofish/download.html</a:t>
            </a:r>
            <a:r>
              <a:rPr lang="en-US" dirty="0"/>
              <a:t> </a:t>
            </a:r>
          </a:p>
          <a:p>
            <a:endParaRPr lang="en-US" dirty="0"/>
          </a:p>
          <a:p>
            <a:r>
              <a:rPr lang="en-US" dirty="0"/>
              <a:t>Source code for Serpent is available here. </a:t>
            </a:r>
            <a:r>
              <a:rPr lang="en-US" dirty="0">
                <a:hlinkClick r:id="rId5"/>
              </a:rPr>
              <a:t>https://www.cl.cam.ac.uk/~rja14/serpent.html</a:t>
            </a:r>
            <a:endParaRPr lang="en-US" dirty="0"/>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13</a:t>
            </a:fld>
            <a:endParaRPr lang="en-US"/>
          </a:p>
        </p:txBody>
      </p:sp>
    </p:spTree>
    <p:extLst>
      <p:ext uri="{BB962C8B-B14F-4D97-AF65-F5344CB8AC3E}">
        <p14:creationId xmlns:p14="http://schemas.microsoft.com/office/powerpoint/2010/main" val="3213394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1</m:t>
                                </m:r>
                              </m:e>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mr>
                            <m:mr>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mr>
                            <m:mr>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e>
                                <m:r>
                                  <a:rPr lang="en-US" i="1">
                                    <a:latin typeface="Cambria Math" panose="02040503050406030204" pitchFamily="18" charset="0"/>
                                  </a:rPr>
                                  <m:t>𝑏</m:t>
                                </m:r>
                                <m:r>
                                  <a:rPr lang="en-US" i="1">
                                    <a:latin typeface="Cambria Math" panose="02040503050406030204" pitchFamily="18" charset="0"/>
                                  </a:rPr>
                                  <m:t>15</m:t>
                                </m:r>
                              </m:e>
                            </m:mr>
                          </m:m>
                        </m:e>
                      </m:d>
                    </m:oMath>
                  </m:oMathPara>
                </a14:m>
                <a:endParaRPr lang="en-US" dirty="0"/>
              </a:p>
              <a:p>
                <a:r>
                  <a:rPr lang="en-US" dirty="0"/>
                  <a:t>Substitute bytes uses S-boxes, described later</a:t>
                </a:r>
              </a:p>
              <a:p>
                <a:endParaRPr lang="en-US" dirty="0"/>
              </a:p>
              <a:p>
                <a:r>
                  <a:rPr lang="en-US" dirty="0"/>
                  <a:t>Shift rows. Shift each row by its row number.  Row 0 doesn’t move, row 1 shifts by 1, etc.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r>
                  <a:rPr lang="en-US" dirty="0"/>
                  <a:t>Mix column uses matrix multiplication.  However the addition and multiplication operators are Galois field operators, not standard add and multiply.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𝐶</m:t>
                                </m:r>
                                <m:r>
                                  <a:rPr lang="en-US" i="1">
                                    <a:latin typeface="Cambria Math" panose="02040503050406030204" pitchFamily="18" charset="0"/>
                                  </a:rPr>
                                  <m:t>0</m:t>
                                </m:r>
                              </m:e>
                            </m:mr>
                            <m:mr>
                              <m:e>
                                <m:r>
                                  <a:rPr lang="en-US" b="0" i="1" smtClean="0">
                                    <a:latin typeface="Cambria Math" panose="02040503050406030204" pitchFamily="18" charset="0"/>
                                  </a:rPr>
                                  <m:t>𝐶</m:t>
                                </m:r>
                                <m:r>
                                  <a:rPr lang="en-US" i="1">
                                    <a:latin typeface="Cambria Math" panose="02040503050406030204" pitchFamily="18" charset="0"/>
                                  </a:rPr>
                                  <m:t>1</m:t>
                                </m:r>
                              </m:e>
                            </m:mr>
                            <m:mr>
                              <m:e>
                                <m:r>
                                  <a:rPr lang="en-US" b="0" i="1" smtClean="0">
                                    <a:latin typeface="Cambria Math" panose="02040503050406030204" pitchFamily="18" charset="0"/>
                                  </a:rPr>
                                  <m:t>𝐶</m:t>
                                </m:r>
                                <m:r>
                                  <a:rPr lang="en-US" i="1">
                                    <a:latin typeface="Cambria Math" panose="02040503050406030204" pitchFamily="18" charset="0"/>
                                  </a:rPr>
                                  <m:t>2</m:t>
                                </m:r>
                              </m:e>
                            </m:mr>
                            <m:mr>
                              <m:e>
                                <m:r>
                                  <a:rPr lang="en-US" b="0" i="1" smtClean="0">
                                    <a:latin typeface="Cambria Math" panose="02040503050406030204" pitchFamily="18" charset="0"/>
                                  </a:rPr>
                                  <m:t>𝐶</m:t>
                                </m:r>
                                <m:r>
                                  <a:rPr lang="en-US" i="1">
                                    <a:latin typeface="Cambria Math" panose="02040503050406030204" pitchFamily="18" charset="0"/>
                                  </a:rPr>
                                  <m:t>3</m:t>
                                </m:r>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mr>
                            <m:mr>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mr>
                          </m:m>
                        </m:e>
                      </m:d>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endParaRPr lang="en-US" dirty="0"/>
              </a:p>
              <a:p>
                <a:endParaRPr lang="en-US" dirty="0"/>
              </a:p>
              <a:p>
                <a:endParaRPr lang="en-US" dirty="0"/>
              </a:p>
            </p:txBody>
          </p:sp>
        </mc:Choice>
        <mc:Fallback xmlns="">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r>
                  <a:rPr lang="en-US" i="0">
                    <a:latin typeface="Cambria Math" panose="02040503050406030204" pitchFamily="18" charset="0"/>
                  </a:rPr>
                  <a:t>(■8(𝑏0&amp;𝑏4&amp;𝑏8&amp;𝑏12@𝑏1&amp;𝑏5&amp;𝑏9&amp;𝑏13@𝑏2&amp;𝑏6&amp;𝑏10&amp;𝑏14@𝑏3&amp;𝑏7&amp;𝑏11&amp;𝑏15))</a:t>
                </a:r>
                <a:endParaRPr lang="en-US" dirty="0"/>
              </a:p>
              <a:p>
                <a:r>
                  <a:rPr lang="en-US" dirty="0"/>
                  <a:t>Substitute bytes uses S-boxes, described later</a:t>
                </a:r>
              </a:p>
              <a:p>
                <a:endParaRPr lang="en-US" dirty="0"/>
              </a:p>
              <a:p>
                <a:r>
                  <a:rPr lang="en-US" dirty="0"/>
                  <a:t>Shift rows. Shift each row by its row number.  Row 0 doesn’t move, row 1 shifts by 1, etc. </a:t>
                </a:r>
              </a:p>
              <a:p>
                <a:pPr/>
                <a:r>
                  <a:rPr lang="en-US" i="0">
                    <a:latin typeface="Cambria Math" panose="02040503050406030204" pitchFamily="18" charset="0"/>
                  </a:rPr>
                  <a:t>(■8(𝑏0&amp;𝑏4&amp;𝑏8&amp;𝑏12@𝑏5&amp;𝑏9&amp;𝑏13&amp;𝑏1@𝑏10&amp;𝑏14&amp;𝑏2&amp;𝑏6@𝑏15&amp;𝑏3&amp;𝑏7&amp;𝑏11))</a:t>
                </a:r>
                <a:endParaRPr lang="en-US" dirty="0"/>
              </a:p>
              <a:p>
                <a:endParaRPr lang="en-US" dirty="0"/>
              </a:p>
              <a:p>
                <a:r>
                  <a:rPr lang="en-US" dirty="0"/>
                  <a:t>Mix column uses matrix multiplication.  However the addition and multiplication operators are Galois field operators, not standard add and multiply. </a:t>
                </a:r>
              </a:p>
              <a:p>
                <a:r>
                  <a:rPr lang="en-US" i="0"/>
                  <a:t>(■8(</a:t>
                </a:r>
                <a:r>
                  <a:rPr lang="en-US" b="0" i="0">
                    <a:latin typeface="Cambria Math" panose="02040503050406030204" pitchFamily="18" charset="0"/>
                  </a:rPr>
                  <a:t>𝐶</a:t>
                </a:r>
                <a:r>
                  <a:rPr lang="en-US" i="0"/>
                  <a:t>0@</a:t>
                </a:r>
                <a:r>
                  <a:rPr lang="en-US" b="0" i="0">
                    <a:latin typeface="Cambria Math" panose="02040503050406030204" pitchFamily="18" charset="0"/>
                  </a:rPr>
                  <a:t>𝐶</a:t>
                </a:r>
                <a:r>
                  <a:rPr lang="en-US" i="0"/>
                  <a:t>1@</a:t>
                </a:r>
                <a:r>
                  <a:rPr lang="en-US" b="0" i="0">
                    <a:latin typeface="Cambria Math" panose="02040503050406030204" pitchFamily="18" charset="0"/>
                  </a:rPr>
                  <a:t>𝐶</a:t>
                </a:r>
                <a:r>
                  <a:rPr lang="en-US" i="0"/>
                  <a:t>2@</a:t>
                </a:r>
                <a:r>
                  <a:rPr lang="en-US" b="0" i="0">
                    <a:latin typeface="Cambria Math" panose="02040503050406030204" pitchFamily="18" charset="0"/>
                  </a:rPr>
                  <a:t>𝐶</a:t>
                </a:r>
                <a:r>
                  <a:rPr lang="en-US" i="0"/>
                  <a:t>3))= (■8(02&amp;03&amp;01&amp;01@01&amp;02&amp;03&amp;01@01&amp;01&amp;02&amp;03@03&amp;01&amp;01&amp;02))(■8(𝑏0&amp;𝑏4&amp;𝑏8&amp;𝑏12@𝑏5&amp;𝑏9&amp;𝑏13&amp;𝑏1@𝑏10&amp;𝑏14&amp;𝑏2&amp;𝑏6@𝑏15&amp;𝑏3&amp;𝑏7&amp;𝑏11))</a:t>
                </a:r>
                <a:endParaRPr lang="en-US" dirty="0"/>
              </a:p>
              <a:p>
                <a:pPr/>
                <a:endParaRPr lang="en-US" dirty="0"/>
              </a:p>
              <a:p>
                <a:endParaRPr lang="en-US" dirty="0"/>
              </a:p>
              <a:p>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85D50D95-FF5E-46BA-A479-363D9D0AA384}" type="slidenum">
              <a:rPr lang="en-US" smtClean="0"/>
              <a:t>14</a:t>
            </a:fld>
            <a:endParaRPr lang="en-US"/>
          </a:p>
        </p:txBody>
      </p:sp>
    </p:spTree>
    <p:extLst>
      <p:ext uri="{BB962C8B-B14F-4D97-AF65-F5344CB8AC3E}">
        <p14:creationId xmlns:p14="http://schemas.microsoft.com/office/powerpoint/2010/main" val="680471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complicated math (Extended Galois Fields) is used to create the S-box lookup tables, and the S-boxes are coded into the algorithm.  For more information about Extended Galois Fields, see </a:t>
            </a:r>
            <a:r>
              <a:rPr lang="en-US" dirty="0" err="1"/>
              <a:t>Paar</a:t>
            </a:r>
            <a:r>
              <a:rPr lang="en-US" dirty="0"/>
              <a:t> </a:t>
            </a:r>
            <a:r>
              <a:rPr lang="en-US" dirty="0" err="1"/>
              <a:t>pg</a:t>
            </a:r>
            <a:r>
              <a:rPr lang="en-US" dirty="0"/>
              <a:t> 93.</a:t>
            </a:r>
          </a:p>
          <a:p>
            <a:endParaRPr lang="en-US" dirty="0"/>
          </a:p>
          <a:p>
            <a:r>
              <a:rPr lang="en-US" dirty="0"/>
              <a:t>In software implementations of AES, the S-box is constructed ahead of time, and it is incorporated into the algorithm as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15</a:t>
            </a:fld>
            <a:endParaRPr lang="en-US"/>
          </a:p>
        </p:txBody>
      </p:sp>
    </p:spTree>
    <p:extLst>
      <p:ext uri="{BB962C8B-B14F-4D97-AF65-F5344CB8AC3E}">
        <p14:creationId xmlns:p14="http://schemas.microsoft.com/office/powerpoint/2010/main" val="922161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Substitution block, or S-box is just a lookup table.  A lot of math goes into computing the values in the table, but the table does not change.  Therefore developers hard code the S-box and do not have to worry about the math behind it.</a:t>
            </a:r>
          </a:p>
          <a:p>
            <a:endParaRPr lang="en-US" dirty="0"/>
          </a:p>
          <a:p>
            <a:r>
              <a:rPr lang="en-US" dirty="0"/>
              <a:t>The AES algorithm is designed around bytes, and therefore is most efficient on 8-bit computers.  It is not as efficient on 32 and 64 bit computers.  Often, algorithms for those computers reduce the entire round (except for Add-key) to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16</a:t>
            </a:fld>
            <a:endParaRPr lang="en-US"/>
          </a:p>
        </p:txBody>
      </p:sp>
    </p:spTree>
    <p:extLst>
      <p:ext uri="{BB962C8B-B14F-4D97-AF65-F5344CB8AC3E}">
        <p14:creationId xmlns:p14="http://schemas.microsoft.com/office/powerpoint/2010/main" val="1578624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feel obligated to include an XKCD cartoon in every cryptography lesson.  In this one, he is just babbling and has been justly excluded from cryptography conferences ;-)</a:t>
            </a:r>
          </a:p>
        </p:txBody>
      </p:sp>
      <p:sp>
        <p:nvSpPr>
          <p:cNvPr id="4" name="Slide Number Placeholder 3"/>
          <p:cNvSpPr>
            <a:spLocks noGrp="1"/>
          </p:cNvSpPr>
          <p:nvPr>
            <p:ph type="sldNum" sz="quarter" idx="10"/>
          </p:nvPr>
        </p:nvSpPr>
        <p:spPr/>
        <p:txBody>
          <a:bodyPr/>
          <a:lstStyle/>
          <a:p>
            <a:fld id="{85D50D95-FF5E-46BA-A479-363D9D0AA384}" type="slidenum">
              <a:rPr lang="en-US" smtClean="0"/>
              <a:t>17</a:t>
            </a:fld>
            <a:endParaRPr lang="en-US"/>
          </a:p>
        </p:txBody>
      </p:sp>
    </p:spTree>
    <p:extLst>
      <p:ext uri="{BB962C8B-B14F-4D97-AF65-F5344CB8AC3E}">
        <p14:creationId xmlns:p14="http://schemas.microsoft.com/office/powerpoint/2010/main" val="291684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ciphers are not in widespread use, at least currently.  Network and CPU speeds are high enough that the latency caused by waiting for 128 bits to arrive to be collected into a block is not noticeable.</a:t>
            </a:r>
          </a:p>
          <a:p>
            <a:endParaRPr lang="en-US" dirty="0"/>
          </a:p>
          <a:p>
            <a:r>
              <a:rPr lang="en-US" dirty="0"/>
              <a:t>Block ciphers, especially AES, are the current norm.</a:t>
            </a:r>
          </a:p>
          <a:p>
            <a:endParaRPr lang="en-US" dirty="0"/>
          </a:p>
          <a:p>
            <a:r>
              <a:rPr lang="en-US" dirty="0"/>
              <a:t>The XOR operation is used internally in many cryptographic algorithms and is useful when analyzing cryptography.  XOR essentially adds two bits together, except it does not have a carry bit.</a:t>
            </a:r>
          </a:p>
        </p:txBody>
      </p:sp>
      <p:sp>
        <p:nvSpPr>
          <p:cNvPr id="4" name="Slide Number Placeholder 3"/>
          <p:cNvSpPr>
            <a:spLocks noGrp="1"/>
          </p:cNvSpPr>
          <p:nvPr>
            <p:ph type="sldNum" sz="quarter" idx="10"/>
          </p:nvPr>
        </p:nvSpPr>
        <p:spPr/>
        <p:txBody>
          <a:bodyPr/>
          <a:lstStyle/>
          <a:p>
            <a:fld id="{85D50D95-FF5E-46BA-A479-363D9D0AA384}" type="slidenum">
              <a:rPr lang="en-US" smtClean="0"/>
              <a:t>2</a:t>
            </a:fld>
            <a:endParaRPr lang="en-US"/>
          </a:p>
        </p:txBody>
      </p:sp>
    </p:spTree>
    <p:extLst>
      <p:ext uri="{BB962C8B-B14F-4D97-AF65-F5344CB8AC3E}">
        <p14:creationId xmlns:p14="http://schemas.microsoft.com/office/powerpoint/2010/main" val="390553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Initialization vectors, nonces and salts (discussed later in hashes) are added for their randomness.  Without them, repeated encryption of the same plaintext would result in the same ciphertext every time.  An observer may not be able to decrypt the message, but they can glean information from it.  If the enemy are attacked at sunrise every time they see a certain message, they can conclude the message means “attack at dawn.”</a:t>
            </a:r>
          </a:p>
          <a:p>
            <a:endParaRPr lang="en-US" dirty="0"/>
          </a:p>
          <a:p>
            <a:r>
              <a:rPr lang="en-US" dirty="0"/>
              <a:t>An IV, nonce, or salt must be random.</a:t>
            </a:r>
          </a:p>
          <a:p>
            <a:endParaRPr lang="en-US" dirty="0"/>
          </a:p>
          <a:p>
            <a:r>
              <a:rPr lang="en-US" dirty="0"/>
              <a:t>Critically, an IV, nonce, or salt can only be used once.  Otherwise the entire crypto system could be broken.</a:t>
            </a:r>
          </a:p>
        </p:txBody>
      </p:sp>
      <p:sp>
        <p:nvSpPr>
          <p:cNvPr id="4" name="Slide Number Placeholder 3"/>
          <p:cNvSpPr>
            <a:spLocks noGrp="1"/>
          </p:cNvSpPr>
          <p:nvPr>
            <p:ph type="sldNum" sz="quarter" idx="10"/>
          </p:nvPr>
        </p:nvSpPr>
        <p:spPr/>
        <p:txBody>
          <a:bodyPr/>
          <a:lstStyle/>
          <a:p>
            <a:fld id="{85D50D95-FF5E-46BA-A479-363D9D0AA384}" type="slidenum">
              <a:rPr lang="en-US" smtClean="0"/>
              <a:t>3</a:t>
            </a:fld>
            <a:endParaRPr lang="en-US"/>
          </a:p>
        </p:txBody>
      </p:sp>
    </p:spTree>
    <p:extLst>
      <p:ext uri="{BB962C8B-B14F-4D97-AF65-F5344CB8AC3E}">
        <p14:creationId xmlns:p14="http://schemas.microsoft.com/office/powerpoint/2010/main" val="38064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 has been broken.  The algorithm is fine, but the key size is small enough (56 bits) that modern computers can use brute force attacks against it.  It was broken by distributed computing in 1999 and can be broken on a decent PC today. </a:t>
            </a:r>
            <a:r>
              <a:rPr lang="en-US" dirty="0">
                <a:hlinkClick r:id="rId3"/>
              </a:rPr>
              <a:t>https://en.wikipedia.org/wiki/Data_Encryption_Standard</a:t>
            </a:r>
            <a:r>
              <a:rPr lang="en-US" dirty="0"/>
              <a:t> </a:t>
            </a:r>
          </a:p>
          <a:p>
            <a:endParaRPr lang="en-US" dirty="0"/>
          </a:p>
          <a:p>
            <a:r>
              <a:rPr lang="en-US" dirty="0"/>
              <a:t>Triple DES (3DES) is the minimum acceptable encryption approved by NIST, as of January 2016. </a:t>
            </a:r>
            <a:r>
              <a:rPr lang="en-US" dirty="0">
                <a:hlinkClick r:id="rId4"/>
              </a:rPr>
              <a:t>https://nvlpubs.nist.gov/nistpubs/SpecialPublications/NIST.SP.800-57pt1r4.pdf</a:t>
            </a:r>
            <a:r>
              <a:rPr lang="en-US" dirty="0"/>
              <a:t> It consists of running the ciphertext through the DES algorithm three times, with a different key each time.  Unlike the Caesar cipher, multiple rounds of DES do improve security.</a:t>
            </a:r>
          </a:p>
          <a:p>
            <a:r>
              <a:rPr lang="en-US" dirty="0"/>
              <a:t>Note that the key for each of the three rounds must be different.</a:t>
            </a:r>
          </a:p>
          <a:p>
            <a:endParaRPr lang="en-US" dirty="0"/>
          </a:p>
          <a:p>
            <a:r>
              <a:rPr lang="en-US" dirty="0"/>
              <a:t>The effective key length for 3DES is 112 bits instead of 128 bits, due to the “meet in the middle attack.”  The attacker can break one round of 56 bits by attacking the left side, and the other two rounds of 56 bits (112) by attacking the right side.  They keep doing this until the left and right match, which is much faster than trying to break 128 bits.</a:t>
            </a:r>
          </a:p>
          <a:p>
            <a:r>
              <a:rPr lang="en-US" dirty="0"/>
              <a:t>Note that in AES, you can choose different key lengths (128, 192, or 256 bits) but the block size never changes.  The block size is always 128 bits or 16 bytes.</a:t>
            </a:r>
          </a:p>
        </p:txBody>
      </p:sp>
      <p:sp>
        <p:nvSpPr>
          <p:cNvPr id="4" name="Slide Number Placeholder 3"/>
          <p:cNvSpPr>
            <a:spLocks noGrp="1"/>
          </p:cNvSpPr>
          <p:nvPr>
            <p:ph type="sldNum" sz="quarter" idx="10"/>
          </p:nvPr>
        </p:nvSpPr>
        <p:spPr/>
        <p:txBody>
          <a:bodyPr/>
          <a:lstStyle/>
          <a:p>
            <a:fld id="{85D50D95-FF5E-46BA-A479-363D9D0AA384}" type="slidenum">
              <a:rPr lang="en-US" smtClean="0"/>
              <a:t>4</a:t>
            </a:fld>
            <a:endParaRPr lang="en-US"/>
          </a:p>
        </p:txBody>
      </p:sp>
    </p:spTree>
    <p:extLst>
      <p:ext uri="{BB962C8B-B14F-4D97-AF65-F5344CB8AC3E}">
        <p14:creationId xmlns:p14="http://schemas.microsoft.com/office/powerpoint/2010/main" val="320679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 is broken by brute force, the key can be computed.  This breaks the first goal.</a:t>
            </a:r>
          </a:p>
          <a:p>
            <a:endParaRPr lang="en-US" dirty="0"/>
          </a:p>
          <a:p>
            <a:r>
              <a:rPr lang="en-US" dirty="0"/>
              <a:t>When a small change in plaintext causes a large and random change in the ciphertext, this prevents attackers from discerning part of the plaintext.  For example, consider the message, “Please deposit $100”.  If several messages (“Please deposit $110”, please deposit $200”, etc.) are intercepted and only the very end of the ciphertext changes, the attacker will eventually determine that the last digits are the amount.</a:t>
            </a:r>
          </a:p>
          <a:p>
            <a:endParaRPr lang="en-US" dirty="0"/>
          </a:p>
          <a:p>
            <a:r>
              <a:rPr lang="en-US" dirty="0"/>
              <a:t>Key space is roughly analogous to key length, provided the encryption algorithm is good and keys are randomly chosen..  It basically means, “how many times would the attacker have to guess before they break the encryption?”  If the key is long, say 0x29533af76, but you only ever use two keys (0x29533af7</a:t>
            </a:r>
            <a:r>
              <a:rPr lang="en-US" u="sng" dirty="0"/>
              <a:t>6</a:t>
            </a:r>
            <a:r>
              <a:rPr lang="en-US" dirty="0"/>
              <a:t> and 0x29533af7</a:t>
            </a:r>
            <a:r>
              <a:rPr lang="en-US" u="sng" dirty="0"/>
              <a:t>7</a:t>
            </a:r>
            <a:r>
              <a:rPr lang="en-US" dirty="0"/>
              <a:t>) the key space is two.</a:t>
            </a:r>
          </a:p>
        </p:txBody>
      </p:sp>
      <p:sp>
        <p:nvSpPr>
          <p:cNvPr id="4" name="Slide Number Placeholder 3"/>
          <p:cNvSpPr>
            <a:spLocks noGrp="1"/>
          </p:cNvSpPr>
          <p:nvPr>
            <p:ph type="sldNum" sz="quarter" idx="10"/>
          </p:nvPr>
        </p:nvSpPr>
        <p:spPr/>
        <p:txBody>
          <a:bodyPr/>
          <a:lstStyle/>
          <a:p>
            <a:fld id="{85D50D95-FF5E-46BA-A479-363D9D0AA384}" type="slidenum">
              <a:rPr lang="en-US" smtClean="0"/>
              <a:t>5</a:t>
            </a:fld>
            <a:endParaRPr lang="en-US"/>
          </a:p>
        </p:txBody>
      </p:sp>
    </p:spTree>
    <p:extLst>
      <p:ext uri="{BB962C8B-B14F-4D97-AF65-F5344CB8AC3E}">
        <p14:creationId xmlns:p14="http://schemas.microsoft.com/office/powerpoint/2010/main" val="43726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rounds is just how many times the internal algorithm is repeated.</a:t>
            </a:r>
          </a:p>
          <a:p>
            <a:endParaRPr lang="en-US" dirty="0"/>
          </a:p>
          <a:p>
            <a:r>
              <a:rPr lang="en-US" dirty="0"/>
              <a:t>It is important to note that the key is manipulated so that each round has a different key.  The process of determining the key for a given round is separate from the processing of the message data itself.  Usually key processing is done in parallel with the message processing and uses its own algorithm or key schedule.</a:t>
            </a:r>
          </a:p>
          <a:p>
            <a:endParaRPr lang="en-US" dirty="0"/>
          </a:p>
          <a:p>
            <a:r>
              <a:rPr lang="en-US" dirty="0"/>
              <a:t>AES length and rounds, </a:t>
            </a:r>
            <a:r>
              <a:rPr lang="en-US" dirty="0">
                <a:hlinkClick r:id="rId3"/>
              </a:rPr>
              <a:t>https://en.wikipedia.org/wiki/Advanced_Encryption_Standard</a:t>
            </a:r>
            <a:r>
              <a:rPr lang="en-US" dirty="0"/>
              <a:t> </a:t>
            </a:r>
          </a:p>
        </p:txBody>
      </p:sp>
      <p:sp>
        <p:nvSpPr>
          <p:cNvPr id="4" name="Slide Number Placeholder 3"/>
          <p:cNvSpPr>
            <a:spLocks noGrp="1"/>
          </p:cNvSpPr>
          <p:nvPr>
            <p:ph type="sldNum" sz="quarter" idx="10"/>
          </p:nvPr>
        </p:nvSpPr>
        <p:spPr/>
        <p:txBody>
          <a:bodyPr/>
          <a:lstStyle/>
          <a:p>
            <a:fld id="{85D50D95-FF5E-46BA-A479-363D9D0AA384}" type="slidenum">
              <a:rPr lang="en-US" smtClean="0"/>
              <a:t>6</a:t>
            </a:fld>
            <a:endParaRPr lang="en-US"/>
          </a:p>
        </p:txBody>
      </p:sp>
    </p:spTree>
    <p:extLst>
      <p:ext uri="{BB962C8B-B14F-4D97-AF65-F5344CB8AC3E}">
        <p14:creationId xmlns:p14="http://schemas.microsoft.com/office/powerpoint/2010/main" val="69552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18214"/>
          </a:xfrm>
        </p:spPr>
        <p:txBody>
          <a:bodyPr/>
          <a:lstStyle/>
          <a:p>
            <a:r>
              <a:rPr lang="en-US" dirty="0"/>
              <a:t>This example was created using PyCryptodome, Python 3.7 on a Windows VM using Electronic Codebook (ECB) mode in AES.  This code also runs in Ubuntu and CentOS.  I chose Idle in Windows because I liked the colors.</a:t>
            </a:r>
          </a:p>
          <a:p>
            <a:endParaRPr lang="en-US" dirty="0"/>
          </a:p>
          <a:p>
            <a:r>
              <a:rPr lang="en-US" dirty="0"/>
              <a:t>The ‘b’ in front of the strings tells Python that they are to be stored as byte literals instead of strings.  The </a:t>
            </a:r>
            <a:r>
              <a:rPr lang="en-US" dirty="0" err="1"/>
              <a:t>aes_obj.encrypt</a:t>
            </a:r>
            <a:r>
              <a:rPr lang="en-US" dirty="0"/>
              <a:t>() method will throw an error if you submit a string instead of a byte literal.  Run </a:t>
            </a:r>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a:t>and</a:t>
            </a:r>
            <a:r>
              <a:rPr lang="en-US" dirty="0">
                <a:latin typeface="Courier New" panose="02070309020205020404" pitchFamily="49" charset="0"/>
                <a:cs typeface="Courier New" panose="02070309020205020404" pitchFamily="49" charset="0"/>
              </a:rPr>
              <a:t> type </a:t>
            </a:r>
            <a:r>
              <a:rPr lang="en-US" dirty="0" err="1">
                <a:latin typeface="Courier New" panose="02070309020205020404" pitchFamily="49" charset="0"/>
                <a:cs typeface="Courier New" panose="02070309020205020404" pitchFamily="49" charset="0"/>
              </a:rPr>
              <a:t>b'abc</a:t>
            </a:r>
            <a:r>
              <a:rPr lang="en-US" dirty="0">
                <a:latin typeface="Courier New" panose="02070309020205020404" pitchFamily="49" charset="0"/>
                <a:cs typeface="Courier New" panose="02070309020205020404" pitchFamily="49" charset="0"/>
              </a:rPr>
              <a:t>' </a:t>
            </a:r>
            <a:r>
              <a:rPr lang="en-US" dirty="0"/>
              <a:t>to see the difference.</a:t>
            </a:r>
          </a:p>
          <a:p>
            <a:endParaRPr lang="en-US" dirty="0"/>
          </a:p>
          <a:p>
            <a:r>
              <a:rPr lang="en-US" dirty="0"/>
              <a:t>One of the biggest problems I have in coding </a:t>
            </a:r>
            <a:r>
              <a:rPr lang="en-US" dirty="0" err="1"/>
              <a:t>ITSec</a:t>
            </a:r>
            <a:r>
              <a:rPr lang="en-US" dirty="0"/>
              <a:t> problems is getting the data in the correct type and converting between types.  The </a:t>
            </a:r>
            <a:r>
              <a:rPr lang="en-US" dirty="0" err="1"/>
              <a:t>binascii</a:t>
            </a:r>
            <a:r>
              <a:rPr lang="en-US" dirty="0"/>
              <a:t> module is a great help.</a:t>
            </a:r>
          </a:p>
          <a:p>
            <a:endParaRPr lang="en-US" dirty="0"/>
          </a:p>
          <a:p>
            <a:r>
              <a:rPr lang="en-US" dirty="0"/>
              <a:t>Normally if the encrypted data must be mailed, it is converted to base64 instead of hex characters in ASCII.  In this case I chose hex (</a:t>
            </a:r>
            <a:r>
              <a:rPr lang="en-US" dirty="0" err="1"/>
              <a:t>binascii.hexlify</a:t>
            </a:r>
            <a:r>
              <a:rPr lang="en-US" dirty="0"/>
              <a:t>) so that it would be easy to see how much the ciphertext changed when one digit of plaintext changed.</a:t>
            </a:r>
          </a:p>
          <a:p>
            <a:endParaRPr lang="en-US" dirty="0"/>
          </a:p>
          <a:p>
            <a:r>
              <a:rPr lang="en-US" dirty="0"/>
              <a:t>The AES module is a ‘primitive.’  It is very picky about the data you submit.  The key must be exactly 16, 24, or 32 bytes long (AES 128, AES 192, or AES 256).  The data to be encrypted must be a multiple of 16 bytes (128 bits) exactly.  Anything different for the key or data will cause an error.  </a:t>
            </a:r>
          </a:p>
        </p:txBody>
      </p:sp>
      <p:sp>
        <p:nvSpPr>
          <p:cNvPr id="4" name="Slide Number Placeholder 3"/>
          <p:cNvSpPr>
            <a:spLocks noGrp="1"/>
          </p:cNvSpPr>
          <p:nvPr>
            <p:ph type="sldNum" sz="quarter" idx="10"/>
          </p:nvPr>
        </p:nvSpPr>
        <p:spPr/>
        <p:txBody>
          <a:bodyPr/>
          <a:lstStyle/>
          <a:p>
            <a:fld id="{85D50D95-FF5E-46BA-A479-363D9D0AA384}" type="slidenum">
              <a:rPr lang="en-US" smtClean="0"/>
              <a:t>7</a:t>
            </a:fld>
            <a:endParaRPr lang="en-US"/>
          </a:p>
        </p:txBody>
      </p:sp>
    </p:spTree>
    <p:extLst>
      <p:ext uri="{BB962C8B-B14F-4D97-AF65-F5344CB8AC3E}">
        <p14:creationId xmlns:p14="http://schemas.microsoft.com/office/powerpoint/2010/main" val="221237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penguin picture has many 16-byte blocks of data that are all white, all black, or all yellow.  With the same key and no changes, all the white blocks have the same ciphertext, as do the all black and all yellow blocks.  An attacker can use this to extract information from encrypted traffic.</a:t>
            </a:r>
          </a:p>
        </p:txBody>
      </p:sp>
      <p:sp>
        <p:nvSpPr>
          <p:cNvPr id="4" name="Slide Number Placeholder 3"/>
          <p:cNvSpPr>
            <a:spLocks noGrp="1"/>
          </p:cNvSpPr>
          <p:nvPr>
            <p:ph type="sldNum" sz="quarter" idx="10"/>
          </p:nvPr>
        </p:nvSpPr>
        <p:spPr/>
        <p:txBody>
          <a:bodyPr/>
          <a:lstStyle/>
          <a:p>
            <a:fld id="{85D50D95-FF5E-46BA-A479-363D9D0AA384}" type="slidenum">
              <a:rPr lang="en-US" smtClean="0"/>
              <a:t>8</a:t>
            </a:fld>
            <a:endParaRPr lang="en-US"/>
          </a:p>
        </p:txBody>
      </p:sp>
    </p:spTree>
    <p:extLst>
      <p:ext uri="{BB962C8B-B14F-4D97-AF65-F5344CB8AC3E}">
        <p14:creationId xmlns:p14="http://schemas.microsoft.com/office/powerpoint/2010/main" val="423017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D50D95-FF5E-46BA-A479-363D9D0AA384}" type="slidenum">
              <a:rPr lang="en-US" smtClean="0"/>
              <a:t>9</a:t>
            </a:fld>
            <a:endParaRPr lang="en-US"/>
          </a:p>
        </p:txBody>
      </p:sp>
    </p:spTree>
    <p:extLst>
      <p:ext uri="{BB962C8B-B14F-4D97-AF65-F5344CB8AC3E}">
        <p14:creationId xmlns:p14="http://schemas.microsoft.com/office/powerpoint/2010/main" val="264289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88C7-E029-4C07-9E37-3C124DD95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901182-EDC3-4581-AF94-0E1629CDB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A572B-4BEA-48FA-91A9-7ED4A28D11A3}"/>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5" name="Footer Placeholder 4">
            <a:extLst>
              <a:ext uri="{FF2B5EF4-FFF2-40B4-BE49-F238E27FC236}">
                <a16:creationId xmlns:a16="http://schemas.microsoft.com/office/drawing/2014/main" id="{E552B710-9909-439F-A410-E9E399429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D8F9-BDB7-4C82-8295-6C7E85439727}"/>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6394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A438-B3DC-416C-81C8-A3EE248EB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63A097-B5C4-403C-B99E-54C38FD625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3220D-FB91-4A81-9D33-B63620547FE4}"/>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5" name="Footer Placeholder 4">
            <a:extLst>
              <a:ext uri="{FF2B5EF4-FFF2-40B4-BE49-F238E27FC236}">
                <a16:creationId xmlns:a16="http://schemas.microsoft.com/office/drawing/2014/main" id="{83FE2B61-7AF7-4301-AC9D-E12C874DA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AF034-F78E-48E0-AE85-7DF998355A0B}"/>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28838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80001-1C14-4EB4-8620-D0468054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8AAAE-B229-47D5-ACE5-BAA701185F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20BDB-4872-45AF-99B7-1F3361F2B2DE}"/>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5" name="Footer Placeholder 4">
            <a:extLst>
              <a:ext uri="{FF2B5EF4-FFF2-40B4-BE49-F238E27FC236}">
                <a16:creationId xmlns:a16="http://schemas.microsoft.com/office/drawing/2014/main" id="{718B11DF-CF17-4668-B9C9-0246634D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3148E-FE18-42F2-BB62-D300518F6615}"/>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11488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D0C-D593-430A-A3BB-0B4437B21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FEE73-796A-426D-826F-4D6BB08DD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0223D-B7A8-4C71-9AE7-22728A78C0B3}"/>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5" name="Footer Placeholder 4">
            <a:extLst>
              <a:ext uri="{FF2B5EF4-FFF2-40B4-BE49-F238E27FC236}">
                <a16:creationId xmlns:a16="http://schemas.microsoft.com/office/drawing/2014/main" id="{AC9CF0EE-5D1E-44ED-B1A3-178E87833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1BF56-C96C-4082-9B18-46D9B865A526}"/>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42187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CF3F-7E86-42F4-8761-1FABDF376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36F2F-3B4D-42C1-BDB4-7F31FB173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E882D-95A1-42F8-8CF9-D8EE1BC16ADF}"/>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5" name="Footer Placeholder 4">
            <a:extLst>
              <a:ext uri="{FF2B5EF4-FFF2-40B4-BE49-F238E27FC236}">
                <a16:creationId xmlns:a16="http://schemas.microsoft.com/office/drawing/2014/main" id="{95732F3C-D2A5-45D8-AEA8-9C8B9F37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D4FFC-5D83-4D80-BC8E-C201C7676BBD}"/>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95852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C52-DD5A-4463-B2A1-45BA37A9B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E4146-1B5E-4419-B81A-083D51729D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6CA7B-5271-4B6D-BA65-9AC249EF37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7A909-7123-432E-B4F7-B85B5F24C884}"/>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6" name="Footer Placeholder 5">
            <a:extLst>
              <a:ext uri="{FF2B5EF4-FFF2-40B4-BE49-F238E27FC236}">
                <a16:creationId xmlns:a16="http://schemas.microsoft.com/office/drawing/2014/main" id="{619824CF-0149-46B7-ABC3-5ADD3EAC9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CC1-EB9D-4541-B9B3-8C8DDD81A27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52669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444-300B-46CA-B919-1D7AC60F24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9C3F14-5802-4A60-BBF8-A4FB4D4F9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EC2286-BC8E-4B51-AECA-422CCAAFA1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741E4-E895-4EEC-8687-D21034BA6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C935F7-7B4F-40FB-8AA9-B9A7A23596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038D1-AD37-461C-A9BD-E3695567F5C0}"/>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8" name="Footer Placeholder 7">
            <a:extLst>
              <a:ext uri="{FF2B5EF4-FFF2-40B4-BE49-F238E27FC236}">
                <a16:creationId xmlns:a16="http://schemas.microsoft.com/office/drawing/2014/main" id="{3B43E505-C778-42E6-8763-0118A3C5D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E7FCE-D01B-4CAE-B469-F9E8CDD1AD6F}"/>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1434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243E-7F96-44BD-9979-F27B99DC8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C9A54-3729-4702-BC7A-D165B39D9A59}"/>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4" name="Footer Placeholder 3">
            <a:extLst>
              <a:ext uri="{FF2B5EF4-FFF2-40B4-BE49-F238E27FC236}">
                <a16:creationId xmlns:a16="http://schemas.microsoft.com/office/drawing/2014/main" id="{C8BE6A4B-0EDA-4E6F-BBDD-821FD5EFB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7A4F44-D2DF-40DB-B9F1-6D26FFBFA73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92233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3AF7E-7A46-454F-8F21-9213E7E132C5}"/>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3" name="Footer Placeholder 2">
            <a:extLst>
              <a:ext uri="{FF2B5EF4-FFF2-40B4-BE49-F238E27FC236}">
                <a16:creationId xmlns:a16="http://schemas.microsoft.com/office/drawing/2014/main" id="{23CD3AA6-292F-422B-A580-2BB16815B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5CCB3-005C-4FC6-94DD-BA70A436C423}"/>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0967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A19-F4E9-4926-8105-882EA93CD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CE3D4-ED5C-4251-B7EA-8817DA932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B151D-14E9-456D-B815-C0AF124A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94BFC2-5FEA-42FB-9734-B7F10443573C}"/>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6" name="Footer Placeholder 5">
            <a:extLst>
              <a:ext uri="{FF2B5EF4-FFF2-40B4-BE49-F238E27FC236}">
                <a16:creationId xmlns:a16="http://schemas.microsoft.com/office/drawing/2014/main" id="{421CF379-BC92-4FD1-B391-FF17F0D31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80378-FE34-42AE-BCA4-1057F530E898}"/>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5182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92AB-AC03-49BC-B246-AA5AEDFAD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B6798-C9DB-4330-A2C7-EB892F78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6BC96-FDAF-4F25-8F24-2C7C246F5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AE4DF7-149D-4178-A1DD-59A55974ABC1}"/>
              </a:ext>
            </a:extLst>
          </p:cNvPr>
          <p:cNvSpPr>
            <a:spLocks noGrp="1"/>
          </p:cNvSpPr>
          <p:nvPr>
            <p:ph type="dt" sz="half" idx="10"/>
          </p:nvPr>
        </p:nvSpPr>
        <p:spPr/>
        <p:txBody>
          <a:bodyPr/>
          <a:lstStyle/>
          <a:p>
            <a:fld id="{F18D9C4A-D73C-4CB7-B695-CD44CD489250}" type="datetimeFigureOut">
              <a:rPr lang="en-US" smtClean="0"/>
              <a:t>8/19/2020</a:t>
            </a:fld>
            <a:endParaRPr lang="en-US"/>
          </a:p>
        </p:txBody>
      </p:sp>
      <p:sp>
        <p:nvSpPr>
          <p:cNvPr id="6" name="Footer Placeholder 5">
            <a:extLst>
              <a:ext uri="{FF2B5EF4-FFF2-40B4-BE49-F238E27FC236}">
                <a16:creationId xmlns:a16="http://schemas.microsoft.com/office/drawing/2014/main" id="{DEAD5275-10B8-4935-AFCD-BE2C2EE44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56F38-0E3A-45BB-9C39-D367505A95D9}"/>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4206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CAA56-DA0B-492C-80E3-D62EA3D0D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8CF50-62FB-4BA9-B134-BEE66E1DC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9AA22-CB14-4677-85DA-5C2EA3F8C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D9C4A-D73C-4CB7-B695-CD44CD489250}" type="datetimeFigureOut">
              <a:rPr lang="en-US" smtClean="0"/>
              <a:t>8/19/2020</a:t>
            </a:fld>
            <a:endParaRPr lang="en-US"/>
          </a:p>
        </p:txBody>
      </p:sp>
      <p:sp>
        <p:nvSpPr>
          <p:cNvPr id="5" name="Footer Placeholder 4">
            <a:extLst>
              <a:ext uri="{FF2B5EF4-FFF2-40B4-BE49-F238E27FC236}">
                <a16:creationId xmlns:a16="http://schemas.microsoft.com/office/drawing/2014/main" id="{3DBFF959-0B47-49D8-AD24-0F630B87D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88027-F6B0-48E8-A006-B15DDF03C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4E70C-5907-4F14-A803-2ABFD0FC6549}" type="slidenum">
              <a:rPr lang="en-US" smtClean="0"/>
              <a:t>‹#›</a:t>
            </a:fld>
            <a:endParaRPr lang="en-US"/>
          </a:p>
        </p:txBody>
      </p:sp>
    </p:spTree>
    <p:extLst>
      <p:ext uri="{BB962C8B-B14F-4D97-AF65-F5344CB8AC3E}">
        <p14:creationId xmlns:p14="http://schemas.microsoft.com/office/powerpoint/2010/main" val="294494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ngineering.purdue.edu/kak/compsec/NewLectures/Lecture8.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ijndael_S-bo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Block_cipher_mode_of_operation"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9778-5194-445B-B40E-1AD4C73F08AD}"/>
              </a:ext>
            </a:extLst>
          </p:cNvPr>
          <p:cNvSpPr>
            <a:spLocks noGrp="1"/>
          </p:cNvSpPr>
          <p:nvPr>
            <p:ph type="ctrTitle"/>
          </p:nvPr>
        </p:nvSpPr>
        <p:spPr>
          <a:xfrm>
            <a:off x="1524000" y="1122363"/>
            <a:ext cx="9144000" cy="1032114"/>
          </a:xfrm>
        </p:spPr>
        <p:txBody>
          <a:bodyPr/>
          <a:lstStyle/>
          <a:p>
            <a:r>
              <a:rPr lang="en-US" dirty="0"/>
              <a:t>Cryptology (3)</a:t>
            </a:r>
          </a:p>
        </p:txBody>
      </p:sp>
      <p:sp>
        <p:nvSpPr>
          <p:cNvPr id="3" name="Subtitle 2">
            <a:extLst>
              <a:ext uri="{FF2B5EF4-FFF2-40B4-BE49-F238E27FC236}">
                <a16:creationId xmlns:a16="http://schemas.microsoft.com/office/drawing/2014/main" id="{9BC18D24-E31B-4571-89E8-B08C57D67D47}"/>
              </a:ext>
            </a:extLst>
          </p:cNvPr>
          <p:cNvSpPr>
            <a:spLocks noGrp="1"/>
          </p:cNvSpPr>
          <p:nvPr>
            <p:ph type="subTitle" idx="1"/>
          </p:nvPr>
        </p:nvSpPr>
        <p:spPr>
          <a:xfrm>
            <a:off x="1524000" y="3057099"/>
            <a:ext cx="9144000" cy="3093180"/>
          </a:xfrm>
        </p:spPr>
        <p:txBody>
          <a:bodyPr>
            <a:normAutofit/>
          </a:bodyPr>
          <a:lstStyle/>
          <a:p>
            <a:r>
              <a:rPr lang="en-US" sz="3600" b="1" u="sng" dirty="0"/>
              <a:t>Symmetric Encryption</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380766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FBD-F4C6-4627-8C8D-D51BA9C89C7C}"/>
              </a:ext>
            </a:extLst>
          </p:cNvPr>
          <p:cNvSpPr>
            <a:spLocks noGrp="1"/>
          </p:cNvSpPr>
          <p:nvPr>
            <p:ph type="title"/>
          </p:nvPr>
        </p:nvSpPr>
        <p:spPr/>
        <p:txBody>
          <a:bodyPr/>
          <a:lstStyle/>
          <a:p>
            <a:r>
              <a:rPr lang="en-US" dirty="0"/>
              <a:t>Modes in Block Encryption (a few of many)</a:t>
            </a:r>
          </a:p>
        </p:txBody>
      </p:sp>
      <p:sp>
        <p:nvSpPr>
          <p:cNvPr id="3" name="Content Placeholder 2">
            <a:extLst>
              <a:ext uri="{FF2B5EF4-FFF2-40B4-BE49-F238E27FC236}">
                <a16:creationId xmlns:a16="http://schemas.microsoft.com/office/drawing/2014/main" id="{6742F639-62A8-42B5-9BEF-C24C60CE4071}"/>
              </a:ext>
            </a:extLst>
          </p:cNvPr>
          <p:cNvSpPr>
            <a:spLocks noGrp="1"/>
          </p:cNvSpPr>
          <p:nvPr>
            <p:ph idx="1"/>
          </p:nvPr>
        </p:nvSpPr>
        <p:spPr>
          <a:xfrm>
            <a:off x="838200" y="1402915"/>
            <a:ext cx="10515600" cy="2247431"/>
          </a:xfrm>
        </p:spPr>
        <p:txBody>
          <a:bodyPr>
            <a:normAutofit fontScale="92500" lnSpcReduction="20000"/>
          </a:bodyPr>
          <a:lstStyle/>
          <a:p>
            <a:r>
              <a:rPr lang="en-US" dirty="0"/>
              <a:t>Electronic Codebook Mode (ECB)</a:t>
            </a:r>
          </a:p>
          <a:p>
            <a:pPr lvl="1"/>
            <a:r>
              <a:rPr lang="en-US" dirty="0"/>
              <a:t>Method from previous slide—each block is encrypted with same key, independently from other blocks.  Identical plaintext produces identical ciphertext</a:t>
            </a:r>
          </a:p>
          <a:p>
            <a:pPr lvl="1"/>
            <a:r>
              <a:rPr lang="en-US" dirty="0"/>
              <a:t>Bad idea</a:t>
            </a:r>
          </a:p>
          <a:p>
            <a:r>
              <a:rPr lang="en-US" dirty="0"/>
              <a:t>Cipher Block Chaining (CBC)</a:t>
            </a:r>
          </a:p>
          <a:p>
            <a:pPr lvl="1"/>
            <a:r>
              <a:rPr lang="en-US" dirty="0"/>
              <a:t>Plaintext is </a:t>
            </a:r>
            <a:r>
              <a:rPr lang="en-US" dirty="0" err="1"/>
              <a:t>XOR’d</a:t>
            </a:r>
            <a:r>
              <a:rPr lang="en-US" dirty="0"/>
              <a:t> with the ciphertext from the previous block before encryption</a:t>
            </a:r>
          </a:p>
          <a:p>
            <a:pPr lvl="1"/>
            <a:r>
              <a:rPr lang="en-US" dirty="0"/>
              <a:t>Requires picking a random IV to XOR the first block</a:t>
            </a:r>
          </a:p>
        </p:txBody>
      </p:sp>
      <p:pic>
        <p:nvPicPr>
          <p:cNvPr id="4" name="Picture 3">
            <a:extLst>
              <a:ext uri="{FF2B5EF4-FFF2-40B4-BE49-F238E27FC236}">
                <a16:creationId xmlns:a16="http://schemas.microsoft.com/office/drawing/2014/main" id="{709D159A-0D2C-45F9-B277-FADDE7E72DE2}"/>
              </a:ext>
            </a:extLst>
          </p:cNvPr>
          <p:cNvPicPr>
            <a:picLocks noChangeAspect="1"/>
          </p:cNvPicPr>
          <p:nvPr/>
        </p:nvPicPr>
        <p:blipFill>
          <a:blip r:embed="rId3"/>
          <a:stretch>
            <a:fillRect/>
          </a:stretch>
        </p:blipFill>
        <p:spPr>
          <a:xfrm>
            <a:off x="667617" y="3650346"/>
            <a:ext cx="7223213" cy="2696666"/>
          </a:xfrm>
          <a:prstGeom prst="rect">
            <a:avLst/>
          </a:prstGeom>
        </p:spPr>
      </p:pic>
      <p:sp>
        <p:nvSpPr>
          <p:cNvPr id="5" name="Rectangle 4">
            <a:extLst>
              <a:ext uri="{FF2B5EF4-FFF2-40B4-BE49-F238E27FC236}">
                <a16:creationId xmlns:a16="http://schemas.microsoft.com/office/drawing/2014/main" id="{B4CFDB7C-8569-4CD5-AF62-5EB2D6B5D2C1}"/>
              </a:ext>
            </a:extLst>
          </p:cNvPr>
          <p:cNvSpPr/>
          <p:nvPr/>
        </p:nvSpPr>
        <p:spPr>
          <a:xfrm>
            <a:off x="7293218" y="4246399"/>
            <a:ext cx="6096000" cy="276999"/>
          </a:xfrm>
          <a:prstGeom prst="rect">
            <a:avLst/>
          </a:prstGeom>
        </p:spPr>
        <p:txBody>
          <a:bodyPr>
            <a:spAutoFit/>
          </a:bodyPr>
          <a:lstStyle/>
          <a:p>
            <a:r>
              <a:rPr lang="en-US" sz="1200" dirty="0">
                <a:hlinkClick r:id="rId4"/>
              </a:rPr>
              <a:t>https://en.wikipedia.org/wiki/Block_cipher_mode_of_operation</a:t>
            </a:r>
            <a:r>
              <a:rPr lang="en-US" sz="1200" dirty="0"/>
              <a:t> </a:t>
            </a:r>
          </a:p>
        </p:txBody>
      </p:sp>
    </p:spTree>
    <p:extLst>
      <p:ext uri="{BB962C8B-B14F-4D97-AF65-F5344CB8AC3E}">
        <p14:creationId xmlns:p14="http://schemas.microsoft.com/office/powerpoint/2010/main" val="22583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E0A7-A217-4C96-8E5F-4E75E4BC9BB5}"/>
              </a:ext>
            </a:extLst>
          </p:cNvPr>
          <p:cNvSpPr>
            <a:spLocks noGrp="1"/>
          </p:cNvSpPr>
          <p:nvPr>
            <p:ph type="title"/>
          </p:nvPr>
        </p:nvSpPr>
        <p:spPr/>
        <p:txBody>
          <a:bodyPr/>
          <a:lstStyle/>
          <a:p>
            <a:r>
              <a:rPr lang="en-US" dirty="0"/>
              <a:t>Modes in Block Encryption (2)</a:t>
            </a:r>
          </a:p>
        </p:txBody>
      </p:sp>
      <p:sp>
        <p:nvSpPr>
          <p:cNvPr id="3" name="Content Placeholder 2">
            <a:extLst>
              <a:ext uri="{FF2B5EF4-FFF2-40B4-BE49-F238E27FC236}">
                <a16:creationId xmlns:a16="http://schemas.microsoft.com/office/drawing/2014/main" id="{52580514-3C80-4CFD-8089-DAA14A033257}"/>
              </a:ext>
            </a:extLst>
          </p:cNvPr>
          <p:cNvSpPr>
            <a:spLocks noGrp="1"/>
          </p:cNvSpPr>
          <p:nvPr>
            <p:ph idx="1"/>
          </p:nvPr>
        </p:nvSpPr>
        <p:spPr>
          <a:xfrm>
            <a:off x="838200" y="1825625"/>
            <a:ext cx="10515600" cy="1197493"/>
          </a:xfrm>
        </p:spPr>
        <p:txBody>
          <a:bodyPr>
            <a:normAutofit fontScale="92500"/>
          </a:bodyPr>
          <a:lstStyle/>
          <a:p>
            <a:r>
              <a:rPr lang="en-US" dirty="0"/>
              <a:t>Counter Mode (CTR)</a:t>
            </a:r>
          </a:p>
          <a:p>
            <a:pPr lvl="1"/>
            <a:r>
              <a:rPr lang="en-US" dirty="0"/>
              <a:t>Plaintext is </a:t>
            </a:r>
            <a:r>
              <a:rPr lang="en-US" dirty="0" err="1"/>
              <a:t>XOR’d</a:t>
            </a:r>
            <a:r>
              <a:rPr lang="en-US" dirty="0"/>
              <a:t> with a value that changes (may just increment) for each block</a:t>
            </a:r>
          </a:p>
          <a:p>
            <a:pPr lvl="1"/>
            <a:r>
              <a:rPr lang="en-US" dirty="0"/>
              <a:t>Counter starts at random value (Nonce)</a:t>
            </a:r>
          </a:p>
          <a:p>
            <a:pPr marL="0" indent="0">
              <a:buNone/>
            </a:pPr>
            <a:endParaRPr lang="en-US" dirty="0"/>
          </a:p>
        </p:txBody>
      </p:sp>
      <p:pic>
        <p:nvPicPr>
          <p:cNvPr id="4" name="Picture 3">
            <a:extLst>
              <a:ext uri="{FF2B5EF4-FFF2-40B4-BE49-F238E27FC236}">
                <a16:creationId xmlns:a16="http://schemas.microsoft.com/office/drawing/2014/main" id="{6F83344A-716E-445B-8FDA-1BDEB4604673}"/>
              </a:ext>
            </a:extLst>
          </p:cNvPr>
          <p:cNvPicPr>
            <a:picLocks noChangeAspect="1"/>
          </p:cNvPicPr>
          <p:nvPr/>
        </p:nvPicPr>
        <p:blipFill>
          <a:blip r:embed="rId3"/>
          <a:stretch>
            <a:fillRect/>
          </a:stretch>
        </p:blipFill>
        <p:spPr>
          <a:xfrm>
            <a:off x="951723" y="2933985"/>
            <a:ext cx="6176866" cy="2422093"/>
          </a:xfrm>
          <a:prstGeom prst="rect">
            <a:avLst/>
          </a:prstGeom>
        </p:spPr>
      </p:pic>
      <p:sp>
        <p:nvSpPr>
          <p:cNvPr id="5" name="Rectangle 4">
            <a:extLst>
              <a:ext uri="{FF2B5EF4-FFF2-40B4-BE49-F238E27FC236}">
                <a16:creationId xmlns:a16="http://schemas.microsoft.com/office/drawing/2014/main" id="{9EDD4134-E510-45BA-8FDB-C4A197D3886F}"/>
              </a:ext>
            </a:extLst>
          </p:cNvPr>
          <p:cNvSpPr/>
          <p:nvPr/>
        </p:nvSpPr>
        <p:spPr>
          <a:xfrm>
            <a:off x="7311743" y="4990133"/>
            <a:ext cx="4289182" cy="276999"/>
          </a:xfrm>
          <a:prstGeom prst="rect">
            <a:avLst/>
          </a:prstGeom>
        </p:spPr>
        <p:txBody>
          <a:bodyPr wrap="square">
            <a:spAutoFit/>
          </a:bodyPr>
          <a:lstStyle/>
          <a:p>
            <a:r>
              <a:rPr lang="en-US" sz="1200" dirty="0">
                <a:hlinkClick r:id="rId4"/>
              </a:rPr>
              <a:t>https://en.wikipedia.org/wiki/Block_cipher_mode_of_operation</a:t>
            </a:r>
            <a:r>
              <a:rPr lang="en-US" sz="1200" dirty="0"/>
              <a:t> </a:t>
            </a:r>
          </a:p>
        </p:txBody>
      </p:sp>
      <p:sp>
        <p:nvSpPr>
          <p:cNvPr id="7" name="Content Placeholder 2">
            <a:extLst>
              <a:ext uri="{FF2B5EF4-FFF2-40B4-BE49-F238E27FC236}">
                <a16:creationId xmlns:a16="http://schemas.microsoft.com/office/drawing/2014/main" id="{63F6B203-36C8-4E81-ACAC-64E4ECBF850A}"/>
              </a:ext>
            </a:extLst>
          </p:cNvPr>
          <p:cNvSpPr txBox="1">
            <a:spLocks/>
          </p:cNvSpPr>
          <p:nvPr/>
        </p:nvSpPr>
        <p:spPr>
          <a:xfrm>
            <a:off x="838200" y="5408932"/>
            <a:ext cx="10515600" cy="91363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Galois Counter Mode (GCM)</a:t>
            </a:r>
          </a:p>
          <a:p>
            <a:pPr lvl="1"/>
            <a:r>
              <a:rPr lang="en-US" dirty="0"/>
              <a:t>Like CTR, “Galois” comes from multiplication over Galois Field</a:t>
            </a:r>
          </a:p>
          <a:p>
            <a:pPr lvl="1"/>
            <a:r>
              <a:rPr lang="en-US" dirty="0"/>
              <a:t>Adds a Message Authentication Code (MAC) to detect tampering</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1345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EAA-4DFB-4536-9F28-7FADAF6E1246}"/>
              </a:ext>
            </a:extLst>
          </p:cNvPr>
          <p:cNvSpPr>
            <a:spLocks noGrp="1"/>
          </p:cNvSpPr>
          <p:nvPr>
            <p:ph type="title"/>
          </p:nvPr>
        </p:nvSpPr>
        <p:spPr/>
        <p:txBody>
          <a:bodyPr/>
          <a:lstStyle/>
          <a:p>
            <a:r>
              <a:rPr lang="en-US" dirty="0"/>
              <a:t>AEAD Modes in Block Encryption</a:t>
            </a:r>
          </a:p>
        </p:txBody>
      </p:sp>
      <p:sp>
        <p:nvSpPr>
          <p:cNvPr id="3" name="Content Placeholder 2">
            <a:extLst>
              <a:ext uri="{FF2B5EF4-FFF2-40B4-BE49-F238E27FC236}">
                <a16:creationId xmlns:a16="http://schemas.microsoft.com/office/drawing/2014/main" id="{EF8B3624-BFFA-4BF5-9435-C2082205E6E7}"/>
              </a:ext>
            </a:extLst>
          </p:cNvPr>
          <p:cNvSpPr>
            <a:spLocks noGrp="1"/>
          </p:cNvSpPr>
          <p:nvPr>
            <p:ph idx="1"/>
          </p:nvPr>
        </p:nvSpPr>
        <p:spPr/>
        <p:txBody>
          <a:bodyPr>
            <a:normAutofit lnSpcReduction="10000"/>
          </a:bodyPr>
          <a:lstStyle/>
          <a:p>
            <a:r>
              <a:rPr lang="en-US" dirty="0"/>
              <a:t>Authenticated encryption with associated data (AEAD)</a:t>
            </a:r>
          </a:p>
          <a:p>
            <a:r>
              <a:rPr lang="en-US" dirty="0"/>
              <a:t>Symmetric encryption needs to protect itself from malicious input</a:t>
            </a:r>
          </a:p>
          <a:p>
            <a:pPr lvl="1"/>
            <a:r>
              <a:rPr lang="en-US" dirty="0"/>
              <a:t>Attackers can create crafted input that reveals details about the encryption</a:t>
            </a:r>
          </a:p>
          <a:p>
            <a:pPr lvl="1"/>
            <a:r>
              <a:rPr lang="en-US" dirty="0"/>
              <a:t>It may be possible for attackers to modify ciphertext to corrupt the plaintext</a:t>
            </a:r>
          </a:p>
          <a:p>
            <a:r>
              <a:rPr lang="en-US" dirty="0"/>
              <a:t>Some modes create separate authentication codes that are sent along with the ciphertext.  The decryption algorithm uses both the cyphertext and the code; it will generate an error if the ciphertext is corrupted.</a:t>
            </a:r>
          </a:p>
          <a:p>
            <a:r>
              <a:rPr lang="en-US" dirty="0"/>
              <a:t>Some AEAD modes are GCM, CCM, EAX, and SIV</a:t>
            </a:r>
          </a:p>
          <a:p>
            <a:r>
              <a:rPr lang="en-US" dirty="0"/>
              <a:t>Some modes without authentication are </a:t>
            </a:r>
            <a:r>
              <a:rPr lang="en-US" strike="sngStrike" dirty="0"/>
              <a:t>ECB</a:t>
            </a:r>
            <a:r>
              <a:rPr lang="en-US" dirty="0"/>
              <a:t>, CTR, and CBC</a:t>
            </a:r>
          </a:p>
        </p:txBody>
      </p:sp>
    </p:spTree>
    <p:extLst>
      <p:ext uri="{BB962C8B-B14F-4D97-AF65-F5344CB8AC3E}">
        <p14:creationId xmlns:p14="http://schemas.microsoft.com/office/powerpoint/2010/main" val="131303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0E9B-2D6A-4D99-BE45-196FE1459E18}"/>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DCB1A76A-51B4-4DBF-A069-50F14A153C90}"/>
              </a:ext>
            </a:extLst>
          </p:cNvPr>
          <p:cNvSpPr>
            <a:spLocks noGrp="1"/>
          </p:cNvSpPr>
          <p:nvPr>
            <p:ph idx="1"/>
          </p:nvPr>
        </p:nvSpPr>
        <p:spPr/>
        <p:txBody>
          <a:bodyPr/>
          <a:lstStyle/>
          <a:p>
            <a:r>
              <a:rPr lang="en-US" dirty="0"/>
              <a:t>Good block ciphers include a nonlinear element</a:t>
            </a:r>
          </a:p>
          <a:p>
            <a:pPr lvl="1"/>
            <a:r>
              <a:rPr lang="en-US" dirty="0"/>
              <a:t>Otherwise if plain and cipher text are known, linear equations can find the key</a:t>
            </a:r>
          </a:p>
          <a:p>
            <a:r>
              <a:rPr lang="en-US" dirty="0"/>
              <a:t>AES Competition completed in 2001</a:t>
            </a:r>
          </a:p>
          <a:p>
            <a:pPr lvl="1"/>
            <a:r>
              <a:rPr lang="en-US" dirty="0"/>
              <a:t>Winner submitted by </a:t>
            </a:r>
            <a:r>
              <a:rPr lang="en-US" dirty="0" err="1"/>
              <a:t>Rijndael</a:t>
            </a:r>
            <a:r>
              <a:rPr lang="en-US" dirty="0"/>
              <a:t> (pronounced rain-dahl) became AES</a:t>
            </a:r>
          </a:p>
          <a:p>
            <a:pPr lvl="1"/>
            <a:r>
              <a:rPr lang="en-US" dirty="0"/>
              <a:t>Other worthy entries—public domain, so can be used</a:t>
            </a:r>
          </a:p>
          <a:p>
            <a:pPr lvl="2"/>
            <a:r>
              <a:rPr lang="en-US" dirty="0" err="1"/>
              <a:t>Twofish</a:t>
            </a:r>
            <a:endParaRPr lang="en-US" dirty="0"/>
          </a:p>
          <a:p>
            <a:pPr lvl="2"/>
            <a:r>
              <a:rPr lang="en-US" dirty="0"/>
              <a:t>Serpent</a:t>
            </a:r>
          </a:p>
          <a:p>
            <a:pPr lvl="2"/>
            <a:r>
              <a:rPr lang="en-US" dirty="0"/>
              <a:t>MARS</a:t>
            </a:r>
          </a:p>
        </p:txBody>
      </p:sp>
    </p:spTree>
    <p:extLst>
      <p:ext uri="{BB962C8B-B14F-4D97-AF65-F5344CB8AC3E}">
        <p14:creationId xmlns:p14="http://schemas.microsoft.com/office/powerpoint/2010/main" val="364531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(1)</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838200" y="1427967"/>
            <a:ext cx="7128353" cy="5064908"/>
          </a:xfrm>
        </p:spPr>
        <p:txBody>
          <a:bodyPr>
            <a:normAutofit fontScale="92500" lnSpcReduction="10000"/>
          </a:bodyPr>
          <a:lstStyle/>
          <a:p>
            <a:r>
              <a:rPr lang="en-US" dirty="0"/>
              <a:t>Data being encrypted is 4x4 matrix of bytes</a:t>
            </a:r>
          </a:p>
          <a:p>
            <a:r>
              <a:rPr lang="en-US" dirty="0"/>
              <a:t>Substitute Bytes</a:t>
            </a:r>
          </a:p>
          <a:p>
            <a:pPr lvl="1"/>
            <a:r>
              <a:rPr lang="en-US" dirty="0"/>
              <a:t>Uses a lookup table (S-box) to change each byte</a:t>
            </a:r>
          </a:p>
          <a:p>
            <a:pPr lvl="1"/>
            <a:r>
              <a:rPr lang="en-US" dirty="0"/>
              <a:t>Designed to be highly non-linear</a:t>
            </a:r>
          </a:p>
          <a:p>
            <a:r>
              <a:rPr lang="en-US" dirty="0"/>
              <a:t>Shift Rows</a:t>
            </a:r>
          </a:p>
          <a:p>
            <a:pPr lvl="1"/>
            <a:r>
              <a:rPr lang="en-US" dirty="0"/>
              <a:t>Row 1 unshifted, row 2 shift by 1, row 3 by 2, …</a:t>
            </a:r>
          </a:p>
          <a:p>
            <a:pPr lvl="1"/>
            <a:r>
              <a:rPr lang="en-US" dirty="0"/>
              <a:t>Adds some diffusion</a:t>
            </a:r>
          </a:p>
          <a:p>
            <a:r>
              <a:rPr lang="en-US" dirty="0"/>
              <a:t>Mix Column</a:t>
            </a:r>
          </a:p>
          <a:p>
            <a:pPr lvl="1"/>
            <a:r>
              <a:rPr lang="en-US" dirty="0"/>
              <a:t>Can be thought of as matrix multiplication</a:t>
            </a:r>
          </a:p>
          <a:p>
            <a:pPr lvl="1"/>
            <a:r>
              <a:rPr lang="en-US" dirty="0"/>
              <a:t>Major diffusion element</a:t>
            </a:r>
          </a:p>
          <a:p>
            <a:r>
              <a:rPr lang="en-US" dirty="0"/>
              <a:t>Add round key</a:t>
            </a:r>
          </a:p>
          <a:p>
            <a:pPr lvl="1"/>
            <a:r>
              <a:rPr lang="en-US" dirty="0"/>
              <a:t>Key is modified to be different each round</a:t>
            </a:r>
          </a:p>
          <a:p>
            <a:pPr lvl="1"/>
            <a:r>
              <a:rPr lang="en-US" dirty="0"/>
              <a:t>XOR with current key</a:t>
            </a:r>
          </a:p>
        </p:txBody>
      </p:sp>
      <p:pic>
        <p:nvPicPr>
          <p:cNvPr id="4" name="Picture 3">
            <a:extLst>
              <a:ext uri="{FF2B5EF4-FFF2-40B4-BE49-F238E27FC236}">
                <a16:creationId xmlns:a16="http://schemas.microsoft.com/office/drawing/2014/main" id="{164A3C75-72A8-41A1-80E4-34445FC71E1F}"/>
              </a:ext>
            </a:extLst>
          </p:cNvPr>
          <p:cNvPicPr>
            <a:picLocks noChangeAspect="1"/>
          </p:cNvPicPr>
          <p:nvPr/>
        </p:nvPicPr>
        <p:blipFill>
          <a:blip r:embed="rId3"/>
          <a:stretch>
            <a:fillRect/>
          </a:stretch>
        </p:blipFill>
        <p:spPr>
          <a:xfrm>
            <a:off x="8248650" y="1690688"/>
            <a:ext cx="3105150" cy="3962400"/>
          </a:xfrm>
          <a:prstGeom prst="rect">
            <a:avLst/>
          </a:prstGeom>
        </p:spPr>
      </p:pic>
      <p:sp>
        <p:nvSpPr>
          <p:cNvPr id="5" name="TextBox 4">
            <a:extLst>
              <a:ext uri="{FF2B5EF4-FFF2-40B4-BE49-F238E27FC236}">
                <a16:creationId xmlns:a16="http://schemas.microsoft.com/office/drawing/2014/main" id="{E3202E1D-FC60-444A-A489-3B25D13F972A}"/>
              </a:ext>
            </a:extLst>
          </p:cNvPr>
          <p:cNvSpPr txBox="1"/>
          <p:nvPr/>
        </p:nvSpPr>
        <p:spPr>
          <a:xfrm>
            <a:off x="8517699" y="1321356"/>
            <a:ext cx="1903957" cy="369332"/>
          </a:xfrm>
          <a:prstGeom prst="rect">
            <a:avLst/>
          </a:prstGeom>
          <a:noFill/>
        </p:spPr>
        <p:txBody>
          <a:bodyPr wrap="square" rtlCol="0">
            <a:spAutoFit/>
          </a:bodyPr>
          <a:lstStyle/>
          <a:p>
            <a:pPr algn="ctr"/>
            <a:r>
              <a:rPr lang="en-US" dirty="0"/>
              <a:t>One AES Round</a:t>
            </a:r>
          </a:p>
        </p:txBody>
      </p:sp>
      <p:sp>
        <p:nvSpPr>
          <p:cNvPr id="6" name="TextBox 5">
            <a:extLst>
              <a:ext uri="{FF2B5EF4-FFF2-40B4-BE49-F238E27FC236}">
                <a16:creationId xmlns:a16="http://schemas.microsoft.com/office/drawing/2014/main" id="{EA448E7F-7CAA-4054-BCA4-660241A980D3}"/>
              </a:ext>
            </a:extLst>
          </p:cNvPr>
          <p:cNvSpPr txBox="1"/>
          <p:nvPr/>
        </p:nvSpPr>
        <p:spPr>
          <a:xfrm>
            <a:off x="7503090" y="5653088"/>
            <a:ext cx="4283902" cy="523220"/>
          </a:xfrm>
          <a:prstGeom prst="rect">
            <a:avLst/>
          </a:prstGeom>
          <a:noFill/>
        </p:spPr>
        <p:txBody>
          <a:bodyPr wrap="square" rtlCol="0">
            <a:spAutoFit/>
          </a:bodyPr>
          <a:lstStyle/>
          <a:p>
            <a:r>
              <a:rPr lang="en-US" sz="1400" dirty="0">
                <a:hlinkClick r:id="rId4"/>
              </a:rPr>
              <a:t>https://engineering.purdue.edu/kak/compsec/NewLectures/Lecture8.pdf</a:t>
            </a:r>
            <a:r>
              <a:rPr lang="en-US" sz="1400" dirty="0"/>
              <a:t> </a:t>
            </a:r>
          </a:p>
        </p:txBody>
      </p:sp>
    </p:spTree>
    <p:extLst>
      <p:ext uri="{BB962C8B-B14F-4D97-AF65-F5344CB8AC3E}">
        <p14:creationId xmlns:p14="http://schemas.microsoft.com/office/powerpoint/2010/main" val="215652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851C-0D75-4932-9D30-1682C64AA55A}"/>
              </a:ext>
            </a:extLst>
          </p:cNvPr>
          <p:cNvSpPr>
            <a:spLocks noGrp="1"/>
          </p:cNvSpPr>
          <p:nvPr>
            <p:ph type="title"/>
          </p:nvPr>
        </p:nvSpPr>
        <p:spPr/>
        <p:txBody>
          <a:bodyPr/>
          <a:lstStyle/>
          <a:p>
            <a:r>
              <a:rPr lang="en-US" dirty="0"/>
              <a:t>AES Extras (2)</a:t>
            </a:r>
          </a:p>
        </p:txBody>
      </p:sp>
      <p:sp>
        <p:nvSpPr>
          <p:cNvPr id="3" name="Content Placeholder 2">
            <a:extLst>
              <a:ext uri="{FF2B5EF4-FFF2-40B4-BE49-F238E27FC236}">
                <a16:creationId xmlns:a16="http://schemas.microsoft.com/office/drawing/2014/main" id="{993C1492-2FBF-4491-AEAD-45597FC07664}"/>
              </a:ext>
            </a:extLst>
          </p:cNvPr>
          <p:cNvSpPr>
            <a:spLocks noGrp="1"/>
          </p:cNvSpPr>
          <p:nvPr>
            <p:ph idx="1"/>
          </p:nvPr>
        </p:nvSpPr>
        <p:spPr/>
        <p:txBody>
          <a:bodyPr/>
          <a:lstStyle/>
          <a:p>
            <a:r>
              <a:rPr lang="en-US" dirty="0"/>
              <a:t>Math behind AES is based on Extended Galois Fields</a:t>
            </a:r>
          </a:p>
          <a:p>
            <a:pPr lvl="1"/>
            <a:r>
              <a:rPr lang="en-US" dirty="0"/>
              <a:t>AES uses 2</a:t>
            </a:r>
            <a:r>
              <a:rPr lang="en-US" baseline="30000" dirty="0"/>
              <a:t>8</a:t>
            </a:r>
            <a:r>
              <a:rPr lang="en-US" dirty="0"/>
              <a:t> elements, not a prime number</a:t>
            </a:r>
          </a:p>
          <a:p>
            <a:pPr lvl="1"/>
            <a:r>
              <a:rPr lang="en-US" dirty="0"/>
              <a:t>Modular multiplication does not always have inverse (remember Affine cipher in Cryptology 2)</a:t>
            </a:r>
          </a:p>
          <a:p>
            <a:pPr lvl="1"/>
            <a:r>
              <a:rPr lang="en-US" dirty="0"/>
              <a:t>Redefines addition, multiplication, and inverse</a:t>
            </a:r>
          </a:p>
          <a:p>
            <a:pPr lvl="1"/>
            <a:r>
              <a:rPr lang="en-US" dirty="0"/>
              <a:t>Treats bits as polynomial coefficients and uses polynomial arithmetic</a:t>
            </a:r>
          </a:p>
          <a:p>
            <a:r>
              <a:rPr lang="en-US" dirty="0"/>
              <a:t>Polynomial arithmetic was used to create S-box</a:t>
            </a:r>
          </a:p>
          <a:p>
            <a:r>
              <a:rPr lang="en-US" dirty="0"/>
              <a:t>A person coding AES does not do polynomial arithmetic, just uses S-box.</a:t>
            </a:r>
          </a:p>
        </p:txBody>
      </p:sp>
    </p:spTree>
    <p:extLst>
      <p:ext uri="{BB962C8B-B14F-4D97-AF65-F5344CB8AC3E}">
        <p14:creationId xmlns:p14="http://schemas.microsoft.com/office/powerpoint/2010/main" val="183213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(3)</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725467" y="1419618"/>
            <a:ext cx="5637756" cy="5073257"/>
          </a:xfrm>
        </p:spPr>
        <p:txBody>
          <a:bodyPr>
            <a:normAutofit lnSpcReduction="10000"/>
          </a:bodyPr>
          <a:lstStyle/>
          <a:p>
            <a:r>
              <a:rPr lang="en-US" dirty="0"/>
              <a:t>Sample S-box (substitute bytes)</a:t>
            </a:r>
          </a:p>
          <a:p>
            <a:r>
              <a:rPr lang="en-US" dirty="0"/>
              <a:t>0x4a</a:t>
            </a:r>
          </a:p>
          <a:p>
            <a:pPr lvl="1"/>
            <a:r>
              <a:rPr lang="en-US" dirty="0"/>
              <a:t>Find 40 row, then 0a column</a:t>
            </a:r>
          </a:p>
          <a:p>
            <a:pPr lvl="1"/>
            <a:r>
              <a:rPr lang="en-US" dirty="0"/>
              <a:t>Result is d6</a:t>
            </a:r>
          </a:p>
          <a:p>
            <a:r>
              <a:rPr lang="en-US" dirty="0"/>
              <a:t>0xa7</a:t>
            </a:r>
          </a:p>
          <a:p>
            <a:pPr lvl="1"/>
            <a:r>
              <a:rPr lang="en-US" dirty="0"/>
              <a:t>Result is 5c</a:t>
            </a:r>
          </a:p>
          <a:p>
            <a:r>
              <a:rPr lang="en-US" dirty="0"/>
              <a:t>S-box is computed ahead of time, so algorithm does not have to do computations over Galois Fields (GF)</a:t>
            </a:r>
          </a:p>
          <a:p>
            <a:r>
              <a:rPr lang="en-US" dirty="0"/>
              <a:t>S-box provides substitution and is non-linear</a:t>
            </a:r>
          </a:p>
        </p:txBody>
      </p:sp>
      <p:sp>
        <p:nvSpPr>
          <p:cNvPr id="6" name="TextBox 5">
            <a:extLst>
              <a:ext uri="{FF2B5EF4-FFF2-40B4-BE49-F238E27FC236}">
                <a16:creationId xmlns:a16="http://schemas.microsoft.com/office/drawing/2014/main" id="{EA448E7F-7CAA-4054-BCA4-660241A980D3}"/>
              </a:ext>
            </a:extLst>
          </p:cNvPr>
          <p:cNvSpPr txBox="1"/>
          <p:nvPr/>
        </p:nvSpPr>
        <p:spPr>
          <a:xfrm>
            <a:off x="7440460" y="5866031"/>
            <a:ext cx="4283902" cy="307777"/>
          </a:xfrm>
          <a:prstGeom prst="rect">
            <a:avLst/>
          </a:prstGeom>
          <a:noFill/>
        </p:spPr>
        <p:txBody>
          <a:bodyPr wrap="square" rtlCol="0">
            <a:spAutoFit/>
          </a:bodyPr>
          <a:lstStyle/>
          <a:p>
            <a:r>
              <a:rPr lang="en-US" sz="1400" dirty="0">
                <a:hlinkClick r:id="rId3"/>
              </a:rPr>
              <a:t>https://en.wikipedia.org/wiki/Rijndael_S-box</a:t>
            </a:r>
            <a:r>
              <a:rPr lang="en-US" sz="1400" dirty="0"/>
              <a:t> </a:t>
            </a:r>
          </a:p>
        </p:txBody>
      </p:sp>
      <p:pic>
        <p:nvPicPr>
          <p:cNvPr id="7" name="Picture 6">
            <a:extLst>
              <a:ext uri="{FF2B5EF4-FFF2-40B4-BE49-F238E27FC236}">
                <a16:creationId xmlns:a16="http://schemas.microsoft.com/office/drawing/2014/main" id="{69F29F98-B28F-4007-97EE-E1D6EE44F0DB}"/>
              </a:ext>
            </a:extLst>
          </p:cNvPr>
          <p:cNvPicPr>
            <a:picLocks noChangeAspect="1"/>
          </p:cNvPicPr>
          <p:nvPr/>
        </p:nvPicPr>
        <p:blipFill>
          <a:blip r:embed="rId4"/>
          <a:stretch>
            <a:fillRect/>
          </a:stretch>
        </p:blipFill>
        <p:spPr>
          <a:xfrm>
            <a:off x="6635305" y="1419618"/>
            <a:ext cx="4446413" cy="4446413"/>
          </a:xfrm>
          <a:prstGeom prst="rect">
            <a:avLst/>
          </a:prstGeom>
        </p:spPr>
      </p:pic>
    </p:spTree>
    <p:extLst>
      <p:ext uri="{BB962C8B-B14F-4D97-AF65-F5344CB8AC3E}">
        <p14:creationId xmlns:p14="http://schemas.microsoft.com/office/powerpoint/2010/main" val="269303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imgs.xkcd.com/comics/cryptography.png">
            <a:extLst>
              <a:ext uri="{FF2B5EF4-FFF2-40B4-BE49-F238E27FC236}">
                <a16:creationId xmlns:a16="http://schemas.microsoft.com/office/drawing/2014/main" id="{B76AB63A-011F-4D7B-A9BA-6A86D763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71" y="311449"/>
            <a:ext cx="5963266" cy="6179552"/>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70">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B0034-6F52-43FD-8B5E-7F039CF0A81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a:solidFill>
                  <a:schemeClr val="bg1"/>
                </a:solidFill>
                <a:latin typeface="+mj-lt"/>
                <a:ea typeface="+mj-ea"/>
                <a:cs typeface="+mj-cs"/>
              </a:rPr>
              <a:t>DES is based on the Feistel algorithm, DES and AES both use S-Boxes.</a:t>
            </a:r>
            <a:br>
              <a:rPr lang="en-US" sz="3700" kern="1200">
                <a:solidFill>
                  <a:schemeClr val="bg1"/>
                </a:solidFill>
                <a:latin typeface="+mj-lt"/>
                <a:ea typeface="+mj-ea"/>
                <a:cs typeface="+mj-cs"/>
              </a:rPr>
            </a:br>
            <a:br>
              <a:rPr lang="en-US" sz="3700" kern="1200">
                <a:solidFill>
                  <a:schemeClr val="bg1"/>
                </a:solidFill>
                <a:latin typeface="+mj-lt"/>
                <a:ea typeface="+mj-ea"/>
                <a:cs typeface="+mj-cs"/>
              </a:rPr>
            </a:br>
            <a:r>
              <a:rPr lang="en-US" sz="3700" kern="1200">
                <a:solidFill>
                  <a:schemeClr val="bg1"/>
                </a:solidFill>
                <a:latin typeface="+mj-lt"/>
                <a:ea typeface="+mj-ea"/>
                <a:cs typeface="+mj-cs"/>
              </a:rPr>
              <a:t>Now, make them into a song…</a:t>
            </a:r>
          </a:p>
        </p:txBody>
      </p:sp>
    </p:spTree>
    <p:extLst>
      <p:ext uri="{BB962C8B-B14F-4D97-AF65-F5344CB8AC3E}">
        <p14:creationId xmlns:p14="http://schemas.microsoft.com/office/powerpoint/2010/main" val="39565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B2A2-F493-421B-8E6D-D1E552ED35D9}"/>
              </a:ext>
            </a:extLst>
          </p:cNvPr>
          <p:cNvSpPr>
            <a:spLocks noGrp="1"/>
          </p:cNvSpPr>
          <p:nvPr>
            <p:ph type="title"/>
          </p:nvPr>
        </p:nvSpPr>
        <p:spPr/>
        <p:txBody>
          <a:bodyPr/>
          <a:lstStyle/>
          <a:p>
            <a:r>
              <a:rPr lang="en-US" dirty="0"/>
              <a:t>Symmetric Encryption Types</a:t>
            </a:r>
          </a:p>
        </p:txBody>
      </p:sp>
      <p:sp>
        <p:nvSpPr>
          <p:cNvPr id="3" name="Content Placeholder 2">
            <a:extLst>
              <a:ext uri="{FF2B5EF4-FFF2-40B4-BE49-F238E27FC236}">
                <a16:creationId xmlns:a16="http://schemas.microsoft.com/office/drawing/2014/main" id="{33AEEEB9-6D1A-433F-BD58-19E841915E9D}"/>
              </a:ext>
            </a:extLst>
          </p:cNvPr>
          <p:cNvSpPr>
            <a:spLocks noGrp="1"/>
          </p:cNvSpPr>
          <p:nvPr>
            <p:ph idx="1"/>
          </p:nvPr>
        </p:nvSpPr>
        <p:spPr/>
        <p:txBody>
          <a:bodyPr/>
          <a:lstStyle/>
          <a:p>
            <a:r>
              <a:rPr lang="en-US" dirty="0"/>
              <a:t>Stream Cipher</a:t>
            </a:r>
          </a:p>
          <a:p>
            <a:pPr lvl="1"/>
            <a:r>
              <a:rPr lang="en-US" dirty="0"/>
              <a:t>Encrypt each bit as it is presented</a:t>
            </a:r>
          </a:p>
          <a:p>
            <a:pPr lvl="1"/>
            <a:r>
              <a:rPr lang="en-US" dirty="0"/>
              <a:t>Generate a sequence of bits of the key—key stream</a:t>
            </a:r>
          </a:p>
          <a:p>
            <a:pPr lvl="1"/>
            <a:r>
              <a:rPr lang="en-US" dirty="0"/>
              <a:t>XOR the key stream and plaintext stream (Python XOR operator is ^)</a:t>
            </a:r>
          </a:p>
          <a:p>
            <a:pPr lvl="1"/>
            <a:r>
              <a:rPr lang="en-US" dirty="0"/>
              <a:t>RC4 is stream cipher</a:t>
            </a:r>
          </a:p>
          <a:p>
            <a:r>
              <a:rPr lang="en-US" dirty="0"/>
              <a:t>Block Cipher</a:t>
            </a:r>
          </a:p>
          <a:p>
            <a:pPr lvl="1"/>
            <a:r>
              <a:rPr lang="en-US" dirty="0"/>
              <a:t>Collect plaintext bits into blocks</a:t>
            </a:r>
          </a:p>
          <a:p>
            <a:pPr lvl="1"/>
            <a:r>
              <a:rPr lang="en-US" dirty="0"/>
              <a:t>Encrypt blocks, commonly 128 bits at present</a:t>
            </a:r>
          </a:p>
          <a:p>
            <a:pPr lvl="1"/>
            <a:r>
              <a:rPr lang="en-US" dirty="0"/>
              <a:t>Most current encryption uses block ciphers</a:t>
            </a:r>
          </a:p>
        </p:txBody>
      </p:sp>
    </p:spTree>
    <p:extLst>
      <p:ext uri="{BB962C8B-B14F-4D97-AF65-F5344CB8AC3E}">
        <p14:creationId xmlns:p14="http://schemas.microsoft.com/office/powerpoint/2010/main" val="467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FDCC-34DC-4E7B-9BAA-1938294F9F56}"/>
              </a:ext>
            </a:extLst>
          </p:cNvPr>
          <p:cNvSpPr>
            <a:spLocks noGrp="1"/>
          </p:cNvSpPr>
          <p:nvPr>
            <p:ph type="title"/>
          </p:nvPr>
        </p:nvSpPr>
        <p:spPr/>
        <p:txBody>
          <a:bodyPr/>
          <a:lstStyle/>
          <a:p>
            <a:r>
              <a:rPr lang="en-US" dirty="0"/>
              <a:t>More terms—Initialization Vector and Nonce</a:t>
            </a:r>
          </a:p>
        </p:txBody>
      </p:sp>
      <p:sp>
        <p:nvSpPr>
          <p:cNvPr id="3" name="Content Placeholder 2">
            <a:extLst>
              <a:ext uri="{FF2B5EF4-FFF2-40B4-BE49-F238E27FC236}">
                <a16:creationId xmlns:a16="http://schemas.microsoft.com/office/drawing/2014/main" id="{00366DB4-2774-474E-B383-4126E5E7A161}"/>
              </a:ext>
            </a:extLst>
          </p:cNvPr>
          <p:cNvSpPr>
            <a:spLocks noGrp="1"/>
          </p:cNvSpPr>
          <p:nvPr>
            <p:ph idx="1"/>
          </p:nvPr>
        </p:nvSpPr>
        <p:spPr/>
        <p:txBody>
          <a:bodyPr/>
          <a:lstStyle/>
          <a:p>
            <a:r>
              <a:rPr lang="en-US" dirty="0"/>
              <a:t>Initialization Vector (IV)</a:t>
            </a:r>
          </a:p>
          <a:p>
            <a:pPr lvl="1"/>
            <a:r>
              <a:rPr lang="en-US" dirty="0"/>
              <a:t>Unpredictable, or random number added to encryption</a:t>
            </a:r>
          </a:p>
          <a:p>
            <a:pPr lvl="1"/>
            <a:r>
              <a:rPr lang="en-US" dirty="0"/>
              <a:t>Prevents repeated encryption of plaintext from yielding same ciphertext</a:t>
            </a:r>
          </a:p>
          <a:p>
            <a:pPr lvl="1"/>
            <a:r>
              <a:rPr lang="en-US" dirty="0"/>
              <a:t>IV is generally not secret</a:t>
            </a:r>
          </a:p>
          <a:p>
            <a:pPr lvl="1"/>
            <a:r>
              <a:rPr lang="en-US" dirty="0"/>
              <a:t>Like a salt in Linux password hashes</a:t>
            </a:r>
          </a:p>
          <a:p>
            <a:pPr lvl="1"/>
            <a:r>
              <a:rPr lang="en-US" dirty="0"/>
              <a:t>IVs must never be reused—used only once</a:t>
            </a:r>
          </a:p>
          <a:p>
            <a:r>
              <a:rPr lang="en-US" dirty="0"/>
              <a:t>Nonce</a:t>
            </a:r>
          </a:p>
          <a:p>
            <a:pPr lvl="1"/>
            <a:r>
              <a:rPr lang="en-US" dirty="0"/>
              <a:t>N(umber used) ONCE</a:t>
            </a:r>
          </a:p>
          <a:p>
            <a:pPr lvl="1"/>
            <a:r>
              <a:rPr lang="en-US" dirty="0"/>
              <a:t>Synonym for IV</a:t>
            </a:r>
          </a:p>
          <a:p>
            <a:pPr lvl="1"/>
            <a:endParaRPr lang="en-US" dirty="0"/>
          </a:p>
        </p:txBody>
      </p:sp>
    </p:spTree>
    <p:extLst>
      <p:ext uri="{BB962C8B-B14F-4D97-AF65-F5344CB8AC3E}">
        <p14:creationId xmlns:p14="http://schemas.microsoft.com/office/powerpoint/2010/main" val="12740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3121-B26D-4DBF-AEAA-2ACE11B5B39F}"/>
              </a:ext>
            </a:extLst>
          </p:cNvPr>
          <p:cNvSpPr>
            <a:spLocks noGrp="1"/>
          </p:cNvSpPr>
          <p:nvPr>
            <p:ph type="title"/>
          </p:nvPr>
        </p:nvSpPr>
        <p:spPr/>
        <p:txBody>
          <a:bodyPr/>
          <a:lstStyle/>
          <a:p>
            <a:r>
              <a:rPr lang="en-US" dirty="0"/>
              <a:t>Standard Block Ciphers</a:t>
            </a:r>
          </a:p>
        </p:txBody>
      </p:sp>
      <p:sp>
        <p:nvSpPr>
          <p:cNvPr id="3" name="Content Placeholder 2">
            <a:extLst>
              <a:ext uri="{FF2B5EF4-FFF2-40B4-BE49-F238E27FC236}">
                <a16:creationId xmlns:a16="http://schemas.microsoft.com/office/drawing/2014/main" id="{DE3EAEA3-4186-4E2E-9556-F3E730C95A23}"/>
              </a:ext>
            </a:extLst>
          </p:cNvPr>
          <p:cNvSpPr>
            <a:spLocks noGrp="1"/>
          </p:cNvSpPr>
          <p:nvPr>
            <p:ph idx="1"/>
          </p:nvPr>
        </p:nvSpPr>
        <p:spPr/>
        <p:txBody>
          <a:bodyPr/>
          <a:lstStyle/>
          <a:p>
            <a:r>
              <a:rPr lang="en-US" dirty="0"/>
              <a:t>Data Encryption Standard (DES)</a:t>
            </a:r>
          </a:p>
          <a:p>
            <a:pPr lvl="1"/>
            <a:r>
              <a:rPr lang="en-US" dirty="0"/>
              <a:t>Block size 64 bits, key size 56 bits</a:t>
            </a:r>
          </a:p>
          <a:p>
            <a:pPr lvl="1"/>
            <a:r>
              <a:rPr lang="en-US" dirty="0"/>
              <a:t>Published 1974, broken (brute force) 1997-99, </a:t>
            </a:r>
            <a:r>
              <a:rPr lang="en-US" b="1" u="sng" dirty="0"/>
              <a:t>now obsolete</a:t>
            </a:r>
          </a:p>
          <a:p>
            <a:r>
              <a:rPr lang="en-US" dirty="0"/>
              <a:t>3DES (pronounced triple-DES) </a:t>
            </a:r>
            <a:r>
              <a:rPr lang="en-US" sz="2400" dirty="0"/>
              <a:t>NIST calls it 3TDEA</a:t>
            </a:r>
            <a:endParaRPr lang="en-US" dirty="0"/>
          </a:p>
          <a:p>
            <a:pPr lvl="1"/>
            <a:r>
              <a:rPr lang="en-US" dirty="0"/>
              <a:t>DES three times</a:t>
            </a:r>
          </a:p>
          <a:p>
            <a:pPr lvl="1"/>
            <a:r>
              <a:rPr lang="en-US" dirty="0"/>
              <a:t>Useable today, provided a different key used each time</a:t>
            </a:r>
          </a:p>
          <a:p>
            <a:pPr lvl="1"/>
            <a:r>
              <a:rPr lang="en-US" dirty="0"/>
              <a:t>3 * 56 = 168 bit key, but effective security is 112 bits</a:t>
            </a:r>
          </a:p>
          <a:p>
            <a:r>
              <a:rPr lang="en-US" dirty="0"/>
              <a:t>Advanced Encryption Standard (AES)</a:t>
            </a:r>
          </a:p>
          <a:p>
            <a:pPr lvl="1"/>
            <a:r>
              <a:rPr lang="en-US" dirty="0"/>
              <a:t>Block size 128 bits, key size 128, 192, </a:t>
            </a:r>
            <a:r>
              <a:rPr lang="en-US"/>
              <a:t>or 256 </a:t>
            </a:r>
            <a:r>
              <a:rPr lang="en-US" dirty="0"/>
              <a:t>bits</a:t>
            </a:r>
          </a:p>
          <a:p>
            <a:pPr lvl="1"/>
            <a:r>
              <a:rPr lang="en-US" u="sng" dirty="0"/>
              <a:t>Current NIST standard</a:t>
            </a:r>
            <a:r>
              <a:rPr lang="en-US" dirty="0"/>
              <a:t>, approved 2001</a:t>
            </a:r>
          </a:p>
        </p:txBody>
      </p:sp>
    </p:spTree>
    <p:extLst>
      <p:ext uri="{BB962C8B-B14F-4D97-AF65-F5344CB8AC3E}">
        <p14:creationId xmlns:p14="http://schemas.microsoft.com/office/powerpoint/2010/main" val="22272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CC72-9ED2-4FA8-86C0-8EF2213BA6AB}"/>
              </a:ext>
            </a:extLst>
          </p:cNvPr>
          <p:cNvSpPr>
            <a:spLocks noGrp="1"/>
          </p:cNvSpPr>
          <p:nvPr>
            <p:ph type="title"/>
          </p:nvPr>
        </p:nvSpPr>
        <p:spPr/>
        <p:txBody>
          <a:bodyPr/>
          <a:lstStyle/>
          <a:p>
            <a:r>
              <a:rPr lang="en-US" dirty="0"/>
              <a:t>Block Cipher Goals</a:t>
            </a:r>
          </a:p>
        </p:txBody>
      </p:sp>
      <p:sp>
        <p:nvSpPr>
          <p:cNvPr id="3" name="Content Placeholder 2">
            <a:extLst>
              <a:ext uri="{FF2B5EF4-FFF2-40B4-BE49-F238E27FC236}">
                <a16:creationId xmlns:a16="http://schemas.microsoft.com/office/drawing/2014/main" id="{D38C103B-0C91-4499-9E0C-4016DF8F03B2}"/>
              </a:ext>
            </a:extLst>
          </p:cNvPr>
          <p:cNvSpPr>
            <a:spLocks noGrp="1"/>
          </p:cNvSpPr>
          <p:nvPr>
            <p:ph idx="1"/>
          </p:nvPr>
        </p:nvSpPr>
        <p:spPr/>
        <p:txBody>
          <a:bodyPr>
            <a:normAutofit lnSpcReduction="10000"/>
          </a:bodyPr>
          <a:lstStyle/>
          <a:p>
            <a:pPr marL="0" indent="0">
              <a:buNone/>
            </a:pPr>
            <a:r>
              <a:rPr lang="en-US" dirty="0"/>
              <a:t>Key cannot be computed from ciphertext </a:t>
            </a:r>
          </a:p>
          <a:p>
            <a:pPr lvl="1"/>
            <a:r>
              <a:rPr lang="en-US" dirty="0"/>
              <a:t>Crypto term is confusion</a:t>
            </a:r>
          </a:p>
          <a:p>
            <a:pPr lvl="1"/>
            <a:r>
              <a:rPr lang="en-US" dirty="0"/>
              <a:t>Done with substitution</a:t>
            </a:r>
          </a:p>
          <a:p>
            <a:r>
              <a:rPr lang="en-US" dirty="0"/>
              <a:t>A 1-bit change in plaintext changes several bits throughout entire block</a:t>
            </a:r>
          </a:p>
          <a:p>
            <a:pPr lvl="1"/>
            <a:r>
              <a:rPr lang="en-US" dirty="0"/>
              <a:t>Crypto term is diffusion</a:t>
            </a:r>
          </a:p>
          <a:p>
            <a:pPr lvl="1"/>
            <a:r>
              <a:rPr lang="en-US" dirty="0"/>
              <a:t>Done with transposition—bit permutation in DES, “</a:t>
            </a:r>
            <a:r>
              <a:rPr lang="en-US" dirty="0" err="1"/>
              <a:t>Mixcolumn</a:t>
            </a:r>
            <a:r>
              <a:rPr lang="en-US" dirty="0"/>
              <a:t>” in AES</a:t>
            </a:r>
          </a:p>
          <a:p>
            <a:r>
              <a:rPr lang="en-US" dirty="0"/>
              <a:t>Key space is large enough to prevent brute force attacks</a:t>
            </a:r>
          </a:p>
          <a:p>
            <a:r>
              <a:rPr lang="en-US" dirty="0"/>
              <a:t>Executed quickly in hardware</a:t>
            </a:r>
          </a:p>
          <a:p>
            <a:r>
              <a:rPr lang="en-US" dirty="0"/>
              <a:t>Executed quickly in software</a:t>
            </a:r>
          </a:p>
        </p:txBody>
      </p:sp>
    </p:spTree>
    <p:extLst>
      <p:ext uri="{BB962C8B-B14F-4D97-AF65-F5344CB8AC3E}">
        <p14:creationId xmlns:p14="http://schemas.microsoft.com/office/powerpoint/2010/main" val="35397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487-E4A2-4B5F-B72A-FA9BCE42F8A1}"/>
              </a:ext>
            </a:extLst>
          </p:cNvPr>
          <p:cNvSpPr>
            <a:spLocks noGrp="1"/>
          </p:cNvSpPr>
          <p:nvPr>
            <p:ph type="title"/>
          </p:nvPr>
        </p:nvSpPr>
        <p:spPr/>
        <p:txBody>
          <a:bodyPr/>
          <a:lstStyle/>
          <a:p>
            <a:r>
              <a:rPr lang="en-US" dirty="0"/>
              <a:t>Rounds</a:t>
            </a:r>
          </a:p>
        </p:txBody>
      </p:sp>
      <p:sp>
        <p:nvSpPr>
          <p:cNvPr id="3" name="Content Placeholder 2">
            <a:extLst>
              <a:ext uri="{FF2B5EF4-FFF2-40B4-BE49-F238E27FC236}">
                <a16:creationId xmlns:a16="http://schemas.microsoft.com/office/drawing/2014/main" id="{FFE3A6F6-FB9A-455A-8140-EC029F2DC94C}"/>
              </a:ext>
            </a:extLst>
          </p:cNvPr>
          <p:cNvSpPr>
            <a:spLocks noGrp="1"/>
          </p:cNvSpPr>
          <p:nvPr>
            <p:ph idx="1"/>
          </p:nvPr>
        </p:nvSpPr>
        <p:spPr/>
        <p:txBody>
          <a:bodyPr/>
          <a:lstStyle/>
          <a:p>
            <a:r>
              <a:rPr lang="en-US" dirty="0"/>
              <a:t>Each method (DES, AES, etc.) has an internal algorithm</a:t>
            </a:r>
          </a:p>
          <a:p>
            <a:r>
              <a:rPr lang="en-US" dirty="0"/>
              <a:t>Algorithm is repeated several times, i.e. rounds</a:t>
            </a:r>
          </a:p>
          <a:p>
            <a:r>
              <a:rPr lang="en-US" dirty="0"/>
              <a:t>Key is processed so that each round has a different key</a:t>
            </a:r>
          </a:p>
          <a:p>
            <a:r>
              <a:rPr lang="en-US" dirty="0"/>
              <a:t>DES has 16 rounds</a:t>
            </a:r>
          </a:p>
          <a:p>
            <a:r>
              <a:rPr lang="en-US" dirty="0"/>
              <a:t>AES</a:t>
            </a:r>
          </a:p>
          <a:p>
            <a:pPr lvl="1"/>
            <a:r>
              <a:rPr lang="en-US" dirty="0"/>
              <a:t>128 bit key has 10 rounds</a:t>
            </a:r>
          </a:p>
          <a:p>
            <a:pPr lvl="1"/>
            <a:r>
              <a:rPr lang="en-US" dirty="0"/>
              <a:t>192 bit key has 12 rounds</a:t>
            </a:r>
          </a:p>
          <a:p>
            <a:pPr lvl="1"/>
            <a:r>
              <a:rPr lang="en-US" dirty="0"/>
              <a:t>256 bit key has 14 rounds</a:t>
            </a:r>
          </a:p>
        </p:txBody>
      </p:sp>
    </p:spTree>
    <p:extLst>
      <p:ext uri="{BB962C8B-B14F-4D97-AF65-F5344CB8AC3E}">
        <p14:creationId xmlns:p14="http://schemas.microsoft.com/office/powerpoint/2010/main" val="382326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CC92-4735-4F20-BD3E-73CB8F67BE12}"/>
              </a:ext>
            </a:extLst>
          </p:cNvPr>
          <p:cNvSpPr>
            <a:spLocks noGrp="1"/>
          </p:cNvSpPr>
          <p:nvPr>
            <p:ph type="title"/>
          </p:nvPr>
        </p:nvSpPr>
        <p:spPr>
          <a:xfrm>
            <a:off x="838200" y="365125"/>
            <a:ext cx="10515600" cy="1325563"/>
          </a:xfrm>
        </p:spPr>
        <p:txBody>
          <a:bodyPr/>
          <a:lstStyle/>
          <a:p>
            <a:r>
              <a:rPr lang="en-US" dirty="0"/>
              <a:t>AES Diffusion</a:t>
            </a:r>
          </a:p>
        </p:txBody>
      </p:sp>
      <p:sp>
        <p:nvSpPr>
          <p:cNvPr id="3" name="Content Placeholder 2">
            <a:extLst>
              <a:ext uri="{FF2B5EF4-FFF2-40B4-BE49-F238E27FC236}">
                <a16:creationId xmlns:a16="http://schemas.microsoft.com/office/drawing/2014/main" id="{3DB1ABBE-B4E1-4C4C-A70C-41A175E040EB}"/>
              </a:ext>
            </a:extLst>
          </p:cNvPr>
          <p:cNvSpPr>
            <a:spLocks noGrp="1"/>
          </p:cNvSpPr>
          <p:nvPr>
            <p:ph idx="1"/>
          </p:nvPr>
        </p:nvSpPr>
        <p:spPr>
          <a:xfrm>
            <a:off x="838200" y="1825625"/>
            <a:ext cx="10515600" cy="2229017"/>
          </a:xfrm>
        </p:spPr>
        <p:txBody>
          <a:bodyPr>
            <a:normAutofit fontScale="85000" lnSpcReduction="10000"/>
          </a:bodyPr>
          <a:lstStyle/>
          <a:p>
            <a:r>
              <a:rPr lang="en-US" dirty="0"/>
              <a:t>Diffusion—changing a single bit of plaintext should change many bits, apparently at random, in the cipher text</a:t>
            </a:r>
          </a:p>
          <a:p>
            <a:r>
              <a:rPr lang="en-US" dirty="0"/>
              <a:t>Plaintext 1 is “This is 1 secret”, hex 5468 6973 2069 7320 3</a:t>
            </a:r>
            <a:r>
              <a:rPr lang="en-US" dirty="0">
                <a:highlight>
                  <a:srgbClr val="FFFF00"/>
                </a:highlight>
              </a:rPr>
              <a:t>1</a:t>
            </a:r>
            <a:r>
              <a:rPr lang="en-US" dirty="0"/>
              <a:t>20 7365 6372 6574</a:t>
            </a:r>
          </a:p>
          <a:p>
            <a:r>
              <a:rPr lang="en-US" dirty="0"/>
              <a:t>Plaintext 2 is “This is 2 secret”, hex 5468 6973 2069 7320 3</a:t>
            </a:r>
            <a:r>
              <a:rPr lang="en-US" dirty="0">
                <a:highlight>
                  <a:srgbClr val="FFFF00"/>
                </a:highlight>
              </a:rPr>
              <a:t>2</a:t>
            </a:r>
            <a:r>
              <a:rPr lang="en-US" dirty="0"/>
              <a:t>20 7365 6372 6574</a:t>
            </a:r>
          </a:p>
          <a:p>
            <a:pPr lvl="1"/>
            <a:r>
              <a:rPr lang="en-US" dirty="0"/>
              <a:t>(using AES ECB mode and no IV, pycryptodome in Python)</a:t>
            </a:r>
          </a:p>
          <a:p>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04C88683-A58C-450B-8830-70A9A33CCD34}"/>
              </a:ext>
            </a:extLst>
          </p:cNvPr>
          <p:cNvPicPr>
            <a:picLocks noChangeAspect="1"/>
          </p:cNvPicPr>
          <p:nvPr/>
        </p:nvPicPr>
        <p:blipFill>
          <a:blip r:embed="rId3"/>
          <a:stretch>
            <a:fillRect/>
          </a:stretch>
        </p:blipFill>
        <p:spPr>
          <a:xfrm>
            <a:off x="838200" y="3610932"/>
            <a:ext cx="10176247" cy="2728321"/>
          </a:xfrm>
          <a:prstGeom prst="rect">
            <a:avLst/>
          </a:prstGeom>
        </p:spPr>
      </p:pic>
    </p:spTree>
    <p:extLst>
      <p:ext uri="{BB962C8B-B14F-4D97-AF65-F5344CB8AC3E}">
        <p14:creationId xmlns:p14="http://schemas.microsoft.com/office/powerpoint/2010/main" val="1144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C440-3846-40A0-8ED7-209B6E20137B}"/>
              </a:ext>
            </a:extLst>
          </p:cNvPr>
          <p:cNvSpPr>
            <a:spLocks noGrp="1"/>
          </p:cNvSpPr>
          <p:nvPr>
            <p:ph type="title"/>
          </p:nvPr>
        </p:nvSpPr>
        <p:spPr/>
        <p:txBody>
          <a:bodyPr/>
          <a:lstStyle/>
          <a:p>
            <a:r>
              <a:rPr lang="en-US" dirty="0"/>
              <a:t>But, it’s more complicated</a:t>
            </a:r>
          </a:p>
        </p:txBody>
      </p:sp>
      <p:sp>
        <p:nvSpPr>
          <p:cNvPr id="3" name="Content Placeholder 2">
            <a:extLst>
              <a:ext uri="{FF2B5EF4-FFF2-40B4-BE49-F238E27FC236}">
                <a16:creationId xmlns:a16="http://schemas.microsoft.com/office/drawing/2014/main" id="{EC4C1615-6E44-4B5D-AEAA-5EB99EEFE118}"/>
              </a:ext>
            </a:extLst>
          </p:cNvPr>
          <p:cNvSpPr>
            <a:spLocks noGrp="1"/>
          </p:cNvSpPr>
          <p:nvPr>
            <p:ph idx="1"/>
          </p:nvPr>
        </p:nvSpPr>
        <p:spPr>
          <a:xfrm>
            <a:off x="838200" y="1825625"/>
            <a:ext cx="10515600" cy="1711659"/>
          </a:xfrm>
        </p:spPr>
        <p:txBody>
          <a:bodyPr/>
          <a:lstStyle/>
          <a:p>
            <a:r>
              <a:rPr lang="en-US" dirty="0"/>
              <a:t>Problems when encrypting many blocks using same key, and no other changes—Electronic Codebook, or ECB mode</a:t>
            </a:r>
          </a:p>
          <a:p>
            <a:pPr lvl="1"/>
            <a:r>
              <a:rPr lang="en-US" dirty="0"/>
              <a:t>If large blocks of plaintext repeat, so does the cipher text</a:t>
            </a:r>
          </a:p>
          <a:p>
            <a:pPr lvl="1"/>
            <a:r>
              <a:rPr lang="en-US" dirty="0"/>
              <a:t>No diffusion between blocks</a:t>
            </a:r>
          </a:p>
        </p:txBody>
      </p:sp>
      <p:pic>
        <p:nvPicPr>
          <p:cNvPr id="1026" name="Picture 2" descr="https://upload.wikimedia.org/wikipedia/commons/5/56/Tux.jpg">
            <a:extLst>
              <a:ext uri="{FF2B5EF4-FFF2-40B4-BE49-F238E27FC236}">
                <a16:creationId xmlns:a16="http://schemas.microsoft.com/office/drawing/2014/main" id="{18D54AF5-75D6-46AB-B135-C316C19C0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f/f0/Tux_ecb.jpg">
            <a:extLst>
              <a:ext uri="{FF2B5EF4-FFF2-40B4-BE49-F238E27FC236}">
                <a16:creationId xmlns:a16="http://schemas.microsoft.com/office/drawing/2014/main" id="{C4BEC1AA-427C-4247-B5C4-230AC13DF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a/a0/Tux_secure.jpg">
            <a:extLst>
              <a:ext uri="{FF2B5EF4-FFF2-40B4-BE49-F238E27FC236}">
                <a16:creationId xmlns:a16="http://schemas.microsoft.com/office/drawing/2014/main" id="{4C181D32-F786-4DE7-877D-79DE0127D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383"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FF0A34-BAA9-42EF-B9CA-38EF5FA4CD9F}"/>
              </a:ext>
            </a:extLst>
          </p:cNvPr>
          <p:cNvSpPr txBox="1"/>
          <p:nvPr/>
        </p:nvSpPr>
        <p:spPr>
          <a:xfrm>
            <a:off x="7620002" y="3429000"/>
            <a:ext cx="3641556" cy="2031325"/>
          </a:xfrm>
          <a:prstGeom prst="rect">
            <a:avLst/>
          </a:prstGeom>
          <a:noFill/>
        </p:spPr>
        <p:txBody>
          <a:bodyPr wrap="square" rtlCol="0">
            <a:spAutoFit/>
          </a:bodyPr>
          <a:lstStyle/>
          <a:p>
            <a:r>
              <a:rPr lang="en-US" dirty="0"/>
              <a:t>Left Image:  plaintext</a:t>
            </a:r>
          </a:p>
          <a:p>
            <a:endParaRPr lang="en-US" dirty="0"/>
          </a:p>
          <a:p>
            <a:r>
              <a:rPr lang="en-US" dirty="0"/>
              <a:t>Middle image:  blocks encrypted with no feedback between blocks</a:t>
            </a:r>
          </a:p>
          <a:p>
            <a:endParaRPr lang="en-US" dirty="0"/>
          </a:p>
          <a:p>
            <a:r>
              <a:rPr lang="en-US" dirty="0"/>
              <a:t>Right image:  properly encrypted</a:t>
            </a:r>
          </a:p>
          <a:p>
            <a:endParaRPr lang="en-US" dirty="0"/>
          </a:p>
        </p:txBody>
      </p:sp>
      <p:sp>
        <p:nvSpPr>
          <p:cNvPr id="5" name="TextBox 4">
            <a:extLst>
              <a:ext uri="{FF2B5EF4-FFF2-40B4-BE49-F238E27FC236}">
                <a16:creationId xmlns:a16="http://schemas.microsoft.com/office/drawing/2014/main" id="{F0A41386-A99A-47EA-AFBC-75A3E3F2E537}"/>
              </a:ext>
            </a:extLst>
          </p:cNvPr>
          <p:cNvSpPr txBox="1"/>
          <p:nvPr/>
        </p:nvSpPr>
        <p:spPr>
          <a:xfrm>
            <a:off x="1263315" y="5907505"/>
            <a:ext cx="6641431" cy="369332"/>
          </a:xfrm>
          <a:prstGeom prst="rect">
            <a:avLst/>
          </a:prstGeom>
          <a:noFill/>
        </p:spPr>
        <p:txBody>
          <a:bodyPr wrap="square" rtlCol="0">
            <a:spAutoFit/>
          </a:bodyPr>
          <a:lstStyle/>
          <a:p>
            <a:r>
              <a:rPr lang="en-US" dirty="0">
                <a:hlinkClick r:id="rId6"/>
              </a:rPr>
              <a:t>https://en.wikipedia.org/wiki/Block_cipher_mode_of_operation</a:t>
            </a:r>
            <a:r>
              <a:rPr lang="en-US" dirty="0"/>
              <a:t> </a:t>
            </a:r>
          </a:p>
        </p:txBody>
      </p:sp>
    </p:spTree>
    <p:extLst>
      <p:ext uri="{BB962C8B-B14F-4D97-AF65-F5344CB8AC3E}">
        <p14:creationId xmlns:p14="http://schemas.microsoft.com/office/powerpoint/2010/main" val="352050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C268-A553-4635-93CA-806804880260}"/>
              </a:ext>
            </a:extLst>
          </p:cNvPr>
          <p:cNvSpPr>
            <a:spLocks noGrp="1"/>
          </p:cNvSpPr>
          <p:nvPr>
            <p:ph type="title"/>
          </p:nvPr>
        </p:nvSpPr>
        <p:spPr/>
        <p:txBody>
          <a:bodyPr/>
          <a:lstStyle/>
          <a:p>
            <a:r>
              <a:rPr lang="en-US" dirty="0"/>
              <a:t>General Rule</a:t>
            </a:r>
          </a:p>
        </p:txBody>
      </p:sp>
      <p:sp>
        <p:nvSpPr>
          <p:cNvPr id="3" name="Content Placeholder 2">
            <a:extLst>
              <a:ext uri="{FF2B5EF4-FFF2-40B4-BE49-F238E27FC236}">
                <a16:creationId xmlns:a16="http://schemas.microsoft.com/office/drawing/2014/main" id="{0FCE4785-62D0-4341-97BA-E47C25F371A9}"/>
              </a:ext>
            </a:extLst>
          </p:cNvPr>
          <p:cNvSpPr>
            <a:spLocks noGrp="1"/>
          </p:cNvSpPr>
          <p:nvPr>
            <p:ph idx="1"/>
          </p:nvPr>
        </p:nvSpPr>
        <p:spPr/>
        <p:txBody>
          <a:bodyPr/>
          <a:lstStyle/>
          <a:p>
            <a:r>
              <a:rPr lang="en-US" dirty="0"/>
              <a:t>If a block of plaintext is encrypted several times, each block of ciphertext must be different</a:t>
            </a:r>
          </a:p>
          <a:p>
            <a:r>
              <a:rPr lang="en-US" dirty="0"/>
              <a:t>If a block of plaintext is always encrypted to the same ciphertext, the encryption is vulnerable</a:t>
            </a:r>
          </a:p>
          <a:p>
            <a:r>
              <a:rPr lang="en-US" dirty="0"/>
              <a:t>The primary reason for having AES modes (other than ECB) is to follow this rule</a:t>
            </a:r>
          </a:p>
        </p:txBody>
      </p:sp>
    </p:spTree>
    <p:extLst>
      <p:ext uri="{BB962C8B-B14F-4D97-AF65-F5344CB8AC3E}">
        <p14:creationId xmlns:p14="http://schemas.microsoft.com/office/powerpoint/2010/main" val="399440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9359</TotalTime>
  <Words>3245</Words>
  <Application>Microsoft Office PowerPoint</Application>
  <PresentationFormat>Widescreen</PresentationFormat>
  <Paragraphs>251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Cryptology (3)</vt:lpstr>
      <vt:lpstr>Symmetric Encryption Types</vt:lpstr>
      <vt:lpstr>More terms—Initialization Vector and Nonce</vt:lpstr>
      <vt:lpstr>Standard Block Ciphers</vt:lpstr>
      <vt:lpstr>Block Cipher Goals</vt:lpstr>
      <vt:lpstr>Rounds</vt:lpstr>
      <vt:lpstr>AES Diffusion</vt:lpstr>
      <vt:lpstr>But, it’s more complicated</vt:lpstr>
      <vt:lpstr>General Rule</vt:lpstr>
      <vt:lpstr>Modes in Block Encryption (a few of many)</vt:lpstr>
      <vt:lpstr>Modes in Block Encryption (2)</vt:lpstr>
      <vt:lpstr>AEAD Modes in Block Encryption</vt:lpstr>
      <vt:lpstr>Other Notes</vt:lpstr>
      <vt:lpstr>AES Extras (1)</vt:lpstr>
      <vt:lpstr>AES Extras (2)</vt:lpstr>
      <vt:lpstr>AES Extras (3)</vt:lpstr>
      <vt:lpstr>DES is based on the Feistel algorithm, DES and AES both use S-Boxes.  Now, make them into a song…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York</dc:creator>
  <cp:lastModifiedBy>John York</cp:lastModifiedBy>
  <cp:revision>108</cp:revision>
  <dcterms:created xsi:type="dcterms:W3CDTF">2018-03-08T16:57:16Z</dcterms:created>
  <dcterms:modified xsi:type="dcterms:W3CDTF">2020-08-19T23:26:14Z</dcterms:modified>
</cp:coreProperties>
</file>