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4" d="100"/>
          <a:sy n="64" d="100"/>
        </p:scale>
        <p:origin x="66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44927-DA94-45D7-AFB1-D3C1E0C2A9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D798CB-5F22-4575-891B-28920D4F31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ED7B0-56EB-42A3-8C36-C85D27B17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0DF7B-EC80-44A7-BFFD-293500D890FD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1B2C6F-2952-4E9B-B488-BF13F1D1E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97A76-1109-448E-AEF7-ECB76CB19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08622-E8FF-4733-9D58-5D9679C67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73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CDF27-417E-4D8F-BD37-5CC157E4B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5F0D4D-F631-4CC7-A4A7-42618E7888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AF78F7-E8B1-4086-B2EF-CE47C0BA8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0DF7B-EC80-44A7-BFFD-293500D890FD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98A8C-C59F-4B88-BCCB-5D2FD0705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E6F3E-7CE7-4B99-BCE3-738109796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08622-E8FF-4733-9D58-5D9679C67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318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4C183F-B41D-472E-B1A6-EEA1F457E8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5CDF01-CA63-48B5-B9BB-31DEED4366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AD832D-1879-402B-89D4-A1F25CCBE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0DF7B-EC80-44A7-BFFD-293500D890FD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11162C-EC6D-43B9-A26E-D1E3E55EB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60E9F-75E4-420B-828F-5258BEA12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08622-E8FF-4733-9D58-5D9679C67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907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E186C-1BCF-422C-9767-C5EE8A389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F7E10-2C33-4FC3-A930-6B043F3AD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D0E35-6EE7-40F6-A494-508467046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0DF7B-EC80-44A7-BFFD-293500D890FD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CB567-B48B-4339-B7CE-E00A0F3E3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A83DE1-347C-4240-A838-FBEADC780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08622-E8FF-4733-9D58-5D9679C67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690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44F84-CCF3-4115-846C-CD2640A74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DC9187-C4A9-4A99-920D-9251FD797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D2BD8A-0C4A-4904-9B59-EF5038385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0DF7B-EC80-44A7-BFFD-293500D890FD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D4DD1-4D51-4613-A31E-F4ED78BF3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BC3319-D4C7-4A91-9206-49D6C326F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08622-E8FF-4733-9D58-5D9679C67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406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27763-72A0-4B31-86EB-57CC769B6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5225D-8569-4A9D-B50F-8CF6DDDD4A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411934-F072-4BC3-B5AA-B0C4A7F18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C19A4F-5178-493C-BFD7-31B5AA051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0DF7B-EC80-44A7-BFFD-293500D890FD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A1020A-F636-4839-9E50-CEAAD8839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0F5DD3-AD45-4E87-8175-3522866AF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08622-E8FF-4733-9D58-5D9679C67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846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795C5-F65D-477F-A6E7-A4C0E26A0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4E099F-90D1-409B-BDE5-F5D3416862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1D95CD-4D16-4C01-AD12-CC15C99E9F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72559B-B6E9-42EC-A17F-C31F5124C1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96CA5D-60CF-4DEF-972D-3560F0AEFD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BD22C9-D17F-4C93-B600-80170F358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0DF7B-EC80-44A7-BFFD-293500D890FD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599E5B-B460-402A-B249-06B53B808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9B7152-8EFD-495C-B1EF-4DB881456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08622-E8FF-4733-9D58-5D9679C67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037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30861-EA00-4240-AE6F-155B43FCF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A2D3FC-A13A-4F2C-8117-1594EA86E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0DF7B-EC80-44A7-BFFD-293500D890FD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1BCFDF-0EC2-4B37-B1FD-A52CC2DC9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A2CEED-530B-41C6-8287-B7440CD14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08622-E8FF-4733-9D58-5D9679C67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395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213548-37EC-4E81-8D84-757D44981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0DF7B-EC80-44A7-BFFD-293500D890FD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B5BE2B-17F7-4017-9240-D78CA72CD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6C230E-9667-4B64-9F54-6BAA1BFF9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08622-E8FF-4733-9D58-5D9679C67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685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95601-B6C4-4543-B646-BA7C4E757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A0633-12F6-486C-BA46-4B3D75F7B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9BED75-55C1-4AE2-BD71-A0FDB09438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5FA144-2504-4DF9-AC05-89B5CFF23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0DF7B-EC80-44A7-BFFD-293500D890FD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1E2F2D-9885-4312-8A4B-785C00FA3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C724A3-F348-498E-A2A7-CD15B42DA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08622-E8FF-4733-9D58-5D9679C67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658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E246A-DB63-43A6-844D-3FCEE74D6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55A3F3-8410-485E-AE82-F00AB23D09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F5C2BB-6709-4034-9E61-5FC7051856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2BC458-65B8-430D-9E0A-87BB00B77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0DF7B-EC80-44A7-BFFD-293500D890FD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A91E3C-398D-43FD-B514-9A8A6CA70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FF2662-5CED-4909-B608-EB34AAFF5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08622-E8FF-4733-9D58-5D9679C67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683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75DA8F-C7AB-4D7C-BAEA-2CAE6B932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DE4BF9-3F12-4C90-9DF5-36A25BEF2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18DCA2-7F94-4D6D-97D9-F9352493BD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0DF7B-EC80-44A7-BFFD-293500D890FD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64F07-0E02-4B65-B53E-A08DE608CB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4C3928-42CE-4E3C-AE21-4E5AA44242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08622-E8FF-4733-9D58-5D9679C67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417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what-is-cloud-computing/" TargetMode="External"/><Relationship Id="rId2" Type="http://schemas.openxmlformats.org/officeDocument/2006/relationships/hyperlink" Target="https://www.us-cert.gov/sites/default/files/publications/CloudComputingHuthCebula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ecurityintelligence.com/six-major-data-breach-trends-from-2017/" TargetMode="External"/><Relationship Id="rId5" Type="http://schemas.openxmlformats.org/officeDocument/2006/relationships/hyperlink" Target="https://cloud.google.com/what-is-cloud-computing/" TargetMode="External"/><Relationship Id="rId4" Type="http://schemas.openxmlformats.org/officeDocument/2006/relationships/hyperlink" Target="https://azure.microsoft.com/en-us/overview/what-is-cloud-computin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862C-4A3E-4F70-9502-7512A5281D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Cloud Computing Basics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242083-0837-482E-A789-E6ACAA19B3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/>
              <a:t>(Very brief highlights)</a:t>
            </a:r>
            <a:endParaRPr lang="en-US" sz="3200" dirty="0"/>
          </a:p>
          <a:p>
            <a:r>
              <a:rPr lang="en-US" sz="1800" dirty="0"/>
              <a:t>Shenandoah Valley Governor’s School</a:t>
            </a:r>
          </a:p>
          <a:p>
            <a:r>
              <a:rPr lang="en-US" sz="1800" dirty="0"/>
              <a:t>January 2018</a:t>
            </a:r>
          </a:p>
          <a:p>
            <a:r>
              <a:rPr lang="en-US" sz="1800" dirty="0"/>
              <a:t>John York</a:t>
            </a:r>
          </a:p>
        </p:txBody>
      </p:sp>
    </p:spTree>
    <p:extLst>
      <p:ext uri="{BB962C8B-B14F-4D97-AF65-F5344CB8AC3E}">
        <p14:creationId xmlns:p14="http://schemas.microsoft.com/office/powerpoint/2010/main" val="2013385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33B56-BF71-4D69-919E-E9740D26C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0E77F-EC17-42AF-9CD9-CA8154090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read these items</a:t>
            </a:r>
          </a:p>
          <a:p>
            <a:r>
              <a:rPr lang="en-US" dirty="0"/>
              <a:t>Basics of Cloud Computing</a:t>
            </a:r>
          </a:p>
          <a:p>
            <a:pPr lvl="1"/>
            <a:r>
              <a:rPr lang="en-US" dirty="0">
                <a:hlinkClick r:id="rId2"/>
              </a:rPr>
              <a:t>https://www.us-cert.gov/sites/default/files/publications/CloudComputingHuthCebula.pdf</a:t>
            </a:r>
            <a:endParaRPr lang="en-US" dirty="0"/>
          </a:p>
          <a:p>
            <a:r>
              <a:rPr lang="en-US" dirty="0"/>
              <a:t>What is Cloud Computing?</a:t>
            </a:r>
          </a:p>
          <a:p>
            <a:pPr lvl="1"/>
            <a:r>
              <a:rPr lang="en-US" dirty="0">
                <a:hlinkClick r:id="rId3"/>
              </a:rPr>
              <a:t>https://aws.amazon.com/what-is-cloud-computing/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https://azure.microsoft.com/en-us/overview/what-is-cloud-computing/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https://cloud.google.com/what-is-cloud-computing/</a:t>
            </a:r>
            <a:endParaRPr lang="en-US" dirty="0"/>
          </a:p>
          <a:p>
            <a:r>
              <a:rPr lang="en-US" dirty="0"/>
              <a:t>Security Breaches (see #3 in the </a:t>
            </a:r>
            <a:r>
              <a:rPr lang="en-US"/>
              <a:t>article below)</a:t>
            </a:r>
            <a:endParaRPr lang="en-US" dirty="0"/>
          </a:p>
          <a:p>
            <a:pPr lvl="1"/>
            <a:r>
              <a:rPr lang="en-US" dirty="0">
                <a:hlinkClick r:id="rId6"/>
              </a:rPr>
              <a:t>https://securityintelligence.com/six-major-data-breach-trends-from-2017/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00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74E1F-45FC-4A6E-95AA-79C85BEBB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“The Cloud”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A4508-FB32-4682-B794-F0AF63376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Vendors provide computing and related resources for a fee</a:t>
            </a:r>
          </a:p>
          <a:p>
            <a:r>
              <a:rPr lang="en-US" dirty="0"/>
              <a:t>Started with the development of Hypervisors and Virtual Machines (VMs)</a:t>
            </a:r>
          </a:p>
          <a:p>
            <a:r>
              <a:rPr lang="en-US" dirty="0"/>
              <a:t>Many cloud vendors are large, with data centers spread over the world</a:t>
            </a:r>
          </a:p>
          <a:p>
            <a:r>
              <a:rPr lang="en-US" dirty="0"/>
              <a:t>Some provided services are:</a:t>
            </a:r>
          </a:p>
          <a:p>
            <a:pPr lvl="1"/>
            <a:r>
              <a:rPr lang="en-US" dirty="0"/>
              <a:t>Servers or virtual machines</a:t>
            </a:r>
          </a:p>
          <a:p>
            <a:pPr lvl="1"/>
            <a:r>
              <a:rPr lang="en-US" dirty="0"/>
              <a:t>Storage</a:t>
            </a:r>
          </a:p>
          <a:p>
            <a:pPr lvl="1"/>
            <a:r>
              <a:rPr lang="en-US" dirty="0"/>
              <a:t>Networking</a:t>
            </a:r>
          </a:p>
          <a:p>
            <a:pPr lvl="1"/>
            <a:r>
              <a:rPr lang="en-US" dirty="0"/>
              <a:t>Databases</a:t>
            </a:r>
          </a:p>
          <a:p>
            <a:pPr lvl="1"/>
            <a:r>
              <a:rPr lang="en-US" dirty="0"/>
              <a:t>Web sites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839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364A2-D06B-4B8B-94EF-3EC36F372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Service--IaaS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3FDB4-B621-4B7B-9109-9C0475A55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Infrastructure as a Service (IaaS)</a:t>
            </a:r>
          </a:p>
          <a:p>
            <a:pPr lvl="1"/>
            <a:r>
              <a:rPr lang="en-US" dirty="0"/>
              <a:t>Vendor provides basic services</a:t>
            </a:r>
          </a:p>
          <a:p>
            <a:pPr lvl="1"/>
            <a:r>
              <a:rPr lang="en-US" dirty="0"/>
              <a:t>Virtual Machines</a:t>
            </a:r>
          </a:p>
          <a:p>
            <a:pPr lvl="1"/>
            <a:r>
              <a:rPr lang="en-US" dirty="0"/>
              <a:t>Storage</a:t>
            </a:r>
          </a:p>
          <a:p>
            <a:pPr lvl="1"/>
            <a:r>
              <a:rPr lang="en-US" dirty="0"/>
              <a:t>Networking</a:t>
            </a:r>
          </a:p>
          <a:p>
            <a:r>
              <a:rPr lang="en-US" dirty="0"/>
              <a:t>Most basic</a:t>
            </a:r>
          </a:p>
          <a:p>
            <a:r>
              <a:rPr lang="en-US" dirty="0"/>
              <a:t>Customer has most control, configures own servers</a:t>
            </a:r>
          </a:p>
          <a:p>
            <a:r>
              <a:rPr lang="en-US" dirty="0"/>
              <a:t>Examples:  Amazon Web Services (AWS), Google Compute Engine (GCE), Microsoft Azure, Akamai, …</a:t>
            </a:r>
          </a:p>
        </p:txBody>
      </p:sp>
    </p:spTree>
    <p:extLst>
      <p:ext uri="{BB962C8B-B14F-4D97-AF65-F5344CB8AC3E}">
        <p14:creationId xmlns:p14="http://schemas.microsoft.com/office/powerpoint/2010/main" val="4221010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1BD42-BE22-4BC5-AB3D-ADDA0540F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Service--PaaS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4E0BA-88DE-4812-B918-F8C03D8A1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Platform as a Service (PaaS)</a:t>
            </a:r>
          </a:p>
          <a:p>
            <a:pPr lvl="1"/>
            <a:r>
              <a:rPr lang="en-US" dirty="0"/>
              <a:t>Vendor provides running servers</a:t>
            </a:r>
          </a:p>
          <a:p>
            <a:pPr lvl="1"/>
            <a:r>
              <a:rPr lang="en-US" dirty="0"/>
              <a:t>Web services</a:t>
            </a:r>
          </a:p>
          <a:p>
            <a:pPr lvl="1"/>
            <a:r>
              <a:rPr lang="en-US" dirty="0"/>
              <a:t>Database services</a:t>
            </a:r>
          </a:p>
          <a:p>
            <a:r>
              <a:rPr lang="en-US" dirty="0"/>
              <a:t>Vendor masks underlying infrastructure from customer</a:t>
            </a:r>
          </a:p>
          <a:p>
            <a:r>
              <a:rPr lang="en-US" dirty="0"/>
              <a:t>Customer uses pre-built resources</a:t>
            </a:r>
          </a:p>
          <a:p>
            <a:r>
              <a:rPr lang="en-US" dirty="0"/>
              <a:t>Less work for customer, less control</a:t>
            </a:r>
          </a:p>
        </p:txBody>
      </p:sp>
    </p:spTree>
    <p:extLst>
      <p:ext uri="{BB962C8B-B14F-4D97-AF65-F5344CB8AC3E}">
        <p14:creationId xmlns:p14="http://schemas.microsoft.com/office/powerpoint/2010/main" val="1965821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7BFF4-F8C2-4FFB-8F5E-D4121A584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Service--SaaS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277EB-5A48-4EEF-8B05-408DD9AFB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as a Service (SaaS)</a:t>
            </a:r>
          </a:p>
          <a:p>
            <a:pPr lvl="1"/>
            <a:r>
              <a:rPr lang="en-US" dirty="0"/>
              <a:t>Applications are provided by vendor</a:t>
            </a:r>
          </a:p>
          <a:p>
            <a:pPr lvl="1"/>
            <a:r>
              <a:rPr lang="en-US" dirty="0"/>
              <a:t>Can be almost anything</a:t>
            </a:r>
          </a:p>
          <a:p>
            <a:r>
              <a:rPr lang="en-US" dirty="0"/>
              <a:t>Many SaaS offerings are built on IaaS</a:t>
            </a:r>
          </a:p>
          <a:p>
            <a:r>
              <a:rPr lang="en-US" dirty="0"/>
              <a:t>Number of SaaS companies that build their own data centers are decreasing</a:t>
            </a:r>
          </a:p>
          <a:p>
            <a:r>
              <a:rPr lang="en-US" dirty="0"/>
              <a:t>Examples:  Canvas, GoToMeeting, Salesforce, Blackboard, Medical Information Systems, …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555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2CAD8-C025-4453-B14E-4F93D2305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Deployment:  Public, Private, Hybrid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959A9-D491-40E7-96C7-F5C8ACECE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Public cloud services are open to anyone</a:t>
            </a:r>
          </a:p>
          <a:p>
            <a:pPr lvl="1"/>
            <a:r>
              <a:rPr lang="en-US" dirty="0"/>
              <a:t>Different customers may be running in VMs on same hardware</a:t>
            </a:r>
          </a:p>
          <a:p>
            <a:pPr lvl="1"/>
            <a:r>
              <a:rPr lang="en-US" dirty="0"/>
              <a:t>AWS, GCE, Azure, etc.</a:t>
            </a:r>
          </a:p>
          <a:p>
            <a:r>
              <a:rPr lang="en-US" dirty="0"/>
              <a:t>Private cloud services maintained by organization</a:t>
            </a:r>
          </a:p>
          <a:p>
            <a:pPr lvl="1"/>
            <a:r>
              <a:rPr lang="en-US" dirty="0"/>
              <a:t>Enterprise provides services for its companies</a:t>
            </a:r>
          </a:p>
          <a:p>
            <a:r>
              <a:rPr lang="en-US" dirty="0"/>
              <a:t>Hybrid</a:t>
            </a:r>
          </a:p>
          <a:p>
            <a:pPr lvl="1"/>
            <a:r>
              <a:rPr lang="en-US" dirty="0"/>
              <a:t>Mix of public and private</a:t>
            </a:r>
          </a:p>
          <a:p>
            <a:pPr lvl="1"/>
            <a:r>
              <a:rPr lang="en-US" dirty="0"/>
              <a:t>Company may have private virtual machines with public storage</a:t>
            </a:r>
          </a:p>
        </p:txBody>
      </p:sp>
    </p:spTree>
    <p:extLst>
      <p:ext uri="{BB962C8B-B14F-4D97-AF65-F5344CB8AC3E}">
        <p14:creationId xmlns:p14="http://schemas.microsoft.com/office/powerpoint/2010/main" val="3446572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31B61-8A16-4C3C-ABA1-531921811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FEC73-0509-4F65-8D99-0452EC362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Cloud providers tend to be huge</a:t>
            </a:r>
          </a:p>
          <a:p>
            <a:r>
              <a:rPr lang="en-US" dirty="0"/>
              <a:t>Large scale brings down cost</a:t>
            </a:r>
          </a:p>
          <a:p>
            <a:r>
              <a:rPr lang="en-US" dirty="0"/>
              <a:t>Data centers are spread across country or globe</a:t>
            </a:r>
          </a:p>
          <a:p>
            <a:r>
              <a:rPr lang="en-US" dirty="0"/>
              <a:t>Highly redundant systems</a:t>
            </a:r>
          </a:p>
          <a:p>
            <a:r>
              <a:rPr lang="en-US" dirty="0"/>
              <a:t>Rapidly scale up and down to meet demand</a:t>
            </a:r>
          </a:p>
          <a:p>
            <a:r>
              <a:rPr lang="en-US" dirty="0"/>
              <a:t>Pay for services used, no fixed costs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161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F8551-C2DB-4115-BA65-3112365B8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A9B8E-9352-4F62-B931-6562F3B69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Control</a:t>
            </a:r>
          </a:p>
          <a:p>
            <a:pPr lvl="1"/>
            <a:r>
              <a:rPr lang="en-US" dirty="0"/>
              <a:t>Your data is on someone else’s machines</a:t>
            </a:r>
          </a:p>
          <a:p>
            <a:pPr lvl="1"/>
            <a:r>
              <a:rPr lang="en-US" dirty="0"/>
              <a:t>Lose some of control of data</a:t>
            </a:r>
          </a:p>
          <a:p>
            <a:r>
              <a:rPr lang="en-US" dirty="0"/>
              <a:t>Security</a:t>
            </a:r>
          </a:p>
          <a:p>
            <a:pPr lvl="1"/>
            <a:r>
              <a:rPr lang="en-US" dirty="0"/>
              <a:t>Cloud security requires knowledge and practice</a:t>
            </a:r>
          </a:p>
          <a:p>
            <a:pPr lvl="1"/>
            <a:r>
              <a:rPr lang="en-US" dirty="0"/>
              <a:t>Many recent breaches are due to improperly configured cloud systems</a:t>
            </a:r>
          </a:p>
          <a:p>
            <a:pPr lvl="1"/>
            <a:r>
              <a:rPr lang="en-US" dirty="0"/>
              <a:t>Evaluating security of a cloud provider may be difficult</a:t>
            </a:r>
          </a:p>
          <a:p>
            <a:r>
              <a:rPr lang="en-US" dirty="0"/>
              <a:t>“Lock-in”</a:t>
            </a:r>
          </a:p>
          <a:p>
            <a:pPr lvl="1"/>
            <a:r>
              <a:rPr lang="en-US" dirty="0"/>
              <a:t>Especially with SaaS, not as much with IaaS</a:t>
            </a:r>
          </a:p>
          <a:p>
            <a:pPr lvl="1"/>
            <a:r>
              <a:rPr lang="en-US" dirty="0"/>
              <a:t>Migrating data to new provider is difficult</a:t>
            </a:r>
          </a:p>
          <a:p>
            <a:pPr lvl="1"/>
            <a:r>
              <a:rPr lang="en-US" dirty="0"/>
              <a:t>May force customer to stay with provider they aren’t pleased with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192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CED09-8A7D-4A1A-A889-336D0B616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concerns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D503C-5274-4876-AD2D-63A86BB05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 and federal governments may require that their data is only stored in that state/country</a:t>
            </a:r>
          </a:p>
          <a:p>
            <a:r>
              <a:rPr lang="en-US" dirty="0"/>
              <a:t>European Union has stringent privacy and security standards related to data storage</a:t>
            </a:r>
          </a:p>
          <a:p>
            <a:r>
              <a:rPr lang="en-US" dirty="0"/>
              <a:t>Units of a company may bypass IT security by using cloud storage on their own</a:t>
            </a:r>
          </a:p>
          <a:p>
            <a:pPr lvl="1"/>
            <a:r>
              <a:rPr lang="en-US" dirty="0"/>
              <a:t>Company is exposed to unknown IT security risk</a:t>
            </a:r>
          </a:p>
          <a:p>
            <a:pPr lvl="1"/>
            <a:r>
              <a:rPr lang="en-US" dirty="0"/>
              <a:t>Smaller units may not use cloud resources securely</a:t>
            </a:r>
          </a:p>
          <a:p>
            <a:pPr lvl="1"/>
            <a:r>
              <a:rPr lang="en-US" dirty="0"/>
              <a:t>Anyone (or any department) with a credit card can use cloud services</a:t>
            </a:r>
          </a:p>
        </p:txBody>
      </p:sp>
    </p:spTree>
    <p:extLst>
      <p:ext uri="{BB962C8B-B14F-4D97-AF65-F5344CB8AC3E}">
        <p14:creationId xmlns:p14="http://schemas.microsoft.com/office/powerpoint/2010/main" val="2768225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544</Words>
  <Application>Microsoft Office PowerPoint</Application>
  <PresentationFormat>Widescreen</PresentationFormat>
  <Paragraphs>84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Cloud Computing Basics</vt:lpstr>
      <vt:lpstr>What is “The Cloud”</vt:lpstr>
      <vt:lpstr>Types of Service--IaaS</vt:lpstr>
      <vt:lpstr>Types of Service--PaaS</vt:lpstr>
      <vt:lpstr>Types of Service--SaaS</vt:lpstr>
      <vt:lpstr>Deployment:  Public, Private, Hybrid</vt:lpstr>
      <vt:lpstr>Advantages</vt:lpstr>
      <vt:lpstr>Disadvantages</vt:lpstr>
      <vt:lpstr>Other concerns</vt:lpstr>
      <vt:lpstr>Further Study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Computing Basics</dc:title>
  <dc:creator>John York</dc:creator>
  <cp:lastModifiedBy>John York</cp:lastModifiedBy>
  <cp:revision>16</cp:revision>
  <dcterms:created xsi:type="dcterms:W3CDTF">2018-01-09T15:30:42Z</dcterms:created>
  <dcterms:modified xsi:type="dcterms:W3CDTF">2018-01-15T15:45:49Z</dcterms:modified>
</cp:coreProperties>
</file>