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B60E22-BC70-404E-A49E-7E2BE3B541E6}">
          <p14:sldIdLst>
            <p14:sldId id="256"/>
            <p14:sldId id="258"/>
            <p14:sldId id="259"/>
            <p14:sldId id="257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Untitled Section" id="{647969BE-7A1D-461B-B2B5-C28F3491353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DDED3-CEEA-4C1E-A71C-6041629FF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7F559-01F2-4F5F-B7CB-8D6180F5C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AB061-64D5-4225-B7B8-162B4F57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E5E7-38F3-4C52-88E1-46FF7EBD938E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A9627-C2D6-42B4-92C3-0E0A7A9DA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D9B79-0784-41A0-A1B5-0698F765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2431-9E8E-48E7-B9C6-CB3C0C6F9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8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3CF5-E4BA-4277-B06E-53C64DF68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D2F20-AED4-43D9-BE12-DB41587B2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BCB85-E541-4505-B038-CB7E688F1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E5E7-38F3-4C52-88E1-46FF7EBD938E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BD241-1764-4A6F-84B4-733F5FC4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B7BFB-4D26-4BBF-A2A6-A0407892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2431-9E8E-48E7-B9C6-CB3C0C6F9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8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3C2212-3120-4ED7-AE9D-6034A8DB9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A41BC-391D-4BFD-B889-D093F8DDF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D22DB-0F9F-49ED-8BC1-AEC94CD2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E5E7-38F3-4C52-88E1-46FF7EBD938E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16B71-AD9F-4645-A55A-901C2261B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AB107-433C-4558-8CD2-6950B20F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2431-9E8E-48E7-B9C6-CB3C0C6F9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3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6ABBC-2544-4BA2-A36F-43B5F8F0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DC9A7-3E7D-4217-8256-F95988223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A0160-5616-49E6-A17F-5A403170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E5E7-38F3-4C52-88E1-46FF7EBD938E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5D3AB-BB16-4238-A609-2AD687B0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C4A9F-3B7F-439D-9353-BD24AEA0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2431-9E8E-48E7-B9C6-CB3C0C6F9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2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2585-DE63-4511-933C-670FFB0C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D25D4-3F74-4A85-9BB4-75A408069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B0FE7-E174-4C53-BFD6-6271594CF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E5E7-38F3-4C52-88E1-46FF7EBD938E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F9AEC-BC0D-4530-B475-ACCF6632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B7FE6-2A5A-4F33-B9B4-DD278BE0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2431-9E8E-48E7-B9C6-CB3C0C6F9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0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D8DBD-20E3-4182-8A71-9B462A709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9D1CE-B76D-4A61-B1F7-36B02BB2E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88DAB-10AA-40D3-A84F-B01BF7D69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1FBC0-D71F-4152-9DBA-11866D668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E5E7-38F3-4C52-88E1-46FF7EBD938E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3E8DA-6466-44E2-ADCE-7D03021B4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D12BC-110E-4CC8-8E9E-00E51D3F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2431-9E8E-48E7-B9C6-CB3C0C6F9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5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7A9A-198E-4CE2-B7AC-87AB29207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2FCD8-79F3-41AB-9EB7-678CE781C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06282-734F-4A03-A3B7-9E6666C21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CE44D-36B2-473F-9DCE-118FF0A19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F0C1B-5DEB-4E4B-A8EC-694C8CDE6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C02526-720B-4EB6-B71D-46A40299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E5E7-38F3-4C52-88E1-46FF7EBD938E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BF6E9F-BB87-4318-9FD2-C45878993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C7C608-CEFF-40C3-8461-7F0EEECC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2431-9E8E-48E7-B9C6-CB3C0C6F9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1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6553-AB2F-4E98-AB42-FB50F7F8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E56ECD-55D3-4AF0-BF5B-3BC86F1BC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E5E7-38F3-4C52-88E1-46FF7EBD938E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1446D9-79E0-44DF-B349-89532FF09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8B95A-4094-4338-B281-929FFE29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2431-9E8E-48E7-B9C6-CB3C0C6F9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D608CE-EFDB-4932-90DF-B7DF0F65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E5E7-38F3-4C52-88E1-46FF7EBD938E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3CC172-A3E3-4892-BFF8-3BAAE87E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B374A-83F9-4DEB-8F3F-E0D4000C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2431-9E8E-48E7-B9C6-CB3C0C6F9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1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CE4C4-7DBB-499A-BA93-C0E34AD3E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009A7-1A96-4A51-840C-DBC170EE0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135B0-88C3-4EB8-90BE-A4687ADCD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9BAA8-F6AF-4E2F-9D5C-520A02AE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E5E7-38F3-4C52-88E1-46FF7EBD938E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CB027-EBF9-4623-85D0-CF61BCE2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678A3-4EC9-4556-B8FE-C01BDC2F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2431-9E8E-48E7-B9C6-CB3C0C6F9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5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30A9-F28D-4231-8A10-ABA38B4E8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37CE81-3BEC-4431-A2BC-B4A4EFDD1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B84E4-2213-4BE2-94BF-4FAFCE2E1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FA3BD-DC88-46EC-B0BC-8EB7DF33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E5E7-38F3-4C52-88E1-46FF7EBD938E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7E4EF-3452-405D-A096-58630CF35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50762-7C37-4CA6-96C5-D1632287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2431-9E8E-48E7-B9C6-CB3C0C6F9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02B7A3-6383-4BF0-948E-543216D7D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74037-B607-4C47-B840-2FA7655D2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3630B-D6F8-4489-8614-972BAC1C4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CE5E7-38F3-4C52-88E1-46FF7EBD938E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D241A-0770-4263-ADD8-289A5D82B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9727F-2E6B-4454-8AD8-71DA823BD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D2431-9E8E-48E7-B9C6-CB3C0C6F9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5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bYucYX1WwM" TargetMode="External"/><Relationship Id="rId2" Type="http://schemas.openxmlformats.org/officeDocument/2006/relationships/hyperlink" Target="https://www.youtube.com/watch?v=RvHJ1jxPzu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BS8cdl7dOU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D2A8-6BC4-4C66-B1E6-54C1C16103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 Systemd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8E808-7F68-427A-8C23-C654CBE7A9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Shenandoah Valley </a:t>
            </a:r>
            <a:r>
              <a:rPr lang="en-US"/>
              <a:t>Governor’s School</a:t>
            </a:r>
            <a:endParaRPr lang="en-US" dirty="0"/>
          </a:p>
          <a:p>
            <a:r>
              <a:rPr lang="en-US" dirty="0"/>
              <a:t>John York, Fall 2019</a:t>
            </a:r>
          </a:p>
        </p:txBody>
      </p:sp>
    </p:spTree>
    <p:extLst>
      <p:ext uri="{BB962C8B-B14F-4D97-AF65-F5344CB8AC3E}">
        <p14:creationId xmlns:p14="http://schemas.microsoft.com/office/powerpoint/2010/main" val="972065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0C3BB-EE2E-45D9-815A-512292D21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systemd:  Listing All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90F33-435A-41F6-B677-DF425EB13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230"/>
            <a:ext cx="10515600" cy="1052733"/>
          </a:xfrm>
        </p:spPr>
        <p:txBody>
          <a:bodyPr>
            <a:normAutofit/>
          </a:bodyPr>
          <a:lstStyle/>
          <a:p>
            <a:r>
              <a:rPr lang="en-US" dirty="0"/>
              <a:t>systemctl list-units --type service --all</a:t>
            </a:r>
          </a:p>
          <a:p>
            <a:r>
              <a:rPr lang="en-US" dirty="0"/>
              <a:t>Shows all services, whether in use or not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D01D1-F275-4B38-9EE0-E847E81E65BF}"/>
              </a:ext>
            </a:extLst>
          </p:cNvPr>
          <p:cNvSpPr txBox="1"/>
          <p:nvPr/>
        </p:nvSpPr>
        <p:spPr>
          <a:xfrm>
            <a:off x="838199" y="2774772"/>
            <a:ext cx="1106001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UNIT                                       LOAD      ACTIVE   SUB     DESCRIPTION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abrt-ccpp.service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loaded    active   exited  Install ABRT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coredump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abrt-oops.service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loaded    active   running ABRT kernel log watcher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abrt-vmcore.service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loaded    inactive dead    Harvest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vmcores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for ABRT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abrt-xorg.service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loaded    active   running ABRT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watcher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abrtd.service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loaded    active   running ABRT Automated Bug Reporting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accounts-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daemon.service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loaded    active   running Accounts Service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alsa-restore.service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loaded    inactive dead    Save/Restore Sound Card State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alsa-state.service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loaded    active   running Manage Sound Card State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apparmor.service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not-found inactive dead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apparmor.service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atd.service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loaded    active   running Job spooling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799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E9661-CC78-4920-AD88-BB50936B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systemd:  status, start, and stop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1D068-1F9A-4777-B90F-CBB303ACC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28573"/>
          </a:xfrm>
        </p:spPr>
        <p:txBody>
          <a:bodyPr>
            <a:normAutofit/>
          </a:bodyPr>
          <a:lstStyle/>
          <a:p>
            <a:r>
              <a:rPr lang="en-US" dirty="0"/>
              <a:t>Syntax different than </a:t>
            </a:r>
            <a:r>
              <a:rPr lang="en-US" dirty="0" err="1"/>
              <a:t>SysV</a:t>
            </a:r>
            <a:endParaRPr lang="en-US" dirty="0"/>
          </a:p>
          <a:p>
            <a:pPr lvl="1"/>
            <a:r>
              <a:rPr lang="en-US" dirty="0" err="1"/>
              <a:t>SysV</a:t>
            </a:r>
            <a:r>
              <a:rPr lang="en-US" dirty="0"/>
              <a:t>:  service </a:t>
            </a:r>
            <a:r>
              <a:rPr lang="en-US" dirty="0" err="1"/>
              <a:t>sshd</a:t>
            </a:r>
            <a:r>
              <a:rPr lang="en-US" dirty="0"/>
              <a:t> start</a:t>
            </a:r>
          </a:p>
          <a:p>
            <a:pPr lvl="1"/>
            <a:r>
              <a:rPr lang="en-US" dirty="0"/>
              <a:t>systemd:  systemctl start </a:t>
            </a:r>
            <a:r>
              <a:rPr lang="en-US" dirty="0" err="1"/>
              <a:t>sshd</a:t>
            </a:r>
            <a:endParaRPr lang="en-US" dirty="0"/>
          </a:p>
          <a:p>
            <a:r>
              <a:rPr lang="en-US" dirty="0"/>
              <a:t>However, systemd converts many </a:t>
            </a:r>
            <a:r>
              <a:rPr lang="en-US" dirty="0" err="1"/>
              <a:t>SysV</a:t>
            </a:r>
            <a:r>
              <a:rPr lang="en-US" dirty="0"/>
              <a:t> commands into their systemctl equivalent.</a:t>
            </a:r>
          </a:p>
          <a:p>
            <a:r>
              <a:rPr lang="en-US" dirty="0"/>
              <a:t>If run on a systemd box,</a:t>
            </a:r>
          </a:p>
          <a:p>
            <a:pPr lvl="1"/>
            <a:r>
              <a:rPr lang="en-US" dirty="0"/>
              <a:t>service </a:t>
            </a:r>
            <a:r>
              <a:rPr lang="en-US" dirty="0" err="1"/>
              <a:t>sshd</a:t>
            </a:r>
            <a:r>
              <a:rPr lang="en-US" dirty="0"/>
              <a:t> start   (will run as)</a:t>
            </a:r>
          </a:p>
          <a:p>
            <a:pPr lvl="1"/>
            <a:r>
              <a:rPr lang="en-US" dirty="0"/>
              <a:t>systemctl start </a:t>
            </a:r>
            <a:r>
              <a:rPr lang="en-US" dirty="0" err="1"/>
              <a:t>sshd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FD69D-6C49-4CF1-A9F8-06C81CA7C8C4}"/>
              </a:ext>
            </a:extLst>
          </p:cNvPr>
          <p:cNvSpPr txBox="1"/>
          <p:nvPr/>
        </p:nvSpPr>
        <p:spPr>
          <a:xfrm>
            <a:off x="2391578" y="5354198"/>
            <a:ext cx="6245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root@john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~]# service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Redirecting to /bin/systemctl start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sshd.service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root@john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~]# 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56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A086-EE4F-4ECE-AC8E-F88F1DE5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systemd:  status, start, stop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9E0D2-C05F-483F-A25A-8BA945ACB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227"/>
            <a:ext cx="10515600" cy="5111826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root@john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~]# </a:t>
            </a:r>
            <a:r>
              <a:rPr lang="en-US" sz="2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systemctl status </a:t>
            </a:r>
            <a:r>
              <a:rPr lang="en-US" sz="2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sshd</a:t>
            </a:r>
            <a:endParaRPr lang="en-US" sz="2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●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sshd.service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server daemon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Loaded: loaded (/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/lib/systemd/system/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sshd.service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 enabled; vendor preset: </a:t>
            </a:r>
            <a:r>
              <a:rPr lang="en-US" sz="2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enabled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Active: inactive (</a:t>
            </a:r>
            <a:r>
              <a:rPr lang="en-US" sz="2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dead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since Mon 2017-10-16 14:28:05 EDT; 5s ago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Docs: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man:sshd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(8)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man:sshd_config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Process: 25748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ExecStart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=/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-D $OPTIONS (code=</a:t>
            </a:r>
            <a:r>
              <a:rPr lang="en-US" sz="2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exited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status=0/SUCCESS)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Main PID: 25748 (code=exited, status=0/SUCCESS)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Oct 16 14:25:51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john.svgs.local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systemd[1]: Starting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server daemon...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Oct 16 14:25:51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john.svgs.local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[25748]: Server listening on 0.0.0.0 port 22.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Oct 16 14:25:51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john.svgs.local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[25748]: Server listening on :: port 22.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Oct 16 14:25:51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john.svgs.local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systemd[1]: Started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server daemon.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Oct 16 14:28:05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john.svgs.local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systemd[1]: Stopping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server daemon...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Oct 16 14:28:05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john.svgs.local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systemd[1]: Stopped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server daemon.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root@john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~]# </a:t>
            </a:r>
            <a:r>
              <a:rPr lang="en-US" sz="2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systemctl start </a:t>
            </a:r>
            <a:r>
              <a:rPr lang="en-US" sz="2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sshd</a:t>
            </a:r>
            <a:endParaRPr lang="en-US" sz="2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root@john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~]# </a:t>
            </a:r>
            <a:r>
              <a:rPr lang="en-US" sz="2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systemctl status </a:t>
            </a:r>
            <a:r>
              <a:rPr lang="en-US" sz="2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sshd</a:t>
            </a:r>
            <a:endParaRPr lang="en-US" sz="2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●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sshd.service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server daemon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Loaded: loaded (/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/lib/systemd/system/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sshd.service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 enabled; vendor preset: </a:t>
            </a:r>
            <a:r>
              <a:rPr lang="en-US" sz="2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enabled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Active: active (</a:t>
            </a:r>
            <a:r>
              <a:rPr lang="en-US" sz="2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running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since Mon 2017-10-16 14:28:21 EDT; 4s ago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Docs: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man:sshd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(8)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man:sshd_config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Main PID: 25798 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CGroup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/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system.slice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sshd.service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└─25798 /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-D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Oct 16 14:28:21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john.svgs.local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systemd[1]: Starting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server daemon...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Oct 16 14:28:21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john.svgs.local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[25798]: Server listening on 0.0.0.0 port 22.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Oct 16 14:28:21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john.svgs.local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[25798]: Server listening on :: port 22.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Oct 16 14:28:21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john.svgs.local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systemd[1]: Started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server daemon.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root@john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~]# 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717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B678-CCB7-4E07-880F-B0D51E28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systemd:  enable, disable, mask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D4EFD-EA80-4E64-B2DB-C04342756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enable and disable commands control whether a service will start at boot</a:t>
            </a:r>
          </a:p>
          <a:p>
            <a:r>
              <a:rPr lang="en-US" dirty="0"/>
              <a:t>Enabled services start at boot</a:t>
            </a:r>
          </a:p>
          <a:p>
            <a:r>
              <a:rPr lang="en-US" dirty="0"/>
              <a:t>Disabled services can still be started manually (systemctl start …)</a:t>
            </a:r>
          </a:p>
          <a:p>
            <a:r>
              <a:rPr lang="en-US" dirty="0"/>
              <a:t>Enable and disable do not change the current status of a service</a:t>
            </a:r>
          </a:p>
          <a:p>
            <a:pPr lvl="1"/>
            <a:r>
              <a:rPr lang="en-US" dirty="0"/>
              <a:t>start and stop do that</a:t>
            </a:r>
          </a:p>
          <a:p>
            <a:r>
              <a:rPr lang="en-US" dirty="0"/>
              <a:t>Mask prevents a service from ever starting</a:t>
            </a:r>
          </a:p>
          <a:p>
            <a:r>
              <a:rPr lang="en-US" dirty="0"/>
              <a:t>Unmask undoes the effects of mask</a:t>
            </a:r>
          </a:p>
        </p:txBody>
      </p:sp>
    </p:spTree>
    <p:extLst>
      <p:ext uri="{BB962C8B-B14F-4D97-AF65-F5344CB8AC3E}">
        <p14:creationId xmlns:p14="http://schemas.microsoft.com/office/powerpoint/2010/main" val="1322152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98B99-D37A-43FF-93F1-BF26CBC6D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systemd:  Changing “run levels”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E2C4C-66E1-4E94-BDDD-77D792FF9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Remember, systemd uses targets which roughly align with run levels</a:t>
            </a:r>
          </a:p>
          <a:p>
            <a:r>
              <a:rPr lang="en-US" dirty="0"/>
              <a:t>Two methods, isolate and set-default (with reboot)</a:t>
            </a:r>
          </a:p>
          <a:p>
            <a:r>
              <a:rPr lang="en-US" dirty="0"/>
              <a:t>systemctl isolate [target]</a:t>
            </a:r>
          </a:p>
          <a:p>
            <a:pPr lvl="1"/>
            <a:r>
              <a:rPr lang="en-US" dirty="0"/>
              <a:t>starts the units in the target</a:t>
            </a:r>
          </a:p>
          <a:p>
            <a:pPr lvl="1"/>
            <a:r>
              <a:rPr lang="en-US" dirty="0"/>
              <a:t>stops all other units</a:t>
            </a:r>
          </a:p>
          <a:p>
            <a:pPr lvl="1"/>
            <a:r>
              <a:rPr lang="en-US" dirty="0"/>
              <a:t>acts immediately</a:t>
            </a:r>
          </a:p>
          <a:p>
            <a:pPr lvl="1"/>
            <a:r>
              <a:rPr lang="en-US" dirty="0"/>
              <a:t>example:  systemctl isolate multi-</a:t>
            </a:r>
            <a:r>
              <a:rPr lang="en-US" dirty="0" err="1"/>
              <a:t>user.target</a:t>
            </a:r>
            <a:endParaRPr lang="en-US" dirty="0"/>
          </a:p>
          <a:p>
            <a:r>
              <a:rPr lang="en-US" dirty="0"/>
              <a:t>systemctl set-default [target]</a:t>
            </a:r>
          </a:p>
          <a:p>
            <a:pPr lvl="1"/>
            <a:r>
              <a:rPr lang="en-US" dirty="0"/>
              <a:t>changes the target that will start on boot</a:t>
            </a:r>
          </a:p>
          <a:p>
            <a:pPr lvl="1"/>
            <a:r>
              <a:rPr lang="en-US" dirty="0"/>
              <a:t>requires reboot to take effect</a:t>
            </a:r>
          </a:p>
          <a:p>
            <a:pPr lvl="1"/>
            <a:r>
              <a:rPr lang="en-US" dirty="0"/>
              <a:t>example:  systemctl set-default graphical.target (then reboot)</a:t>
            </a:r>
          </a:p>
        </p:txBody>
      </p:sp>
    </p:spTree>
    <p:extLst>
      <p:ext uri="{BB962C8B-B14F-4D97-AF65-F5344CB8AC3E}">
        <p14:creationId xmlns:p14="http://schemas.microsoft.com/office/powerpoint/2010/main" val="1916846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A79A-E0C6-400B-BE79-A0441086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More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6C096-C013-4282-91E6-20279A27C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want to know more about systemd, please view the following YouTube videos.  systemd will seem much less mysterious after you have watched them.  Enjoy the accents!</a:t>
            </a:r>
          </a:p>
          <a:p>
            <a:r>
              <a:rPr lang="en-US" dirty="0"/>
              <a:t>RH124 CentOS 7 Managing services with systemd</a:t>
            </a:r>
            <a:br>
              <a:rPr lang="en-US" dirty="0"/>
            </a:br>
            <a:r>
              <a:rPr lang="en-US" sz="2000" u="sng" dirty="0">
                <a:hlinkClick r:id="rId2"/>
              </a:rPr>
              <a:t>https://www.youtube.com/watch?v=RvHJ1jxPzuE</a:t>
            </a:r>
            <a:endParaRPr lang="en-US" u="sng" dirty="0"/>
          </a:p>
          <a:p>
            <a:r>
              <a:rPr lang="en-US" dirty="0"/>
              <a:t>RHEL7 Managing systemd run levels</a:t>
            </a:r>
            <a:br>
              <a:rPr lang="en-US" dirty="0"/>
            </a:br>
            <a:r>
              <a:rPr lang="en-US" sz="2000" u="sng" dirty="0">
                <a:hlinkClick r:id="rId3"/>
              </a:rPr>
              <a:t>https://www.youtube.com/watch?v=jbYucYX1WwM</a:t>
            </a:r>
            <a:endParaRPr lang="en-US" u="sng" dirty="0"/>
          </a:p>
          <a:p>
            <a:r>
              <a:rPr lang="en-US" dirty="0"/>
              <a:t>RHEL 7 and basic systemd commands</a:t>
            </a:r>
            <a:br>
              <a:rPr lang="en-US" dirty="0"/>
            </a:br>
            <a:r>
              <a:rPr lang="en-US" sz="2000" u="sng" dirty="0">
                <a:hlinkClick r:id="rId4"/>
              </a:rPr>
              <a:t>https://www.youtube.com/watch?v=BS8cdl7dOUI</a:t>
            </a:r>
            <a:r>
              <a:rPr lang="en-US" sz="2000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7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6BE4-2A1A-4C96-84A5-28D832BC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SysV versus systemd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9505C-F4E2-4111-9C76-13FFC149B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SysV (UNIX System V, pronounced System Five)</a:t>
            </a:r>
          </a:p>
          <a:p>
            <a:pPr lvl="1"/>
            <a:r>
              <a:rPr lang="en-US" dirty="0"/>
              <a:t>Developed by AT&amp;T in late 1980s</a:t>
            </a:r>
          </a:p>
          <a:p>
            <a:pPr lvl="1"/>
            <a:r>
              <a:rPr lang="en-US" dirty="0"/>
              <a:t>Competed and evolved with BSD (Berkeley Software Distribution)</a:t>
            </a:r>
          </a:p>
          <a:p>
            <a:pPr lvl="1"/>
            <a:r>
              <a:rPr lang="en-US" dirty="0"/>
              <a:t>Based on Run Levels and </a:t>
            </a:r>
            <a:r>
              <a:rPr lang="en-US" dirty="0" err="1"/>
              <a:t>init</a:t>
            </a:r>
            <a:r>
              <a:rPr lang="en-US" dirty="0"/>
              <a:t> files</a:t>
            </a:r>
          </a:p>
          <a:p>
            <a:r>
              <a:rPr lang="en-US" dirty="0"/>
              <a:t>systemd (as in, system manager daemon)</a:t>
            </a:r>
          </a:p>
          <a:p>
            <a:pPr lvl="1"/>
            <a:r>
              <a:rPr lang="en-US" dirty="0"/>
              <a:t>Development started at RedHat in 2010 by </a:t>
            </a:r>
            <a:r>
              <a:rPr lang="en-US" dirty="0" err="1"/>
              <a:t>Poettering</a:t>
            </a:r>
            <a:r>
              <a:rPr lang="en-US" dirty="0"/>
              <a:t> and Sievers</a:t>
            </a:r>
          </a:p>
          <a:p>
            <a:pPr lvl="1"/>
            <a:r>
              <a:rPr lang="en-US" dirty="0"/>
              <a:t>Goals</a:t>
            </a:r>
          </a:p>
          <a:p>
            <a:pPr lvl="2"/>
            <a:r>
              <a:rPr lang="en-US" dirty="0"/>
              <a:t>Speed boot process through parallel processes available in modern CPUs</a:t>
            </a:r>
          </a:p>
          <a:p>
            <a:pPr lvl="2"/>
            <a:r>
              <a:rPr lang="en-US" dirty="0"/>
              <a:t>Better tracking of related processes using kernel (Control Groups)</a:t>
            </a:r>
          </a:p>
          <a:p>
            <a:pPr lvl="2"/>
            <a:r>
              <a:rPr lang="en-US" dirty="0"/>
              <a:t>Include file system, devices and network sockets as well as services</a:t>
            </a:r>
          </a:p>
          <a:p>
            <a:pPr lvl="2"/>
            <a:r>
              <a:rPr lang="en-US" dirty="0"/>
              <a:t>Compatible with SysV</a:t>
            </a:r>
          </a:p>
          <a:p>
            <a:pPr lvl="1"/>
            <a:r>
              <a:rPr lang="en-US" dirty="0"/>
              <a:t>Based on Units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36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7D02-899D-4B09-B696-9A9A18F1A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SysV versus systemd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D32BE-5399-4230-A6A4-991FF4FED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systemd is/was controversial.  Some complaints:</a:t>
            </a:r>
          </a:p>
          <a:p>
            <a:pPr lvl="1"/>
            <a:r>
              <a:rPr lang="en-US" dirty="0"/>
              <a:t>Too complicated</a:t>
            </a:r>
          </a:p>
          <a:p>
            <a:pPr lvl="1"/>
            <a:r>
              <a:rPr lang="en-US" dirty="0"/>
              <a:t>Solves problems that don’t exist</a:t>
            </a:r>
          </a:p>
          <a:p>
            <a:pPr lvl="1"/>
            <a:r>
              <a:rPr lang="en-US" dirty="0"/>
              <a:t>Doesn’t follow Unix philosophy</a:t>
            </a:r>
          </a:p>
          <a:p>
            <a:r>
              <a:rPr lang="en-US" dirty="0"/>
              <a:t>Most distributions have now adopted systemd</a:t>
            </a:r>
          </a:p>
          <a:p>
            <a:pPr lvl="1"/>
            <a:r>
              <a:rPr lang="en-US" dirty="0"/>
              <a:t>Redhat, Fedora, and CentOS quickly</a:t>
            </a:r>
          </a:p>
          <a:p>
            <a:pPr lvl="1"/>
            <a:r>
              <a:rPr lang="en-US" dirty="0"/>
              <a:t>Later Debian and Ubuntu (2015)</a:t>
            </a:r>
          </a:p>
          <a:p>
            <a:r>
              <a:rPr lang="en-US" dirty="0"/>
              <a:t>Still need to know SysV, however</a:t>
            </a:r>
          </a:p>
          <a:p>
            <a:pPr lvl="1"/>
            <a:r>
              <a:rPr lang="en-US" dirty="0"/>
              <a:t>systemd is backwards compatible with SysV</a:t>
            </a:r>
          </a:p>
          <a:p>
            <a:pPr lvl="1"/>
            <a:r>
              <a:rPr lang="en-US" dirty="0"/>
              <a:t>Therefore, many attacks against SysV still work</a:t>
            </a:r>
          </a:p>
        </p:txBody>
      </p:sp>
    </p:spTree>
    <p:extLst>
      <p:ext uri="{BB962C8B-B14F-4D97-AF65-F5344CB8AC3E}">
        <p14:creationId xmlns:p14="http://schemas.microsoft.com/office/powerpoint/2010/main" val="356100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534B-623B-4A26-97AA-74B96F9E6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Boot Process under systemd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F5584-E54C-4326-B166-8D87F9F4B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 SysV</a:t>
            </a:r>
          </a:p>
          <a:p>
            <a:pPr lvl="1"/>
            <a:r>
              <a:rPr lang="en-US" dirty="0"/>
              <a:t>BIOS/UEFI starts the boot loader</a:t>
            </a:r>
          </a:p>
          <a:p>
            <a:pPr lvl="1"/>
            <a:r>
              <a:rPr lang="en-US" dirty="0"/>
              <a:t>Boot loader loads the kernel into memory</a:t>
            </a:r>
          </a:p>
          <a:p>
            <a:r>
              <a:rPr lang="en-US" dirty="0"/>
              <a:t>Different from SysV</a:t>
            </a:r>
          </a:p>
          <a:p>
            <a:pPr lvl="1"/>
            <a:r>
              <a:rPr lang="en-US" dirty="0"/>
              <a:t>systemd starts</a:t>
            </a:r>
          </a:p>
          <a:p>
            <a:pPr lvl="1"/>
            <a:r>
              <a:rPr lang="en-US" dirty="0"/>
              <a:t>systemd mounts file systems and starts low level drivers</a:t>
            </a:r>
          </a:p>
          <a:p>
            <a:pPr lvl="1"/>
            <a:r>
              <a:rPr lang="en-US" dirty="0"/>
              <a:t>systemd runs default.target, usually a pointer to multi-user.target or graphical.target</a:t>
            </a:r>
          </a:p>
          <a:p>
            <a:pPr lvl="1"/>
            <a:r>
              <a:rPr lang="en-US" dirty="0"/>
              <a:t>Various files run to start dependencies of the selected target in the proper order</a:t>
            </a:r>
          </a:p>
        </p:txBody>
      </p:sp>
    </p:spTree>
    <p:extLst>
      <p:ext uri="{BB962C8B-B14F-4D97-AF65-F5344CB8AC3E}">
        <p14:creationId xmlns:p14="http://schemas.microsoft.com/office/powerpoint/2010/main" val="739006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6E149-A603-4CDA-ADD9-E01EEFF3C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systemd:  Unit Files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84943-D5DE-4D42-BBF9-8901736CC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 information needed to start, run, and shutdown</a:t>
            </a:r>
          </a:p>
          <a:p>
            <a:pPr lvl="1"/>
            <a:r>
              <a:rPr lang="en-US" dirty="0"/>
              <a:t>Devices</a:t>
            </a:r>
          </a:p>
          <a:p>
            <a:pPr lvl="1"/>
            <a:r>
              <a:rPr lang="en-US" dirty="0"/>
              <a:t>Services</a:t>
            </a:r>
          </a:p>
          <a:p>
            <a:pPr lvl="1"/>
            <a:r>
              <a:rPr lang="en-US" dirty="0"/>
              <a:t>File system (mount point)</a:t>
            </a:r>
          </a:p>
          <a:p>
            <a:pPr lvl="1"/>
            <a:r>
              <a:rPr lang="en-US" dirty="0"/>
              <a:t>Sockets</a:t>
            </a:r>
          </a:p>
          <a:p>
            <a:r>
              <a:rPr lang="en-US" dirty="0" err="1"/>
              <a:t>xxx.target</a:t>
            </a:r>
            <a:r>
              <a:rPr lang="en-US" dirty="0"/>
              <a:t> (a type of unit file)</a:t>
            </a:r>
          </a:p>
          <a:p>
            <a:pPr lvl="1"/>
            <a:r>
              <a:rPr lang="en-US" dirty="0"/>
              <a:t>Groups of services</a:t>
            </a:r>
          </a:p>
          <a:p>
            <a:pPr lvl="1"/>
            <a:r>
              <a:rPr lang="en-US" dirty="0"/>
              <a:t>Roughly equivalent to run levels</a:t>
            </a:r>
          </a:p>
          <a:p>
            <a:pPr lvl="2"/>
            <a:r>
              <a:rPr lang="en-US" dirty="0"/>
              <a:t>Run level 3 ~ multi-user.target</a:t>
            </a:r>
          </a:p>
          <a:p>
            <a:pPr lvl="2"/>
            <a:r>
              <a:rPr lang="en-US" dirty="0"/>
              <a:t>Run level 5 ~ graphical.target</a:t>
            </a:r>
          </a:p>
        </p:txBody>
      </p:sp>
    </p:spTree>
    <p:extLst>
      <p:ext uri="{BB962C8B-B14F-4D97-AF65-F5344CB8AC3E}">
        <p14:creationId xmlns:p14="http://schemas.microsoft.com/office/powerpoint/2010/main" val="167180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2025-CA86-4E43-A538-2B7A20E49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systemd: Unit Files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915EA-77E7-4E77-96B8-29EDFCB90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xxx.service</a:t>
            </a:r>
            <a:endParaRPr lang="en-US" dirty="0"/>
          </a:p>
          <a:p>
            <a:pPr lvl="1"/>
            <a:r>
              <a:rPr lang="en-US" dirty="0"/>
              <a:t>Instructions for start, stop, restart, and other events</a:t>
            </a:r>
          </a:p>
          <a:p>
            <a:pPr lvl="1"/>
            <a:r>
              <a:rPr lang="en-US" dirty="0"/>
              <a:t>Includes “wants”</a:t>
            </a:r>
          </a:p>
          <a:p>
            <a:pPr lvl="2"/>
            <a:r>
              <a:rPr lang="en-US" dirty="0"/>
              <a:t>Services that must be running before this service can run</a:t>
            </a:r>
          </a:p>
          <a:p>
            <a:pPr lvl="2"/>
            <a:r>
              <a:rPr lang="en-US" dirty="0"/>
              <a:t>These are called “dependencies”</a:t>
            </a:r>
          </a:p>
          <a:p>
            <a:pPr lvl="2"/>
            <a:r>
              <a:rPr lang="en-US" dirty="0"/>
              <a:t>Start </a:t>
            </a:r>
            <a:r>
              <a:rPr lang="en-US" dirty="0" err="1"/>
              <a:t>xxx.service</a:t>
            </a:r>
            <a:r>
              <a:rPr lang="en-US" dirty="0"/>
              <a:t>, and dependencies start too</a:t>
            </a:r>
          </a:p>
          <a:p>
            <a:pPr lvl="1"/>
            <a:r>
              <a:rPr lang="en-US" dirty="0"/>
              <a:t>Often, </a:t>
            </a:r>
            <a:r>
              <a:rPr lang="en-US" dirty="0" err="1"/>
              <a:t>xxx.service</a:t>
            </a:r>
            <a:r>
              <a:rPr lang="en-US" dirty="0"/>
              <a:t> has subdirectory </a:t>
            </a:r>
            <a:r>
              <a:rPr lang="en-US" dirty="0" err="1"/>
              <a:t>xxx.service.wants</a:t>
            </a:r>
            <a:endParaRPr lang="en-US" dirty="0"/>
          </a:p>
          <a:p>
            <a:r>
              <a:rPr lang="en-US" dirty="0" err="1"/>
              <a:t>xxx.device</a:t>
            </a:r>
            <a:r>
              <a:rPr lang="en-US" dirty="0"/>
              <a:t> unit file for devices</a:t>
            </a:r>
          </a:p>
          <a:p>
            <a:r>
              <a:rPr lang="en-US" dirty="0"/>
              <a:t>System unit file locations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/systemd/system</a:t>
            </a:r>
          </a:p>
          <a:p>
            <a:pPr lvl="1"/>
            <a:r>
              <a:rPr lang="en-US" dirty="0"/>
              <a:t>/run/systemd/system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/lib/systemd/system</a:t>
            </a:r>
          </a:p>
        </p:txBody>
      </p:sp>
    </p:spTree>
    <p:extLst>
      <p:ext uri="{BB962C8B-B14F-4D97-AF65-F5344CB8AC3E}">
        <p14:creationId xmlns:p14="http://schemas.microsoft.com/office/powerpoint/2010/main" val="3303024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F08A3-9302-443B-B234-ED1BD94A7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Levels vs. systemd targets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5D2EE8-9F89-403C-903B-0C2C245D30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6440602"/>
              </p:ext>
            </p:extLst>
          </p:nvPr>
        </p:nvGraphicFramePr>
        <p:xfrm>
          <a:off x="838200" y="1553378"/>
          <a:ext cx="10515600" cy="4130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836">
                  <a:extLst>
                    <a:ext uri="{9D8B030D-6E8A-4147-A177-3AD203B41FA5}">
                      <a16:colId xmlns:a16="http://schemas.microsoft.com/office/drawing/2014/main" val="666777387"/>
                    </a:ext>
                  </a:extLst>
                </a:gridCol>
                <a:gridCol w="2831335">
                  <a:extLst>
                    <a:ext uri="{9D8B030D-6E8A-4147-A177-3AD203B41FA5}">
                      <a16:colId xmlns:a16="http://schemas.microsoft.com/office/drawing/2014/main" val="250226342"/>
                    </a:ext>
                  </a:extLst>
                </a:gridCol>
                <a:gridCol w="2368627">
                  <a:extLst>
                    <a:ext uri="{9D8B030D-6E8A-4147-A177-3AD203B41FA5}">
                      <a16:colId xmlns:a16="http://schemas.microsoft.com/office/drawing/2014/main" val="821028494"/>
                    </a:ext>
                  </a:extLst>
                </a:gridCol>
                <a:gridCol w="4170802">
                  <a:extLst>
                    <a:ext uri="{9D8B030D-6E8A-4147-A177-3AD203B41FA5}">
                      <a16:colId xmlns:a16="http://schemas.microsoft.com/office/drawing/2014/main" val="85578202"/>
                    </a:ext>
                  </a:extLst>
                </a:gridCol>
              </a:tblGrid>
              <a:tr h="553991">
                <a:tc>
                  <a:txBody>
                    <a:bodyPr/>
                    <a:lstStyle/>
                    <a:p>
                      <a:r>
                        <a:rPr lang="en-US" dirty="0"/>
                        <a:t>Run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Level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systemd 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917097"/>
                  </a:ext>
                </a:extLst>
              </a:tr>
              <a:tr h="55399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Shutdown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poweroff.target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Halts the system and turns the power off.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712662"/>
                  </a:ext>
                </a:extLst>
              </a:tr>
              <a:tr h="55399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Single-User (no GUI or Services)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rescue.target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 user mode. No services are running; filesystems are not mounted. This is the most basic level of operation with only an emergency shell running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646051"/>
                  </a:ext>
                </a:extLst>
              </a:tr>
              <a:tr h="55399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Multi-User (no GUI, with networking)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multi-user.target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All services running but command line interface (CLI) only.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7289938"/>
                  </a:ext>
                </a:extLst>
              </a:tr>
              <a:tr h="553991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Multi-User (GUI and networking)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graphical.target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multi-user with a GUI.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60696"/>
                  </a:ext>
                </a:extLst>
              </a:tr>
              <a:tr h="553991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reboot.target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Reboot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454492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3A09B6E-B62B-42A1-9C22-8D38DABCBEB4}"/>
              </a:ext>
            </a:extLst>
          </p:cNvPr>
          <p:cNvSpPr txBox="1"/>
          <p:nvPr/>
        </p:nvSpPr>
        <p:spPr>
          <a:xfrm>
            <a:off x="1872867" y="6048260"/>
            <a:ext cx="716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https://opensource.com/article/17/2/linux-boot-and-startup</a:t>
            </a:r>
          </a:p>
        </p:txBody>
      </p:sp>
    </p:spTree>
    <p:extLst>
      <p:ext uri="{BB962C8B-B14F-4D97-AF65-F5344CB8AC3E}">
        <p14:creationId xmlns:p14="http://schemas.microsoft.com/office/powerpoint/2010/main" val="2060119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EF6DF-DC4C-4027-A81E-4A71AC40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systemd:  Service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C2A6F-F593-4C43-A077-A11865881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159"/>
            <a:ext cx="10515600" cy="47668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systemd unit files tend to be configuration files rather than shell scripts as in </a:t>
            </a:r>
            <a:r>
              <a:rPr lang="en-US" dirty="0" err="1"/>
              <a:t>SysV</a:t>
            </a:r>
            <a:endParaRPr lang="en-US" dirty="0"/>
          </a:p>
          <a:p>
            <a:r>
              <a:rPr lang="en-US" dirty="0"/>
              <a:t>systemctl is the primary method for controlling services in systemd</a:t>
            </a:r>
          </a:p>
          <a:p>
            <a:r>
              <a:rPr lang="en-US" dirty="0"/>
              <a:t>Usage:  systemctl [OPTIONS] COMMAND [NAME service, etc.]</a:t>
            </a:r>
          </a:p>
          <a:p>
            <a:r>
              <a:rPr lang="en-US" dirty="0"/>
              <a:t>Some systemctl commands</a:t>
            </a:r>
          </a:p>
          <a:p>
            <a:pPr lvl="1"/>
            <a:r>
              <a:rPr lang="en-US" dirty="0"/>
              <a:t>list-units</a:t>
            </a:r>
          </a:p>
          <a:p>
            <a:pPr lvl="1"/>
            <a:r>
              <a:rPr lang="en-US" dirty="0"/>
              <a:t>status</a:t>
            </a:r>
          </a:p>
          <a:p>
            <a:pPr lvl="1"/>
            <a:r>
              <a:rPr lang="en-US" dirty="0"/>
              <a:t>start</a:t>
            </a:r>
          </a:p>
          <a:p>
            <a:pPr lvl="1"/>
            <a:r>
              <a:rPr lang="en-US" dirty="0"/>
              <a:t>stop</a:t>
            </a:r>
          </a:p>
          <a:p>
            <a:pPr lvl="1"/>
            <a:r>
              <a:rPr lang="en-US" dirty="0"/>
              <a:t>reload</a:t>
            </a:r>
          </a:p>
          <a:p>
            <a:pPr lvl="1"/>
            <a:r>
              <a:rPr lang="en-US" dirty="0"/>
              <a:t>isolate</a:t>
            </a:r>
          </a:p>
          <a:p>
            <a:r>
              <a:rPr lang="en-US" dirty="0"/>
              <a:t>Example:  systemctl list-units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151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0C3BB-EE2E-45D9-815A-512292D21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systemd:  Listing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90F33-435A-41F6-B677-DF425EB13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231"/>
            <a:ext cx="10515600" cy="443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systemctl list-units --type service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D01D1-F275-4B38-9EE0-E847E81E65BF}"/>
              </a:ext>
            </a:extLst>
          </p:cNvPr>
          <p:cNvSpPr txBox="1"/>
          <p:nvPr/>
        </p:nvSpPr>
        <p:spPr>
          <a:xfrm>
            <a:off x="838200" y="2124777"/>
            <a:ext cx="10515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UNIT                               LOAD   ACTIVE SUB     DESCRIPTION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abrt-ccpp.service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loaded active exited  Install ABRT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coredump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hook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abrt-oops.service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loaded active running ABRT kernel log watcher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abrt-xorg.service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loaded active running ABRT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watcher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abrtd.service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loaded active running ABRT Automated Bug Reporting Tool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accounts-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daemon.service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loaded active running Accounts Service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alsa-state.service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loaded active running Manage Sound Card State (restore and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atd.service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loaded active running Job spooling tools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auditd.service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loaded active running Security Auditing Service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avahi-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daemon.service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loaded active running Avahi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/DNS-SD Stack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blk-availability.service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loaded active exited  Availability of block devices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chronyd.service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loaded active running NTP client/server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&lt;snip&gt;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066B97-D5CC-4B38-A49A-95729208390B}"/>
              </a:ext>
            </a:extLst>
          </p:cNvPr>
          <p:cNvSpPr txBox="1">
            <a:spLocks/>
          </p:cNvSpPr>
          <p:nvPr/>
        </p:nvSpPr>
        <p:spPr>
          <a:xfrm>
            <a:off x="838200" y="5079432"/>
            <a:ext cx="10515600" cy="12868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UNIT  systemd unit file</a:t>
            </a:r>
          </a:p>
          <a:p>
            <a:r>
              <a:rPr lang="en-US" dirty="0"/>
              <a:t>LOAD  whether or not unit file has been parsed by OS</a:t>
            </a:r>
          </a:p>
          <a:p>
            <a:r>
              <a:rPr lang="en-US" dirty="0"/>
              <a:t>ACTIVE:  active is usually running or exited, inactive is usually stopped, failed or dead</a:t>
            </a:r>
          </a:p>
          <a:p>
            <a:r>
              <a:rPr lang="en-US" dirty="0"/>
              <a:t>SUB  whether or not the service is running</a:t>
            </a:r>
          </a:p>
        </p:txBody>
      </p:sp>
    </p:spTree>
    <p:extLst>
      <p:ext uri="{BB962C8B-B14F-4D97-AF65-F5344CB8AC3E}">
        <p14:creationId xmlns:p14="http://schemas.microsoft.com/office/powerpoint/2010/main" val="144232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5364</TotalTime>
  <Words>1605</Words>
  <Application>Microsoft Office PowerPoint</Application>
  <PresentationFormat>Widescreen</PresentationFormat>
  <Paragraphs>199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Linux Systemd</vt:lpstr>
      <vt:lpstr>SysV versus systemd (1)</vt:lpstr>
      <vt:lpstr>SysV versus systemd (2)</vt:lpstr>
      <vt:lpstr>Linux Boot Process under systemd</vt:lpstr>
      <vt:lpstr>systemd:  Unit Files (1)</vt:lpstr>
      <vt:lpstr>systemd: Unit Files (2)</vt:lpstr>
      <vt:lpstr>Run Levels vs. systemd targets</vt:lpstr>
      <vt:lpstr>systemd:  Service Management</vt:lpstr>
      <vt:lpstr>systemd:  Listing Services</vt:lpstr>
      <vt:lpstr>systemd:  Listing All Services</vt:lpstr>
      <vt:lpstr>systemd:  status, start, and stop (1)</vt:lpstr>
      <vt:lpstr>systemd:  status, start, stop (2)</vt:lpstr>
      <vt:lpstr>systemd:  enable, disable, mask</vt:lpstr>
      <vt:lpstr>systemd:  Changing “run levels”</vt:lpstr>
      <vt:lpstr>For More Help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Systemd</dc:title>
  <dc:creator>John York</dc:creator>
  <cp:lastModifiedBy>John York</cp:lastModifiedBy>
  <cp:revision>41</cp:revision>
  <dcterms:created xsi:type="dcterms:W3CDTF">2017-10-12T22:13:07Z</dcterms:created>
  <dcterms:modified xsi:type="dcterms:W3CDTF">2023-09-01T13:08:30Z</dcterms:modified>
</cp:coreProperties>
</file>