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AA74-847D-CECD-882D-2B916C16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E1F7-8846-0CF2-2991-04FEC168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B6B4-F220-0907-ADC1-0C56B4AA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147A-10FD-F71B-84DF-DB89447D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B653-5002-618B-8183-677559E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61D1-AFA6-96B6-DEA8-BE1C7BEF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879C-A80E-03E7-59CD-8BD60132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75EE-D9C4-48B3-9633-146EA5D2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A8DA-A70E-55BA-E72A-ED9F2F2E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456C-5BA1-0394-F546-4AD618B3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A9F72-1693-C16C-F243-410DD6543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AEFC-7191-B1C1-0FEB-B55525C8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F1F7-F19A-EF20-BC48-5071E5B7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D6D3-C516-DCED-1B71-57C06B0D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0E25-09E2-C09F-D6BA-E4E450E3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08D8-06F5-7D8D-FD85-63BD2471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6CEE-A501-1FB2-E947-2801D23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2809-D2B3-20CA-DAD6-93279009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A413-04A0-E493-3B21-C2220803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C2E9-7B6C-CA08-094D-F234FE33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3AA4-8917-2328-A068-39A2411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FC0D-0618-99D1-17F4-46121424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FA88-7004-D3F7-1032-3679D356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12A93-B725-7506-7ABA-84CA7A97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BFE5-C791-BF4A-B4EA-1FB02D72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3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CE85-EEEB-1467-780A-2E67B5F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9B02-0109-4C08-515A-9A66B02E6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4F539-ADD5-B90A-E2F8-89C7A14A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B554-3F79-1007-E4B7-D8B3937C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A7EE4-2DB9-25CE-E147-36F7A74B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6FFB-85FF-15AE-3E18-00B9BBBB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B82A-FEE5-3735-69F8-3E27EC7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452E-D0F5-0EE7-F104-E2331B2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2FD6-592A-07D9-00AE-A5709973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B1B0-7FBD-213F-4E00-BE7472B34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2082C-7ABD-AF0D-4C43-04057A301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EEEFF-FD74-451E-61C4-7ADE59A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6D190-1110-7ED4-FD12-2A7489D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18F4-4528-41F1-18CF-8DF59CF6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395-CE14-23A0-FD75-301E945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DF19-8FFE-D123-80B9-F846F7C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A4BDC-21C6-49DE-7737-32330F50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146A4-E50A-D276-C50A-142CC77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91361-FD39-D01B-5F5D-A38216A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7ADD3-E63A-9254-87CB-551A384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EE1BF-EDBC-F58B-EBA7-C6713A9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7460-DF62-3AFD-03DF-7C96726B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0C71-FBCA-4359-1BFC-CE16918D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27E1C-B46E-D309-1041-209C03DA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FD0C-7778-E49F-1718-0A030CD3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11A5E-F341-969D-3441-79101F69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0127-FF04-0055-064A-70756E54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0FF3-AF5D-10A1-1659-61FA6B5A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E6F9-146E-CD94-B985-1F015C044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A22E-3AB6-E764-E146-59D1128B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1CE5B-D566-444A-6968-143D5339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D83D-D85B-8E8F-3759-22D36E02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58B7-D220-1B1B-2E7C-0775725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7BF94-FAAC-642C-BCB4-E04D9D6A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CCFF-6B3D-CA16-6698-58193DD5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8412-88A7-3FFC-BC37-36805260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668F-3AC6-4200-B625-F13F72840A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4E03-7B6F-8FF9-E440-DF56040E3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0421-0697-E9EF-DB06-186F8806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F6FE-E628-458C-B9C4-2517B7CB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tocol-and-standard-in-computer-networ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nerdy.com/2014/04/02/by-popular-demand-the-tcpip-layers-featuring-cat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62CD-84B3-E353-1635-7BDAC5B90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Protocols, Encapsulation, and the OSI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43110-A2CC-5520-A3FC-DBCD5B207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Shenandoah Valley Governor's School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517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4B80-05EF-096E-0659-CD543F3A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4F66-D4BE-D413-6234-B5AFAAF0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52" y="1975087"/>
            <a:ext cx="4663698" cy="35268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protocols are sets of rules computers use to communicate</a:t>
            </a:r>
          </a:p>
          <a:p>
            <a:r>
              <a:rPr lang="en-US" dirty="0"/>
              <a:t>There are many, many protocols</a:t>
            </a:r>
          </a:p>
          <a:p>
            <a:pPr lvl="1"/>
            <a:r>
              <a:rPr lang="en-US" dirty="0"/>
              <a:t>Internet Protocol (IP)</a:t>
            </a:r>
          </a:p>
          <a:p>
            <a:pPr lvl="1"/>
            <a:r>
              <a:rPr lang="en-US" dirty="0"/>
              <a:t>Transport Control Protocol (TCP)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Address Resolution Protocol (ARP)</a:t>
            </a:r>
          </a:p>
          <a:p>
            <a:pPr lvl="1"/>
            <a:r>
              <a:rPr lang="en-US" dirty="0"/>
              <a:t>…and more</a:t>
            </a:r>
          </a:p>
          <a:p>
            <a:endParaRPr lang="en-US" dirty="0"/>
          </a:p>
        </p:txBody>
      </p:sp>
      <p:pic>
        <p:nvPicPr>
          <p:cNvPr id="5" name="Picture 4" descr="A green and black rectangular object with text&#10;&#10;Description automatically generated">
            <a:extLst>
              <a:ext uri="{FF2B5EF4-FFF2-40B4-BE49-F238E27FC236}">
                <a16:creationId xmlns:a16="http://schemas.microsoft.com/office/drawing/2014/main" id="{9CABFB6A-9366-9A62-00F1-C6CFF62D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01" y="1975087"/>
            <a:ext cx="6734175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961A99-F355-FE46-7E07-8985D87B06B1}"/>
              </a:ext>
            </a:extLst>
          </p:cNvPr>
          <p:cNvSpPr txBox="1"/>
          <p:nvPr/>
        </p:nvSpPr>
        <p:spPr>
          <a:xfrm>
            <a:off x="5206667" y="4793136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https://www.geeksforgeeks.org/protocol-and-standard-in-computer-networks/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7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E119-5355-D6BC-1B7B-351178AA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286F-565C-3442-3423-5089EFFA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can  be complicated, so take it in small bites</a:t>
            </a:r>
          </a:p>
          <a:p>
            <a:r>
              <a:rPr lang="en-US" dirty="0"/>
              <a:t>“Small bites” are called Layers</a:t>
            </a:r>
          </a:p>
          <a:p>
            <a:r>
              <a:rPr lang="en-US" dirty="0"/>
              <a:t>Ways of selecting and organizing Layers are called Models</a:t>
            </a:r>
          </a:p>
          <a:p>
            <a:r>
              <a:rPr lang="en-US" dirty="0"/>
              <a:t>Most common Models are:</a:t>
            </a:r>
          </a:p>
          <a:p>
            <a:pPr lvl="1"/>
            <a:r>
              <a:rPr lang="en-US" dirty="0"/>
              <a:t>OSI Model</a:t>
            </a:r>
          </a:p>
          <a:p>
            <a:pPr lvl="1"/>
            <a:r>
              <a:rPr lang="en-US" dirty="0"/>
              <a:t>TCP/IP Model</a:t>
            </a:r>
          </a:p>
        </p:txBody>
      </p:sp>
    </p:spTree>
    <p:extLst>
      <p:ext uri="{BB962C8B-B14F-4D97-AF65-F5344CB8AC3E}">
        <p14:creationId xmlns:p14="http://schemas.microsoft.com/office/powerpoint/2010/main" val="42617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BED6-4FF6-659C-8B1C-6D53D569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CFE2-680B-2AFC-3007-EEA6EC60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017" cy="4351338"/>
          </a:xfrm>
        </p:spPr>
        <p:txBody>
          <a:bodyPr/>
          <a:lstStyle/>
          <a:p>
            <a:r>
              <a:rPr lang="en-US" dirty="0"/>
              <a:t>Oldest Model</a:t>
            </a:r>
          </a:p>
          <a:p>
            <a:r>
              <a:rPr lang="en-US" dirty="0"/>
              <a:t>Used by networking vendors</a:t>
            </a:r>
          </a:p>
          <a:p>
            <a:r>
              <a:rPr lang="en-US" dirty="0"/>
              <a:t>Some layers not used</a:t>
            </a:r>
            <a:r>
              <a:rPr lang="en-US" baseline="30000" dirty="0"/>
              <a:t>*</a:t>
            </a:r>
          </a:p>
          <a:p>
            <a:pPr lvl="1"/>
            <a:r>
              <a:rPr lang="en-US" sz="3200" baseline="30000" dirty="0"/>
              <a:t>Application</a:t>
            </a:r>
          </a:p>
          <a:p>
            <a:pPr lvl="1"/>
            <a:r>
              <a:rPr lang="en-US" sz="3200" baseline="30000" dirty="0"/>
              <a:t>*Presentation</a:t>
            </a:r>
          </a:p>
          <a:p>
            <a:pPr lvl="1"/>
            <a:r>
              <a:rPr lang="en-US" sz="3200" baseline="30000" dirty="0"/>
              <a:t>*Session</a:t>
            </a:r>
          </a:p>
          <a:p>
            <a:pPr lvl="1"/>
            <a:r>
              <a:rPr lang="en-US" sz="3200" baseline="30000" dirty="0"/>
              <a:t>Transport</a:t>
            </a:r>
          </a:p>
          <a:p>
            <a:pPr lvl="1"/>
            <a:r>
              <a:rPr lang="en-US" sz="3200" baseline="30000" dirty="0"/>
              <a:t>Network</a:t>
            </a:r>
          </a:p>
          <a:p>
            <a:pPr lvl="1"/>
            <a:r>
              <a:rPr lang="en-US" sz="3200" baseline="30000" dirty="0"/>
              <a:t>Datalink</a:t>
            </a:r>
          </a:p>
          <a:p>
            <a:pPr lvl="1"/>
            <a:r>
              <a:rPr lang="en-US" sz="3200" baseline="30000" dirty="0"/>
              <a:t>Physical</a:t>
            </a:r>
          </a:p>
          <a:p>
            <a:pPr lvl="1"/>
            <a:endParaRPr lang="en-US" baseline="30000" dirty="0"/>
          </a:p>
        </p:txBody>
      </p:sp>
      <p:pic>
        <p:nvPicPr>
          <p:cNvPr id="11" name="Picture 10" descr="A group of cats in baskets&#10;&#10;Description automatically generated">
            <a:extLst>
              <a:ext uri="{FF2B5EF4-FFF2-40B4-BE49-F238E27FC236}">
                <a16:creationId xmlns:a16="http://schemas.microsoft.com/office/drawing/2014/main" id="{C1C0FA70-194E-BAC1-9D46-2165968C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79" y="525162"/>
            <a:ext cx="4052082" cy="60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C7A7-16CE-CDE0-28F6-53C4053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3341-6851-B486-7B44-3C27E31A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12"/>
            <a:ext cx="4935583" cy="4351338"/>
          </a:xfrm>
        </p:spPr>
        <p:txBody>
          <a:bodyPr/>
          <a:lstStyle/>
          <a:p>
            <a:r>
              <a:rPr lang="en-US" dirty="0"/>
              <a:t>The TCP IP Model is simpler</a:t>
            </a:r>
          </a:p>
          <a:p>
            <a:r>
              <a:rPr lang="en-US" dirty="0"/>
              <a:t>Omits unused OSI layers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Session</a:t>
            </a:r>
          </a:p>
          <a:p>
            <a:r>
              <a:rPr lang="en-US" dirty="0"/>
              <a:t>Also omits Physical layer</a:t>
            </a:r>
          </a:p>
          <a:p>
            <a:r>
              <a:rPr lang="en-US" dirty="0"/>
              <a:t>Since vendors mostly use OSI, we will use OSI as well</a:t>
            </a:r>
          </a:p>
        </p:txBody>
      </p:sp>
      <p:pic>
        <p:nvPicPr>
          <p:cNvPr id="7" name="Picture 6" descr="A group of cats in boxes&#10;&#10;Description automatically generated">
            <a:extLst>
              <a:ext uri="{FF2B5EF4-FFF2-40B4-BE49-F238E27FC236}">
                <a16:creationId xmlns:a16="http://schemas.microsoft.com/office/drawing/2014/main" id="{7FD3724B-03D0-CE46-A1BF-8ADCE824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19" y="518451"/>
            <a:ext cx="4486426" cy="5974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D8DDFB-0F9C-FC53-DE4C-522470074426}"/>
              </a:ext>
            </a:extLst>
          </p:cNvPr>
          <p:cNvSpPr txBox="1"/>
          <p:nvPr/>
        </p:nvSpPr>
        <p:spPr>
          <a:xfrm>
            <a:off x="606537" y="5474086"/>
            <a:ext cx="5355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https://www.globalnerdy.com/2014/04/02/by-popular-demand-the-tcpip-layers-featuring-cats/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0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0B3-07BD-0ADB-3D90-CA6338CF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056E-CBF9-CF7A-2446-0FA89C62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6892" cy="32268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Wireshark records packets and breaks them into layers</a:t>
            </a:r>
          </a:p>
          <a:p>
            <a:r>
              <a:rPr lang="en-US" dirty="0"/>
              <a:t>The first one, FRAME, is not really a layer.	</a:t>
            </a:r>
          </a:p>
          <a:p>
            <a:pPr lvl="1"/>
            <a:r>
              <a:rPr lang="en-US" dirty="0"/>
              <a:t>It is meta data about the packet created by Wireshark—times and stuff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3AE5B-200F-C838-F1BE-092307D5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42" y="1492855"/>
            <a:ext cx="776395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5C76-7F2D-1B6B-9E31-EFBA869A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Wireshark—Data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42B5-7186-5E0D-63E8-4A09AB61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Data Link connects computers at the local level</a:t>
            </a:r>
          </a:p>
          <a:p>
            <a:r>
              <a:rPr lang="en-US" dirty="0"/>
              <a:t>Computers use Media Access Control (MAC) addresses</a:t>
            </a:r>
          </a:p>
          <a:p>
            <a:pPr lvl="1"/>
            <a:r>
              <a:rPr lang="en-US" dirty="0"/>
              <a:t>MAC is burned into your network/wireless card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BA0ED-3BB6-2AFA-9B00-B7EDF9BB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3256694"/>
            <a:ext cx="12022228" cy="301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D4D3BA-772E-C755-C9F1-D83FD9BE500F}"/>
              </a:ext>
            </a:extLst>
          </p:cNvPr>
          <p:cNvSpPr txBox="1"/>
          <p:nvPr/>
        </p:nvSpPr>
        <p:spPr>
          <a:xfrm>
            <a:off x="1053885" y="6199322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 2—Data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74989-1861-1C43-E231-740A4E713D84}"/>
              </a:ext>
            </a:extLst>
          </p:cNvPr>
          <p:cNvSpPr txBox="1"/>
          <p:nvPr/>
        </p:nvSpPr>
        <p:spPr>
          <a:xfrm>
            <a:off x="7985908" y="5771606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DB2B2-4227-461A-A673-EB47DEE59549}"/>
              </a:ext>
            </a:extLst>
          </p:cNvPr>
          <p:cNvSpPr txBox="1"/>
          <p:nvPr/>
        </p:nvSpPr>
        <p:spPr>
          <a:xfrm>
            <a:off x="1624297" y="4046305"/>
            <a:ext cx="16152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a packet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1040C-7024-1235-674B-1402D999BE1B}"/>
              </a:ext>
            </a:extLst>
          </p:cNvPr>
          <p:cNvSpPr txBox="1"/>
          <p:nvPr/>
        </p:nvSpPr>
        <p:spPr>
          <a:xfrm>
            <a:off x="3844982" y="5289233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 addresses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984AF-E343-BB97-74F2-5EEFBC38BDCD}"/>
              </a:ext>
            </a:extLst>
          </p:cNvPr>
          <p:cNvSpPr txBox="1"/>
          <p:nvPr/>
        </p:nvSpPr>
        <p:spPr>
          <a:xfrm>
            <a:off x="3400845" y="6082348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section is IPv4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8127A4-AD8D-E3A1-00EA-27B3F4779A77}"/>
              </a:ext>
            </a:extLst>
          </p:cNvPr>
          <p:cNvCxnSpPr/>
          <p:nvPr/>
        </p:nvCxnSpPr>
        <p:spPr>
          <a:xfrm flipH="1" flipV="1">
            <a:off x="1959429" y="5744277"/>
            <a:ext cx="1280160" cy="522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Protocols, Encapsulation, and the OSI Model</vt:lpstr>
      <vt:lpstr>Protocols</vt:lpstr>
      <vt:lpstr>Layers and Models</vt:lpstr>
      <vt:lpstr>OSI Model</vt:lpstr>
      <vt:lpstr>TCP IP Model</vt:lpstr>
      <vt:lpstr>Wireshark and Layers</vt:lpstr>
      <vt:lpstr>Wireshark—Data 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Protocols, Encapsulation, and the OSI Model</dc:title>
  <dc:creator>John York</dc:creator>
  <cp:lastModifiedBy>John York</cp:lastModifiedBy>
  <cp:revision>4</cp:revision>
  <dcterms:created xsi:type="dcterms:W3CDTF">2023-09-29T13:11:02Z</dcterms:created>
  <dcterms:modified xsi:type="dcterms:W3CDTF">2023-10-03T14:07:44Z</dcterms:modified>
</cp:coreProperties>
</file>