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63" r:id="rId6"/>
    <p:sldId id="261" r:id="rId7"/>
    <p:sldId id="270" r:id="rId8"/>
    <p:sldId id="272" r:id="rId9"/>
    <p:sldId id="273" r:id="rId10"/>
    <p:sldId id="265" r:id="rId11"/>
    <p:sldId id="274" r:id="rId12"/>
    <p:sldId id="275" r:id="rId13"/>
    <p:sldId id="276" r:id="rId14"/>
    <p:sldId id="264" r:id="rId15"/>
    <p:sldId id="262" r:id="rId16"/>
    <p:sldId id="266" r:id="rId17"/>
    <p:sldId id="267" r:id="rId18"/>
    <p:sldId id="268" r:id="rId19"/>
    <p:sldId id="269"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varScale="1">
        <p:scale>
          <a:sx n="82" d="100"/>
          <a:sy n="82" d="100"/>
        </p:scale>
        <p:origin x="29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0D433-9248-46F4-9682-6CC4E8F4FBC6}"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1ED-9938-42FA-A129-D41A5E0F614A}" type="slidenum">
              <a:rPr lang="en-US" smtClean="0"/>
              <a:t>‹#›</a:t>
            </a:fld>
            <a:endParaRPr lang="en-US"/>
          </a:p>
        </p:txBody>
      </p:sp>
    </p:spTree>
    <p:extLst>
      <p:ext uri="{BB962C8B-B14F-4D97-AF65-F5344CB8AC3E}">
        <p14:creationId xmlns:p14="http://schemas.microsoft.com/office/powerpoint/2010/main" val="36522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eprint.iacr.org/2012/064.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hys.org/news/2007-05-mighty-falls.html" TargetMode="External"/><Relationship Id="rId7" Type="http://schemas.openxmlformats.org/officeDocument/2006/relationships/hyperlink" Target="https://sourceforge.net/projects/yafu/files/"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github.com/DarkenCode/yafu" TargetMode="External"/><Relationship Id="rId5" Type="http://schemas.openxmlformats.org/officeDocument/2006/relationships/hyperlink" Target="https://en.wikipedia.org/wiki/Integer_factorization" TargetMode="External"/><Relationship Id="rId4" Type="http://schemas.openxmlformats.org/officeDocument/2006/relationships/hyperlink" Target="https://en.wikipedia.org/wiki/Integer_factorization_record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oursera.org/lecture/mathematical-foundations-cryptography/square-and-multiply-ty62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rsok.com/~jrm/first100prime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boisestate.edu/~liljanab/BOISECRYPTFall09/Jacobsen.pd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print.iacr.org/2012/064.pdf" TargetMode="External"/><Relationship Id="rId5" Type="http://schemas.openxmlformats.org/officeDocument/2006/relationships/hyperlink" Target="https://github.com/DarkenCode/yafu" TargetMode="External"/><Relationship Id="rId4" Type="http://schemas.openxmlformats.org/officeDocument/2006/relationships/hyperlink" Target="https://techfindings.one/archives/156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chq.gov.uk/news-article/malcolm-john-williamson-1950-2015"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wired.com/1999/04/crypto/"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a:t>
            </a:fld>
            <a:endParaRPr lang="en-US"/>
          </a:p>
        </p:txBody>
      </p:sp>
    </p:spTree>
    <p:extLst>
      <p:ext uri="{BB962C8B-B14F-4D97-AF65-F5344CB8AC3E}">
        <p14:creationId xmlns:p14="http://schemas.microsoft.com/office/powerpoint/2010/main" val="412598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the entire process is choosing two large prime numbers, </a:t>
            </a:r>
            <a:r>
              <a:rPr lang="en-US" u="sng" dirty="0"/>
              <a:t>randomly</a:t>
            </a:r>
            <a:r>
              <a:rPr lang="en-US" dirty="0"/>
              <a:t>.  If an attacker can guess either p or q they can break your encryption.  Also, you want numbers p and q that haven’t been used by anyone else.  If someone else has used them, they will recognize your n and know how to factor it.  See the “Importance of strong random number generation” heading in </a:t>
            </a:r>
            <a:r>
              <a:rPr lang="en-US" dirty="0">
                <a:hlinkClick r:id="rId3"/>
              </a:rPr>
              <a:t>https://en.wikipedia.org/wiki/RSA_(cryptosystem)</a:t>
            </a:r>
            <a:r>
              <a:rPr lang="en-US" dirty="0"/>
              <a:t>  See also “Ron was wrong.  Whit was right”, </a:t>
            </a:r>
            <a:r>
              <a:rPr lang="en-US" dirty="0">
                <a:hlinkClick r:id="rId4"/>
              </a:rPr>
              <a:t>https://eprint.iacr.org/2012/064.pdf</a:t>
            </a:r>
            <a:r>
              <a:rPr lang="en-US" dirty="0"/>
              <a:t> </a:t>
            </a:r>
          </a:p>
          <a:p>
            <a:endParaRPr lang="en-US" dirty="0"/>
          </a:p>
          <a:p>
            <a:r>
              <a:rPr lang="en-US" dirty="0"/>
              <a:t>People have not always done well in selecting the prime numbers to create their n.</a:t>
            </a:r>
          </a:p>
          <a:p>
            <a:endParaRPr lang="en-US" dirty="0"/>
          </a:p>
          <a:p>
            <a:r>
              <a:rPr lang="en-US" dirty="0"/>
              <a:t>The key to RSA cryptography is that we encrypt by taking large integers to large powers mod n.  To decrypt, we have to know the inverse of that large power, and computing the inverse mod n is difficult.  We can use a shortcut to compute the inverse mod n because we know the factors of n.  Since the attackers cannot factor n (hopefully) they cannot compute the inverse they need for decryption.</a:t>
            </a:r>
          </a:p>
          <a:p>
            <a:endParaRPr lang="en-US" dirty="0"/>
          </a:p>
          <a:p>
            <a:r>
              <a:rPr lang="en-US" dirty="0"/>
              <a:t>Note that the difference between the public and private key is arbitrary.  Of the two keys, we choose one to be public and keep the other secret.  In practice, it is better to use the smaller number for the public key, especially if it is very small.</a:t>
            </a:r>
          </a:p>
        </p:txBody>
      </p:sp>
      <p:sp>
        <p:nvSpPr>
          <p:cNvPr id="4" name="Slide Number Placeholder 3"/>
          <p:cNvSpPr>
            <a:spLocks noGrp="1"/>
          </p:cNvSpPr>
          <p:nvPr>
            <p:ph type="sldNum" sz="quarter" idx="10"/>
          </p:nvPr>
        </p:nvSpPr>
        <p:spPr/>
        <p:txBody>
          <a:bodyPr/>
          <a:lstStyle/>
          <a:p>
            <a:fld id="{9967E1ED-9938-42FA-A129-D41A5E0F614A}" type="slidenum">
              <a:rPr lang="en-US" smtClean="0"/>
              <a:t>14</a:t>
            </a:fld>
            <a:endParaRPr lang="en-US"/>
          </a:p>
        </p:txBody>
      </p:sp>
    </p:spTree>
    <p:extLst>
      <p:ext uri="{BB962C8B-B14F-4D97-AF65-F5344CB8AC3E}">
        <p14:creationId xmlns:p14="http://schemas.microsoft.com/office/powerpoint/2010/main" val="230015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307 decimal digit number was factored in 2007.  That’s equivalent to a number 1000 bits long.  Nation states can certainly factor 1024 bit numbers in 2018.</a:t>
            </a:r>
            <a:br>
              <a:rPr lang="en-US" dirty="0"/>
            </a:br>
            <a:r>
              <a:rPr lang="en-US" dirty="0">
                <a:hlinkClick r:id="rId3"/>
              </a:rPr>
              <a:t>https://phys.org/news/2007-05-mighty-falls.html</a:t>
            </a:r>
            <a:endParaRPr lang="en-US" dirty="0"/>
          </a:p>
          <a:p>
            <a:endParaRPr lang="en-US" dirty="0"/>
          </a:p>
          <a:p>
            <a:r>
              <a:rPr lang="en-US" dirty="0"/>
              <a:t>Today, a good laptop can probably factor an integer in the range of 300-400 bits.  In 2014 a person factored a 210 digit (base 10) number, 697 bits, using $7600 of time on AWS and 4 months of time on a personal computer. </a:t>
            </a:r>
            <a:r>
              <a:rPr lang="en-US" dirty="0">
                <a:hlinkClick r:id="rId4"/>
              </a:rPr>
              <a:t>https://en.wikipedia.org/wiki/Integer_factorization_records</a:t>
            </a:r>
            <a:r>
              <a:rPr lang="en-US" dirty="0"/>
              <a:t> </a:t>
            </a:r>
            <a:br>
              <a:rPr lang="en-US" dirty="0"/>
            </a:br>
            <a:r>
              <a:rPr lang="en-US" dirty="0"/>
              <a:t>2018--https://quantumcomputingreport.com/news/chinese-scientists-set-new-quantum-factoring-record/ 89 qubits</a:t>
            </a:r>
          </a:p>
          <a:p>
            <a:endParaRPr lang="en-US" dirty="0"/>
          </a:p>
          <a:p>
            <a:r>
              <a:rPr lang="en-US" dirty="0"/>
              <a:t>This link gives a general  list of factoring algorithms. </a:t>
            </a:r>
            <a:r>
              <a:rPr lang="en-US" dirty="0">
                <a:hlinkClick r:id="rId5"/>
              </a:rPr>
              <a:t>https://en.wikipedia.org/wiki/Integer_factorization</a:t>
            </a:r>
            <a:r>
              <a:rPr lang="en-US" dirty="0"/>
              <a:t> </a:t>
            </a:r>
          </a:p>
          <a:p>
            <a:endParaRPr lang="en-US" dirty="0"/>
          </a:p>
          <a:p>
            <a:r>
              <a:rPr lang="en-US" dirty="0"/>
              <a:t>If I had to break an RSA implementation for a CTF contest, I would first Google n to see if it were already factored.  If that failed and n is less than 300 bits, I would try to factor it with YAFU (</a:t>
            </a:r>
            <a:r>
              <a:rPr lang="en-US" dirty="0">
                <a:hlinkClick r:id="rId6"/>
              </a:rPr>
              <a:t>https://github.com/DarkenCode/yafu</a:t>
            </a:r>
            <a:r>
              <a:rPr lang="en-US" dirty="0"/>
              <a:t> or </a:t>
            </a:r>
            <a:r>
              <a:rPr lang="en-US" dirty="0">
                <a:hlinkClick r:id="rId7"/>
              </a:rPr>
              <a:t>https://sourceforge.net/projects/yafu/files/</a:t>
            </a:r>
            <a:r>
              <a:rPr lang="en-US" dirty="0"/>
              <a:t> </a:t>
            </a:r>
          </a:p>
          <a:p>
            <a:r>
              <a:rPr lang="en-US" dirty="0"/>
              <a:t>“Post quantum cryptography” is a major field of research now.  People are working hard to have new algorithms in place before quantum computing is practical.  If you Google “post quantum cryptography” you will get ~ 11 million results.</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15</a:t>
            </a:fld>
            <a:endParaRPr lang="en-US"/>
          </a:p>
        </p:txBody>
      </p:sp>
    </p:spTree>
    <p:extLst>
      <p:ext uri="{BB962C8B-B14F-4D97-AF65-F5344CB8AC3E}">
        <p14:creationId xmlns:p14="http://schemas.microsoft.com/office/powerpoint/2010/main" val="642560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block of data, either encryption or decryption requires you to take a ~2000 bit (or more) number to a ~2000 bit power.  This takes time.  Research has shown that using a small number for the public key still provides good security.  However the private key still has to be large to provide good security.  Generally this means that encryption is faster than decryption in RSA.</a:t>
            </a:r>
          </a:p>
          <a:p>
            <a:endParaRPr lang="en-US" dirty="0"/>
          </a:p>
          <a:p>
            <a:r>
              <a:rPr lang="en-US" dirty="0"/>
              <a:t>Standard power functions in programming languages and calculators overflow when using numbers this large.  You must use special big number (or arbitrary length) libraries that are based on square and multiply algorithms.  This is a good explanation. </a:t>
            </a:r>
            <a:r>
              <a:rPr lang="en-US" dirty="0">
                <a:hlinkClick r:id="rId3"/>
              </a:rPr>
              <a:t>https://www.coursera.org/lecture/mathematical-foundations-cryptography/square-and-multiply-ty62K</a:t>
            </a:r>
            <a:endParaRPr lang="en-US" dirty="0"/>
          </a:p>
          <a:p>
            <a:endParaRPr lang="en-US" dirty="0"/>
          </a:p>
          <a:p>
            <a:r>
              <a:rPr lang="en-US" dirty="0"/>
              <a:t>Luckily for us, Python uses arbitrary length arithmetic all the time.  The Python power function works fine, as long as we remember to use the modulo version.  If we use pow(x, y) we get </a:t>
            </a:r>
            <a:r>
              <a:rPr lang="en-US" dirty="0" err="1"/>
              <a:t>x</a:t>
            </a:r>
            <a:r>
              <a:rPr lang="en-US" baseline="30000" dirty="0" err="1"/>
              <a:t>y</a:t>
            </a:r>
            <a:r>
              <a:rPr lang="en-US" dirty="0"/>
              <a:t> using normal methods, which won’t work for us.  If we use  pow(x, y, n) we get </a:t>
            </a:r>
            <a:r>
              <a:rPr lang="en-US" dirty="0" err="1"/>
              <a:t>x</a:t>
            </a:r>
            <a:r>
              <a:rPr lang="en-US" baseline="30000" dirty="0" err="1"/>
              <a:t>y</a:t>
            </a:r>
            <a:r>
              <a:rPr lang="en-US" dirty="0"/>
              <a:t> mod n and get valid results for our large numbers.</a:t>
            </a:r>
          </a:p>
          <a:p>
            <a:endParaRPr lang="en-US" dirty="0"/>
          </a:p>
          <a:p>
            <a:r>
              <a:rPr lang="en-US" dirty="0"/>
              <a:t>Another problem is that the plaintext (converted to an integer) has to be smaller than the key size.  We have to do a lot of work to encrypt/decrypt a block of 2047 bits.</a:t>
            </a:r>
          </a:p>
        </p:txBody>
      </p:sp>
      <p:sp>
        <p:nvSpPr>
          <p:cNvPr id="4" name="Slide Number Placeholder 3"/>
          <p:cNvSpPr>
            <a:spLocks noGrp="1"/>
          </p:cNvSpPr>
          <p:nvPr>
            <p:ph type="sldNum" sz="quarter" idx="10"/>
          </p:nvPr>
        </p:nvSpPr>
        <p:spPr/>
        <p:txBody>
          <a:bodyPr/>
          <a:lstStyle/>
          <a:p>
            <a:fld id="{9967E1ED-9938-42FA-A129-D41A5E0F614A}" type="slidenum">
              <a:rPr lang="en-US" smtClean="0"/>
              <a:t>16</a:t>
            </a:fld>
            <a:endParaRPr lang="en-US"/>
          </a:p>
        </p:txBody>
      </p:sp>
    </p:spTree>
    <p:extLst>
      <p:ext uri="{BB962C8B-B14F-4D97-AF65-F5344CB8AC3E}">
        <p14:creationId xmlns:p14="http://schemas.microsoft.com/office/powerpoint/2010/main" val="25401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small (insecure) numbers in Python.  An easy way to pick small prime numbers for practice problems is to use a page that lists the first 100 prime numbers like </a:t>
            </a:r>
            <a:r>
              <a:rPr lang="en-US" dirty="0">
                <a:hlinkClick r:id="rId3"/>
              </a:rPr>
              <a:t>https://www.rsok.com/~jrm/first100primes.html</a:t>
            </a:r>
            <a:r>
              <a:rPr lang="en-US" dirty="0"/>
              <a:t>.</a:t>
            </a:r>
          </a:p>
          <a:p>
            <a:endParaRPr lang="en-US" dirty="0"/>
          </a:p>
          <a:p>
            <a:r>
              <a:rPr lang="en-US" dirty="0"/>
              <a:t>Note, if you use the phi function = (p - 1)*(q - 1) instead of the lcm function you get   L = 1380 instead of 690 as shown above.  Keeping e = 341, the </a:t>
            </a:r>
            <a:r>
              <a:rPr lang="en-US" dirty="0" err="1"/>
              <a:t>findModInverse</a:t>
            </a:r>
            <a:r>
              <a:rPr lang="en-US" dirty="0"/>
              <a:t> function will return 1121 instead of 431 for d.  Both will work.  Common implementations use lcm instead of phi because the numbers are smaller, and faster to compute.</a:t>
            </a:r>
          </a:p>
        </p:txBody>
      </p:sp>
      <p:sp>
        <p:nvSpPr>
          <p:cNvPr id="4" name="Slide Number Placeholder 3"/>
          <p:cNvSpPr>
            <a:spLocks noGrp="1"/>
          </p:cNvSpPr>
          <p:nvPr>
            <p:ph type="sldNum" sz="quarter" idx="10"/>
          </p:nvPr>
        </p:nvSpPr>
        <p:spPr/>
        <p:txBody>
          <a:bodyPr/>
          <a:lstStyle/>
          <a:p>
            <a:fld id="{9967E1ED-9938-42FA-A129-D41A5E0F614A}" type="slidenum">
              <a:rPr lang="en-US" smtClean="0"/>
              <a:t>17</a:t>
            </a:fld>
            <a:endParaRPr lang="en-US"/>
          </a:p>
        </p:txBody>
      </p:sp>
    </p:spTree>
    <p:extLst>
      <p:ext uri="{BB962C8B-B14F-4D97-AF65-F5344CB8AC3E}">
        <p14:creationId xmlns:p14="http://schemas.microsoft.com/office/powerpoint/2010/main" val="2345814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same example works with a private key computed from phi instead of lcm.  In that case the private key is 1121 instead of 431.</a:t>
            </a:r>
          </a:p>
          <a:p>
            <a:r>
              <a:rPr lang="en-US" dirty="0"/>
              <a:t>&gt;&gt;&gt; n = 1457</a:t>
            </a:r>
          </a:p>
          <a:p>
            <a:r>
              <a:rPr lang="en-US" dirty="0"/>
              <a:t>&gt;&gt;&gt; </a:t>
            </a:r>
            <a:r>
              <a:rPr lang="en-US" dirty="0" err="1"/>
              <a:t>pubkey</a:t>
            </a:r>
            <a:r>
              <a:rPr lang="en-US" dirty="0"/>
              <a:t> = 341</a:t>
            </a:r>
          </a:p>
          <a:p>
            <a:r>
              <a:rPr lang="en-US" dirty="0"/>
              <a:t>&gt;&gt;&gt; plain = 1200</a:t>
            </a:r>
          </a:p>
          <a:p>
            <a:r>
              <a:rPr lang="en-US" dirty="0"/>
              <a:t>&gt;&gt;&gt; pow(plain, </a:t>
            </a:r>
            <a:r>
              <a:rPr lang="en-US" dirty="0" err="1"/>
              <a:t>pubkey</a:t>
            </a:r>
            <a:r>
              <a:rPr lang="en-US" dirty="0"/>
              <a:t>, n)</a:t>
            </a:r>
          </a:p>
          <a:p>
            <a:r>
              <a:rPr lang="en-US" dirty="0"/>
              <a:t>1040</a:t>
            </a:r>
          </a:p>
          <a:p>
            <a:r>
              <a:rPr lang="en-US" dirty="0"/>
              <a:t>&gt;&gt;&gt; </a:t>
            </a:r>
          </a:p>
          <a:p>
            <a:r>
              <a:rPr lang="en-US" dirty="0"/>
              <a:t>&gt;&gt;&gt; </a:t>
            </a:r>
            <a:r>
              <a:rPr lang="en-US" dirty="0" err="1"/>
              <a:t>privkey</a:t>
            </a:r>
            <a:r>
              <a:rPr lang="en-US" dirty="0"/>
              <a:t> = 1121</a:t>
            </a:r>
          </a:p>
          <a:p>
            <a:r>
              <a:rPr lang="en-US" dirty="0"/>
              <a:t>&gt;&gt;&gt; cipher = 1040</a:t>
            </a:r>
          </a:p>
          <a:p>
            <a:r>
              <a:rPr lang="en-US" dirty="0"/>
              <a:t>&gt;&gt;&gt; pow(cipher, </a:t>
            </a:r>
            <a:r>
              <a:rPr lang="en-US" dirty="0" err="1"/>
              <a:t>privkey</a:t>
            </a:r>
            <a:r>
              <a:rPr lang="en-US" dirty="0"/>
              <a:t>, n)</a:t>
            </a:r>
          </a:p>
          <a:p>
            <a:r>
              <a:rPr lang="en-US" dirty="0"/>
              <a:t>1200</a:t>
            </a:r>
          </a:p>
          <a:p>
            <a:r>
              <a:rPr lang="en-US" dirty="0"/>
              <a:t>&gt;&gt;&gt;</a:t>
            </a:r>
          </a:p>
        </p:txBody>
      </p:sp>
      <p:sp>
        <p:nvSpPr>
          <p:cNvPr id="4" name="Slide Number Placeholder 3"/>
          <p:cNvSpPr>
            <a:spLocks noGrp="1"/>
          </p:cNvSpPr>
          <p:nvPr>
            <p:ph type="sldNum" sz="quarter" idx="10"/>
          </p:nvPr>
        </p:nvSpPr>
        <p:spPr/>
        <p:txBody>
          <a:bodyPr/>
          <a:lstStyle/>
          <a:p>
            <a:fld id="{9967E1ED-9938-42FA-A129-D41A5E0F614A}" type="slidenum">
              <a:rPr lang="en-US" smtClean="0"/>
              <a:t>18</a:t>
            </a:fld>
            <a:endParaRPr lang="en-US"/>
          </a:p>
        </p:txBody>
      </p:sp>
    </p:spTree>
    <p:extLst>
      <p:ext uri="{BB962C8B-B14F-4D97-AF65-F5344CB8AC3E}">
        <p14:creationId xmlns:p14="http://schemas.microsoft.com/office/powerpoint/2010/main" val="1799080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you could break this example with paper and pencil, or at least a calculator.  If you download the first 100 prime numbers, and divide them into 1457 until you have the factors p and q.  You would probably want to use Python or another language with big integers to compute 1200</a:t>
            </a:r>
            <a:r>
              <a:rPr lang="en-US" baseline="30000" dirty="0"/>
              <a:t>341</a:t>
            </a:r>
            <a:r>
              <a:rPr lang="en-US" dirty="0"/>
              <a:t> mod 1457 and 1040</a:t>
            </a:r>
            <a:r>
              <a:rPr lang="en-US" baseline="30000" dirty="0"/>
              <a:t>431</a:t>
            </a:r>
            <a:r>
              <a:rPr lang="en-US" dirty="0"/>
              <a:t> mod 1457.</a:t>
            </a:r>
          </a:p>
          <a:p>
            <a:endParaRPr lang="en-US" dirty="0"/>
          </a:p>
          <a:p>
            <a:r>
              <a:rPr lang="en-US" dirty="0"/>
              <a:t>If the message you are trying to encrypt, when converted to an integer, is bigger than n the algorithm won’t work.  We are using arithmetic modulo n, so any message larger than n will get changed to something between 0 and n - 1.</a:t>
            </a:r>
          </a:p>
        </p:txBody>
      </p:sp>
      <p:sp>
        <p:nvSpPr>
          <p:cNvPr id="4" name="Slide Number Placeholder 3"/>
          <p:cNvSpPr>
            <a:spLocks noGrp="1"/>
          </p:cNvSpPr>
          <p:nvPr>
            <p:ph type="sldNum" sz="quarter" idx="10"/>
          </p:nvPr>
        </p:nvSpPr>
        <p:spPr/>
        <p:txBody>
          <a:bodyPr/>
          <a:lstStyle/>
          <a:p>
            <a:fld id="{9967E1ED-9938-42FA-A129-D41A5E0F614A}" type="slidenum">
              <a:rPr lang="en-US" smtClean="0"/>
              <a:t>19</a:t>
            </a:fld>
            <a:endParaRPr lang="en-US"/>
          </a:p>
        </p:txBody>
      </p:sp>
    </p:spTree>
    <p:extLst>
      <p:ext uri="{BB962C8B-B14F-4D97-AF65-F5344CB8AC3E}">
        <p14:creationId xmlns:p14="http://schemas.microsoft.com/office/powerpoint/2010/main" val="1896931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a:t>
            </a:r>
          </a:p>
          <a:p>
            <a:r>
              <a:rPr lang="en-US" dirty="0"/>
              <a:t>Encrypt with public key =&gt; Decrypt with private key</a:t>
            </a:r>
          </a:p>
          <a:p>
            <a:r>
              <a:rPr lang="en-US" dirty="0"/>
              <a:t>Our private key is secret, so only we can decrypt</a:t>
            </a:r>
          </a:p>
          <a:p>
            <a:endParaRPr lang="en-US" dirty="0"/>
          </a:p>
          <a:p>
            <a:r>
              <a:rPr lang="en-US" dirty="0"/>
              <a:t>Signing</a:t>
            </a:r>
          </a:p>
          <a:p>
            <a:r>
              <a:rPr lang="en-US" dirty="0"/>
              <a:t>Encrypt with private key =&gt; Decrypt with public key</a:t>
            </a:r>
          </a:p>
          <a:p>
            <a:r>
              <a:rPr lang="en-US" dirty="0"/>
              <a:t>Only we have private key, so anyone can decrypt with our well known public key.  What good is that?  We can prove we sent the message, since only we have the private key.</a:t>
            </a:r>
          </a:p>
          <a:p>
            <a:endParaRPr lang="en-US" dirty="0"/>
          </a:p>
          <a:p>
            <a:r>
              <a:rPr lang="en-US" dirty="0"/>
              <a:t>Note:  Do not encrypt and sign with the same key pair.  You will undo your encryption.  </a:t>
            </a:r>
            <a:r>
              <a:rPr lang="en-US"/>
              <a:t>Oops!</a:t>
            </a:r>
            <a:endParaRPr lang="en-US" dirty="0"/>
          </a:p>
          <a:p>
            <a:endParaRPr lang="en-US" dirty="0"/>
          </a:p>
          <a:p>
            <a:r>
              <a:rPr lang="en-US" dirty="0"/>
              <a:t>The most common encryption method is to use RSA only for key exchange, to send the session key in a secure manner.  Once both sides know the session key, they switch to a symmetric encryption algorithm so they can enjoy the speed advantage.</a:t>
            </a:r>
          </a:p>
        </p:txBody>
      </p:sp>
      <p:sp>
        <p:nvSpPr>
          <p:cNvPr id="4" name="Slide Number Placeholder 3"/>
          <p:cNvSpPr>
            <a:spLocks noGrp="1"/>
          </p:cNvSpPr>
          <p:nvPr>
            <p:ph type="sldNum" sz="quarter" idx="10"/>
          </p:nvPr>
        </p:nvSpPr>
        <p:spPr/>
        <p:txBody>
          <a:bodyPr/>
          <a:lstStyle/>
          <a:p>
            <a:fld id="{9967E1ED-9938-42FA-A129-D41A5E0F614A}" type="slidenum">
              <a:rPr lang="en-US" smtClean="0"/>
              <a:t>20</a:t>
            </a:fld>
            <a:endParaRPr lang="en-US"/>
          </a:p>
        </p:txBody>
      </p:sp>
    </p:spTree>
    <p:extLst>
      <p:ext uri="{BB962C8B-B14F-4D97-AF65-F5344CB8AC3E}">
        <p14:creationId xmlns:p14="http://schemas.microsoft.com/office/powerpoint/2010/main" val="405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were not for the key exchange problem, we would almost always use symmetric encryption.  Symmetric encryption is 1000 times faster than asymmetric encryption and has a much lighter CPU footprint.</a:t>
            </a:r>
          </a:p>
          <a:p>
            <a:endParaRPr lang="en-US" dirty="0"/>
          </a:p>
          <a:p>
            <a:r>
              <a:rPr lang="en-US" dirty="0"/>
              <a:t>If we have a large number of people, and want any given pair of people to be able to communicate without the others overhearing, there has to be one key for every possible pair of people.  That number gets large quickly.</a:t>
            </a:r>
          </a:p>
          <a:p>
            <a:endParaRPr lang="en-US" dirty="0"/>
          </a:p>
          <a:p>
            <a:r>
              <a:rPr lang="en-US" dirty="0"/>
              <a:t>The other thing that symmetric encryption is missing is a mechanism for signatures.  Since both parties to symmetric encryption have the same key, we have no way of proving which party sent a message.  In general, we want a way of proving that a message or document came from a specific person or computer.  This done with a signature.</a:t>
            </a:r>
          </a:p>
        </p:txBody>
      </p:sp>
      <p:sp>
        <p:nvSpPr>
          <p:cNvPr id="4" name="Slide Number Placeholder 3"/>
          <p:cNvSpPr>
            <a:spLocks noGrp="1"/>
          </p:cNvSpPr>
          <p:nvPr>
            <p:ph type="sldNum" sz="quarter" idx="10"/>
          </p:nvPr>
        </p:nvSpPr>
        <p:spPr/>
        <p:txBody>
          <a:bodyPr/>
          <a:lstStyle/>
          <a:p>
            <a:fld id="{9967E1ED-9938-42FA-A129-D41A5E0F614A}" type="slidenum">
              <a:rPr lang="en-US" smtClean="0"/>
              <a:t>2</a:t>
            </a:fld>
            <a:endParaRPr lang="en-US"/>
          </a:p>
        </p:txBody>
      </p:sp>
    </p:spTree>
    <p:extLst>
      <p:ext uri="{BB962C8B-B14F-4D97-AF65-F5344CB8AC3E}">
        <p14:creationId xmlns:p14="http://schemas.microsoft.com/office/powerpoint/2010/main" val="25878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Exchange allows Alice and Bob to agree on a secret key, even when they are communication over an unsecure network; Eve may be listening but she cannot determine the key.  Bob can encrypt a session key with Eve’s public key, and Eve can decrypt with her private key.  We still have a problem--Bob has to be sure Alice’s public key is really from Alice and not from an attacker.</a:t>
            </a:r>
          </a:p>
          <a:p>
            <a:r>
              <a:rPr lang="en-US" dirty="0"/>
              <a:t>The number of keys is reduced.  With public key encryption, each person has one key pair.  Each person can establish a secure connection with another person by using that person’s public key.  Typically a person/party may have two sets of keys, one for encryption and one for signing.  This gets around attacks where someone tricks a user into signing a message/file that they’ve already encrypted, which breaks the encryption.</a:t>
            </a:r>
          </a:p>
          <a:p>
            <a:r>
              <a:rPr lang="en-US" dirty="0"/>
              <a:t>Non-repudiation and signature go together.  If I sign a document with my private key, I cannot come back later and claim the document didn’t come from me.</a:t>
            </a:r>
          </a:p>
          <a:p>
            <a:r>
              <a:rPr lang="en-US" dirty="0"/>
              <a:t>Identification allows a user to prove who they are.  If you ask me to encrypt something with my private key, and you can decrypt it with my public key, you know you are talking to me.</a:t>
            </a:r>
          </a:p>
          <a:p>
            <a:endParaRPr lang="en-US" dirty="0"/>
          </a:p>
          <a:p>
            <a:r>
              <a:rPr lang="en-US" dirty="0"/>
              <a:t>The terms Key Exchange, Non-repudiation, Identification, and Encryption describe important problems that we are trying to solve in cryptology.</a:t>
            </a:r>
          </a:p>
        </p:txBody>
      </p:sp>
      <p:sp>
        <p:nvSpPr>
          <p:cNvPr id="4" name="Slide Number Placeholder 3"/>
          <p:cNvSpPr>
            <a:spLocks noGrp="1"/>
          </p:cNvSpPr>
          <p:nvPr>
            <p:ph type="sldNum" sz="quarter" idx="10"/>
          </p:nvPr>
        </p:nvSpPr>
        <p:spPr/>
        <p:txBody>
          <a:bodyPr/>
          <a:lstStyle/>
          <a:p>
            <a:fld id="{9967E1ED-9938-42FA-A129-D41A5E0F614A}" type="slidenum">
              <a:rPr lang="en-US" smtClean="0"/>
              <a:t>3</a:t>
            </a:fld>
            <a:endParaRPr lang="en-US"/>
          </a:p>
        </p:txBody>
      </p:sp>
    </p:spTree>
    <p:extLst>
      <p:ext uri="{BB962C8B-B14F-4D97-AF65-F5344CB8AC3E}">
        <p14:creationId xmlns:p14="http://schemas.microsoft.com/office/powerpoint/2010/main" val="269004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factoring large integers, the word “large” really means gigantic.  A 2048 bit number is over 600 digits long when expressed in base 10 (decimal.)  There are algorithms for factoring large integers that are faster than brute force (</a:t>
            </a:r>
            <a:r>
              <a:rPr lang="en-US" dirty="0">
                <a:hlinkClick r:id="rId3"/>
              </a:rPr>
              <a:t>https://math.boisestate.edu/~liljanab/BOISECRYPTFall09/Jacobsen.pdf</a:t>
            </a:r>
            <a:r>
              <a:rPr lang="en-US" dirty="0"/>
              <a:t>) but no algorithm has been found that can factor 2048-bit numbers in a reasonable amount of time, provided the factors were properly chosen.  A good laptop can factor a 384-bit integer (~315 </a:t>
            </a:r>
            <a:r>
              <a:rPr lang="en-US"/>
              <a:t>decimal digits) </a:t>
            </a:r>
            <a:r>
              <a:rPr lang="en-US" dirty="0"/>
              <a:t>in about 8 hours (</a:t>
            </a:r>
            <a:r>
              <a:rPr lang="en-US" dirty="0">
                <a:hlinkClick r:id="rId4"/>
              </a:rPr>
              <a:t>https://techfindings.one/archives/1568</a:t>
            </a:r>
            <a:r>
              <a:rPr lang="en-US" dirty="0"/>
              <a:t>) using YAFU (yet another factoring algorithm, </a:t>
            </a:r>
            <a:r>
              <a:rPr lang="en-US" dirty="0">
                <a:hlinkClick r:id="rId5"/>
              </a:rPr>
              <a:t>https://github.com/DarkenCode/yafu</a:t>
            </a:r>
            <a:r>
              <a:rPr lang="en-US" dirty="0"/>
              <a:t>) </a:t>
            </a:r>
          </a:p>
          <a:p>
            <a:endParaRPr lang="en-US" dirty="0"/>
          </a:p>
          <a:p>
            <a:r>
              <a:rPr lang="en-US" dirty="0"/>
              <a:t>Because of problems with selecting large integers and factors for RSA (</a:t>
            </a:r>
            <a:r>
              <a:rPr lang="en-US" dirty="0">
                <a:hlinkClick r:id="rId6"/>
              </a:rPr>
              <a:t>https://eprint.iacr.org/2012/064.pdf</a:t>
            </a:r>
            <a:r>
              <a:rPr lang="en-US" dirty="0"/>
              <a:t> ), the discrete logarithm problem (and its variant, elliptic curve cryptography) is becoming the dominant public key encryption.  The logarithm problem in continuous math is easy.  You all have log and ln buttons on your calculators that work very well.  You can solve 142 = 10</a:t>
            </a:r>
            <a:r>
              <a:rPr lang="en-US" baseline="30000" dirty="0"/>
              <a:t>x</a:t>
            </a:r>
            <a:r>
              <a:rPr lang="en-US" dirty="0"/>
              <a:t> in continuous math quickly.  The equivalent problem in discrete math is not so easy.</a:t>
            </a:r>
          </a:p>
          <a:p>
            <a:endParaRPr lang="en-US" dirty="0"/>
          </a:p>
          <a:p>
            <a:r>
              <a:rPr lang="en-US" dirty="0"/>
              <a:t>Elliptic curve encryption is essentially the discrete logarithm problem, except that multiplication has been replaced by a new operation that makes the encryption work better.</a:t>
            </a:r>
          </a:p>
        </p:txBody>
      </p:sp>
      <p:sp>
        <p:nvSpPr>
          <p:cNvPr id="4" name="Slide Number Placeholder 3"/>
          <p:cNvSpPr>
            <a:spLocks noGrp="1"/>
          </p:cNvSpPr>
          <p:nvPr>
            <p:ph type="sldNum" sz="quarter" idx="10"/>
          </p:nvPr>
        </p:nvSpPr>
        <p:spPr/>
        <p:txBody>
          <a:bodyPr/>
          <a:lstStyle/>
          <a:p>
            <a:fld id="{9967E1ED-9938-42FA-A129-D41A5E0F614A}" type="slidenum">
              <a:rPr lang="en-US" smtClean="0"/>
              <a:t>4</a:t>
            </a:fld>
            <a:endParaRPr lang="en-US"/>
          </a:p>
        </p:txBody>
      </p:sp>
    </p:spTree>
    <p:extLst>
      <p:ext uri="{BB962C8B-B14F-4D97-AF65-F5344CB8AC3E}">
        <p14:creationId xmlns:p14="http://schemas.microsoft.com/office/powerpoint/2010/main" val="35129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2048 bit number would be twice as long…</a:t>
            </a:r>
          </a:p>
        </p:txBody>
      </p:sp>
      <p:sp>
        <p:nvSpPr>
          <p:cNvPr id="4" name="Slide Number Placeholder 3"/>
          <p:cNvSpPr>
            <a:spLocks noGrp="1"/>
          </p:cNvSpPr>
          <p:nvPr>
            <p:ph type="sldNum" sz="quarter" idx="10"/>
          </p:nvPr>
        </p:nvSpPr>
        <p:spPr/>
        <p:txBody>
          <a:bodyPr/>
          <a:lstStyle/>
          <a:p>
            <a:fld id="{9967E1ED-9938-42FA-A129-D41A5E0F614A}" type="slidenum">
              <a:rPr lang="en-US" smtClean="0"/>
              <a:t>5</a:t>
            </a:fld>
            <a:endParaRPr lang="en-US"/>
          </a:p>
        </p:txBody>
      </p:sp>
    </p:spTree>
    <p:extLst>
      <p:ext uri="{BB962C8B-B14F-4D97-AF65-F5344CB8AC3E}">
        <p14:creationId xmlns:p14="http://schemas.microsoft.com/office/powerpoint/2010/main" val="929475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from the US National Institute of Standards (NIST).  It attempts to compare the security of different encryption methods by comparing the difficulty of breaking that method with the difficulty of breaking symmetric encryption with a certain key length.</a:t>
            </a:r>
          </a:p>
          <a:p>
            <a:endParaRPr lang="en-US" dirty="0"/>
          </a:p>
          <a:p>
            <a:r>
              <a:rPr lang="en-US" dirty="0"/>
              <a:t>The left column is the equivalent security provided by symmetric encryption with that length of key.  The minimum acceptable key length for symmetric encryption is currently 112 bits, although AES with at least 128 bit keys is usual.  For Diffie-Helman (FFC column) and RSA (IFC column) the current key length is 2048 bits.</a:t>
            </a:r>
          </a:p>
          <a:p>
            <a:endParaRPr lang="en-US" dirty="0"/>
          </a:p>
          <a:p>
            <a:r>
              <a:rPr lang="en-US" dirty="0"/>
              <a:t>Note that the Elliptic Curve Cryptography (ECC) key length to provide the same security is much shorter than the key length for RSA or Diffie-Helman.  The ECC key length is generally about twice as long as the symmetric key length.  ECC has the same security for shorter keys because it replaces multiplication with a more complicated operation.</a:t>
            </a:r>
          </a:p>
          <a:p>
            <a:endParaRPr lang="en-US" dirty="0"/>
          </a:p>
          <a:p>
            <a:r>
              <a:rPr lang="en-US" dirty="0"/>
              <a:t>Note:  In the FFC column, the key length is L, and N is the size of the subgroup the key belongs to.  This is explained more in the next lesson.</a:t>
            </a:r>
          </a:p>
        </p:txBody>
      </p:sp>
      <p:sp>
        <p:nvSpPr>
          <p:cNvPr id="4" name="Slide Number Placeholder 3"/>
          <p:cNvSpPr>
            <a:spLocks noGrp="1"/>
          </p:cNvSpPr>
          <p:nvPr>
            <p:ph type="sldNum" sz="quarter" idx="10"/>
          </p:nvPr>
        </p:nvSpPr>
        <p:spPr/>
        <p:txBody>
          <a:bodyPr/>
          <a:lstStyle/>
          <a:p>
            <a:fld id="{9967E1ED-9938-42FA-A129-D41A5E0F614A}" type="slidenum">
              <a:rPr lang="en-US" smtClean="0"/>
              <a:t>6</a:t>
            </a:fld>
            <a:endParaRPr lang="en-US"/>
          </a:p>
        </p:txBody>
      </p:sp>
    </p:spTree>
    <p:extLst>
      <p:ext uri="{BB962C8B-B14F-4D97-AF65-F5344CB8AC3E}">
        <p14:creationId xmlns:p14="http://schemas.microsoft.com/office/powerpoint/2010/main" val="139685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from the British GCHQ details the work their people did on public key encryption before it was discovered at MIT:</a:t>
            </a:r>
          </a:p>
          <a:p>
            <a:r>
              <a:rPr lang="en-US" dirty="0">
                <a:hlinkClick r:id="rId3"/>
              </a:rPr>
              <a:t>https://www.gchq.gov.uk/news-article/malcolm-john-williamson-1950-2015</a:t>
            </a:r>
            <a:endParaRPr lang="en-US" dirty="0"/>
          </a:p>
          <a:p>
            <a:endParaRPr lang="en-US" dirty="0"/>
          </a:p>
          <a:p>
            <a:r>
              <a:rPr lang="en-US" dirty="0"/>
              <a:t>An interesting version can be found here:</a:t>
            </a:r>
          </a:p>
          <a:p>
            <a:r>
              <a:rPr lang="en-US" dirty="0">
                <a:hlinkClick r:id="rId4"/>
              </a:rPr>
              <a:t>https://www.wired.com/1999/04/crypto/</a:t>
            </a:r>
            <a:endParaRPr lang="en-US" dirty="0"/>
          </a:p>
          <a:p>
            <a:endParaRPr lang="en-US" dirty="0"/>
          </a:p>
          <a:p>
            <a:r>
              <a:rPr lang="en-US" dirty="0"/>
              <a:t>So, the British GCHQ people discovered public key encryption first.  Because of government secrecy they were unknown.  The MIT people discovered it slightly later and became rich and famous.</a:t>
            </a:r>
          </a:p>
        </p:txBody>
      </p:sp>
      <p:sp>
        <p:nvSpPr>
          <p:cNvPr id="4" name="Slide Number Placeholder 3"/>
          <p:cNvSpPr>
            <a:spLocks noGrp="1"/>
          </p:cNvSpPr>
          <p:nvPr>
            <p:ph type="sldNum" sz="quarter" idx="10"/>
          </p:nvPr>
        </p:nvSpPr>
        <p:spPr/>
        <p:txBody>
          <a:bodyPr/>
          <a:lstStyle/>
          <a:p>
            <a:fld id="{9967E1ED-9938-42FA-A129-D41A5E0F614A}" type="slidenum">
              <a:rPr lang="en-US" smtClean="0"/>
              <a:t>7</a:t>
            </a:fld>
            <a:endParaRPr lang="en-US"/>
          </a:p>
        </p:txBody>
      </p:sp>
    </p:spTree>
    <p:extLst>
      <p:ext uri="{BB962C8B-B14F-4D97-AF65-F5344CB8AC3E}">
        <p14:creationId xmlns:p14="http://schemas.microsoft.com/office/powerpoint/2010/main" val="275571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a:t>
            </a:r>
            <a:r>
              <a:rPr lang="pt-BR" dirty="0" err="1"/>
              <a:t>or</a:t>
            </a:r>
            <a:r>
              <a:rPr lang="pt-BR" dirty="0"/>
              <a:t> </a:t>
            </a:r>
            <a:r>
              <a:rPr lang="pt-BR" dirty="0" err="1"/>
              <a:t>phi</a:t>
            </a:r>
            <a:r>
              <a:rPr lang="pt-BR" dirty="0"/>
              <a:t>(n).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phi(n).  They are *not* inverses mod n.  We are doing the encryption and decryption operations in mod n, but d and e were computed in mod </a:t>
            </a:r>
            <a:r>
              <a:rPr lang="el-GR" dirty="0"/>
              <a:t>Λ</a:t>
            </a:r>
            <a:r>
              <a:rPr lang="en-US" dirty="0"/>
              <a:t>(n), or mod phi(n).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10</a:t>
            </a:fld>
            <a:endParaRPr lang="en-US"/>
          </a:p>
        </p:txBody>
      </p:sp>
    </p:spTree>
    <p:extLst>
      <p:ext uri="{BB962C8B-B14F-4D97-AF65-F5344CB8AC3E}">
        <p14:creationId xmlns:p14="http://schemas.microsoft.com/office/powerpoint/2010/main" val="31964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a:t>
            </a:r>
            <a:r>
              <a:rPr lang="pt-BR" dirty="0" err="1"/>
              <a:t>or</a:t>
            </a:r>
            <a:r>
              <a:rPr lang="pt-BR" dirty="0"/>
              <a:t> </a:t>
            </a:r>
            <a:r>
              <a:rPr lang="pt-BR" dirty="0" err="1"/>
              <a:t>phi</a:t>
            </a:r>
            <a:r>
              <a:rPr lang="pt-BR" dirty="0"/>
              <a:t>(n).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phi(n).  They are *not* inverses mod n.  We are doing the encryption and decryption operations in mod n, but d and e were computed in mod </a:t>
            </a:r>
            <a:r>
              <a:rPr lang="el-GR" dirty="0"/>
              <a:t>Λ</a:t>
            </a:r>
            <a:r>
              <a:rPr lang="en-US" dirty="0"/>
              <a:t>(n), or mod phi(n).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12</a:t>
            </a:fld>
            <a:endParaRPr lang="en-US"/>
          </a:p>
        </p:txBody>
      </p:sp>
    </p:spTree>
    <p:extLst>
      <p:ext uri="{BB962C8B-B14F-4D97-AF65-F5344CB8AC3E}">
        <p14:creationId xmlns:p14="http://schemas.microsoft.com/office/powerpoint/2010/main" val="3196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AE94-3233-4EF9-83E7-51E0C9177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666C-49B3-4C00-BB82-FAEC128F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3533-C6BB-4FDC-89D9-8B002B6741CE}"/>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5" name="Footer Placeholder 4">
            <a:extLst>
              <a:ext uri="{FF2B5EF4-FFF2-40B4-BE49-F238E27FC236}">
                <a16:creationId xmlns:a16="http://schemas.microsoft.com/office/drawing/2014/main" id="{9117FC76-8E45-41B7-A526-C8295151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B0F4-7C2B-429F-A6DE-3D20F874A7A0}"/>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40864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C0C-3881-4B24-9733-CA2AD6D0E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D4589-8185-42AB-9277-892DFC3F8B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6C3E-796E-4AAB-A63E-D674F7E18394}"/>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5" name="Footer Placeholder 4">
            <a:extLst>
              <a:ext uri="{FF2B5EF4-FFF2-40B4-BE49-F238E27FC236}">
                <a16:creationId xmlns:a16="http://schemas.microsoft.com/office/drawing/2014/main" id="{D93DB873-8199-4C2E-B18A-16F8C4D21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13FF-FC10-45AD-8D2D-65B6F3E62A4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2189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AB7CD-C7B9-482F-8C33-D0F3B6D82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6B96-00D4-42ED-BAF4-87094FE923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9A09-C966-42AE-980D-BD2E51FC591A}"/>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5" name="Footer Placeholder 4">
            <a:extLst>
              <a:ext uri="{FF2B5EF4-FFF2-40B4-BE49-F238E27FC236}">
                <a16:creationId xmlns:a16="http://schemas.microsoft.com/office/drawing/2014/main" id="{E68FE58A-ED11-4ACF-B528-B8C7FF07B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7147-E8C2-422C-A7E8-22BB01EE6D2A}"/>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9848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B169-0140-4B53-B2BD-2568D2BC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B802-902C-411D-9814-F9B19B58B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2885-6E51-4DB6-AF7A-CBD6BA0E6367}"/>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5" name="Footer Placeholder 4">
            <a:extLst>
              <a:ext uri="{FF2B5EF4-FFF2-40B4-BE49-F238E27FC236}">
                <a16:creationId xmlns:a16="http://schemas.microsoft.com/office/drawing/2014/main" id="{6AC26D61-717E-4DF6-81B4-1274AAA4F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FC903-2A6B-46A3-B8EC-FDDC1E3682B7}"/>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74706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0D9-C386-48CA-904D-039C45064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94A5-0C99-4ED3-88A6-1D358AA66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309C70-6562-4B1F-A485-87F2EBEE62FD}"/>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5" name="Footer Placeholder 4">
            <a:extLst>
              <a:ext uri="{FF2B5EF4-FFF2-40B4-BE49-F238E27FC236}">
                <a16:creationId xmlns:a16="http://schemas.microsoft.com/office/drawing/2014/main" id="{F0141654-B81B-4CF4-9184-76D652B75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A880-DF00-4C6A-8075-7F712DE6A978}"/>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9774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084C-FAC9-4586-8CB4-623F0508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36318-F07E-4B24-BEAE-F3ECD472E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F751E-B7D1-4BB1-93FA-F34622E61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77A3C-C0E0-44A5-9812-C9F00E3AB3B6}"/>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6" name="Footer Placeholder 5">
            <a:extLst>
              <a:ext uri="{FF2B5EF4-FFF2-40B4-BE49-F238E27FC236}">
                <a16:creationId xmlns:a16="http://schemas.microsoft.com/office/drawing/2014/main" id="{9FDA4416-E1BA-46EC-94D0-7418EC0F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6123-18B8-46FD-8377-97943C1974F9}"/>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000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372-0011-4459-81E6-05A3C0EFB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FDB96-2F21-4AA9-AC64-E338E03CA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569F7-02CA-4FFB-9B25-CC2A437FE9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04570-0B27-44C6-BB71-C5D56C47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053E9-B875-4144-8499-53AC8FD19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4C410-39E5-4727-9739-6C2C7F82ACDB}"/>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8" name="Footer Placeholder 7">
            <a:extLst>
              <a:ext uri="{FF2B5EF4-FFF2-40B4-BE49-F238E27FC236}">
                <a16:creationId xmlns:a16="http://schemas.microsoft.com/office/drawing/2014/main" id="{E85FB34F-CEF1-4116-9829-A32E99B4F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3081A-0E21-48CF-8319-D6133E44FB0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7952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CC0-CBCB-4893-B928-DD12B8FDD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E822C-1F22-4298-B947-A9758BEC66BE}"/>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4" name="Footer Placeholder 3">
            <a:extLst>
              <a:ext uri="{FF2B5EF4-FFF2-40B4-BE49-F238E27FC236}">
                <a16:creationId xmlns:a16="http://schemas.microsoft.com/office/drawing/2014/main" id="{0D48072A-12A9-4311-865A-0D76DEE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6AEC0-D2EB-4E54-A314-B03B178E11B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2131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81765-BE03-4AB2-B97F-45EA70CB9497}"/>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3" name="Footer Placeholder 2">
            <a:extLst>
              <a:ext uri="{FF2B5EF4-FFF2-40B4-BE49-F238E27FC236}">
                <a16:creationId xmlns:a16="http://schemas.microsoft.com/office/drawing/2014/main" id="{195C2454-9664-45FA-932B-7F17B1560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34B8C-50D2-467E-A2C1-EFFA9E3DEA1B}"/>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66125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471-EA39-4104-AAEC-D32DA0757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3660-F8A6-4F6C-A613-7A147880C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3B9D-E991-4D3A-946C-6AF25F41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CECA2-D4C6-4D69-B40A-193F5A5A7FB7}"/>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6" name="Footer Placeholder 5">
            <a:extLst>
              <a:ext uri="{FF2B5EF4-FFF2-40B4-BE49-F238E27FC236}">
                <a16:creationId xmlns:a16="http://schemas.microsoft.com/office/drawing/2014/main" id="{E2109BCF-4EF4-4809-9A80-FA033F40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D4120-D75A-4EC2-B602-8AF0BFA15D6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59972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D4E8-0B10-4EB7-8965-D01306F30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AA739-E597-42B0-871C-69DCBC15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948B-32C1-421F-B0F1-CD6F23020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EF6B2-859D-49F8-896C-9E13BE28D701}"/>
              </a:ext>
            </a:extLst>
          </p:cNvPr>
          <p:cNvSpPr>
            <a:spLocks noGrp="1"/>
          </p:cNvSpPr>
          <p:nvPr>
            <p:ph type="dt" sz="half" idx="10"/>
          </p:nvPr>
        </p:nvSpPr>
        <p:spPr/>
        <p:txBody>
          <a:bodyPr/>
          <a:lstStyle/>
          <a:p>
            <a:fld id="{C3E06BAD-05F5-44A9-B5C5-B831AE20BFF1}" type="datetimeFigureOut">
              <a:rPr lang="en-US" smtClean="0"/>
              <a:t>11/28/2023</a:t>
            </a:fld>
            <a:endParaRPr lang="en-US"/>
          </a:p>
        </p:txBody>
      </p:sp>
      <p:sp>
        <p:nvSpPr>
          <p:cNvPr id="6" name="Footer Placeholder 5">
            <a:extLst>
              <a:ext uri="{FF2B5EF4-FFF2-40B4-BE49-F238E27FC236}">
                <a16:creationId xmlns:a16="http://schemas.microsoft.com/office/drawing/2014/main" id="{7585ADFA-65CA-4A1B-8EA6-D56B28FF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126D-87EA-44F4-8685-F31BAE9386E4}"/>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617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59EBF-53FE-4066-ABA4-46E1B84D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3345C-23EE-4D8B-821E-6CDA515C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90897-8618-4667-943B-0F26D573A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06BAD-05F5-44A9-B5C5-B831AE20BFF1}" type="datetimeFigureOut">
              <a:rPr lang="en-US" smtClean="0"/>
              <a:t>11/28/2023</a:t>
            </a:fld>
            <a:endParaRPr lang="en-US"/>
          </a:p>
        </p:txBody>
      </p:sp>
      <p:sp>
        <p:nvSpPr>
          <p:cNvPr id="5" name="Footer Placeholder 4">
            <a:extLst>
              <a:ext uri="{FF2B5EF4-FFF2-40B4-BE49-F238E27FC236}">
                <a16:creationId xmlns:a16="http://schemas.microsoft.com/office/drawing/2014/main" id="{3CD44901-3254-46FE-9F6A-6C306168B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11CF3-54F1-4C48-B6C4-7A7A5AB06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47A85-5B38-41CC-A295-81EE9F8FBFCE}" type="slidenum">
              <a:rPr lang="en-US" smtClean="0"/>
              <a:t>‹#›</a:t>
            </a:fld>
            <a:endParaRPr lang="en-US"/>
          </a:p>
        </p:txBody>
      </p:sp>
    </p:spTree>
    <p:extLst>
      <p:ext uri="{BB962C8B-B14F-4D97-AF65-F5344CB8AC3E}">
        <p14:creationId xmlns:p14="http://schemas.microsoft.com/office/powerpoint/2010/main" val="32814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xkcd.com/193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nvlpubs.nist.gov/nistpubs/SpecialPublications/NIST.SP.800-57pt1r4.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0C9-B2AF-4141-9110-75ED362E8702}"/>
              </a:ext>
            </a:extLst>
          </p:cNvPr>
          <p:cNvSpPr>
            <a:spLocks noGrp="1"/>
          </p:cNvSpPr>
          <p:nvPr>
            <p:ph type="ctrTitle"/>
          </p:nvPr>
        </p:nvSpPr>
        <p:spPr>
          <a:xfrm>
            <a:off x="1524000" y="1122363"/>
            <a:ext cx="9144000" cy="1175669"/>
          </a:xfrm>
        </p:spPr>
        <p:txBody>
          <a:bodyPr/>
          <a:lstStyle/>
          <a:p>
            <a:r>
              <a:rPr lang="en-US" dirty="0"/>
              <a:t>Cryptology (4)</a:t>
            </a:r>
          </a:p>
        </p:txBody>
      </p:sp>
      <p:sp>
        <p:nvSpPr>
          <p:cNvPr id="3" name="Subtitle 2">
            <a:extLst>
              <a:ext uri="{FF2B5EF4-FFF2-40B4-BE49-F238E27FC236}">
                <a16:creationId xmlns:a16="http://schemas.microsoft.com/office/drawing/2014/main" id="{41AF5A5D-6EE5-4056-9A7E-2F2C9F1517C1}"/>
              </a:ext>
            </a:extLst>
          </p:cNvPr>
          <p:cNvSpPr>
            <a:spLocks noGrp="1"/>
          </p:cNvSpPr>
          <p:nvPr>
            <p:ph type="subTitle" idx="1"/>
          </p:nvPr>
        </p:nvSpPr>
        <p:spPr>
          <a:xfrm>
            <a:off x="1524000" y="2298031"/>
            <a:ext cx="9144000" cy="3910263"/>
          </a:xfrm>
        </p:spPr>
        <p:txBody>
          <a:bodyPr>
            <a:normAutofit/>
          </a:bodyPr>
          <a:lstStyle/>
          <a:p>
            <a:r>
              <a:rPr lang="en-US" sz="3200" b="1" u="sng" dirty="0"/>
              <a:t>Introduction to Public Key Encryption and RSA</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0156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 Encryption (2)</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1428852"/>
          </a:xfrm>
        </p:spPr>
        <p:txBody>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991236E-4191-78F7-0AF9-08B589CFABA0}"/>
              </a:ext>
            </a:extLst>
          </p:cNvPr>
          <p:cNvSpPr txBox="1"/>
          <p:nvPr/>
        </p:nvSpPr>
        <p:spPr>
          <a:xfrm>
            <a:off x="838201" y="4551824"/>
            <a:ext cx="1051559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highlight>
                  <a:srgbClr val="FFFF00"/>
                </a:highlight>
              </a:rPr>
              <a:t>x</a:t>
            </a:r>
            <a:r>
              <a:rPr lang="en-US" sz="2400" baseline="30000" dirty="0" err="1">
                <a:highlight>
                  <a:srgbClr val="FFFF00"/>
                </a:highlight>
              </a:rPr>
              <a:t>e</a:t>
            </a:r>
            <a:r>
              <a:rPr lang="en-US" sz="2400" dirty="0">
                <a:highlight>
                  <a:srgbClr val="FFFF00"/>
                </a:highlight>
              </a:rPr>
              <a:t> mod n  </a:t>
            </a:r>
            <a:r>
              <a:rPr lang="en-US" sz="2400" dirty="0"/>
              <a:t>is very hard to solve by brute force.  All the numbers are huge (e can be as small as 65535 but x and n are around 2048 bits long) so it ‘wraps’ a huge number of times</a:t>
            </a:r>
          </a:p>
          <a:p>
            <a:pPr marL="285750" indent="-285750">
              <a:buFont typeface="Arial" panose="020B0604020202020204" pitchFamily="34" charset="0"/>
              <a:buChar char="•"/>
            </a:pPr>
            <a:r>
              <a:rPr lang="en-US" sz="2400" dirty="0"/>
              <a:t>You have to know a secret to solve it</a:t>
            </a:r>
          </a:p>
        </p:txBody>
      </p:sp>
    </p:spTree>
    <p:extLst>
      <p:ext uri="{BB962C8B-B14F-4D97-AF65-F5344CB8AC3E}">
        <p14:creationId xmlns:p14="http://schemas.microsoft.com/office/powerpoint/2010/main" val="388263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A487-2D78-CA13-844D-00E5F0E4DEE5}"/>
              </a:ext>
            </a:extLst>
          </p:cNvPr>
          <p:cNvSpPr>
            <a:spLocks noGrp="1"/>
          </p:cNvSpPr>
          <p:nvPr>
            <p:ph type="title"/>
          </p:nvPr>
        </p:nvSpPr>
        <p:spPr/>
        <p:txBody>
          <a:bodyPr/>
          <a:lstStyle/>
          <a:p>
            <a:r>
              <a:rPr lang="en-US" dirty="0"/>
              <a:t>RSA Decryption (1)</a:t>
            </a:r>
          </a:p>
        </p:txBody>
      </p:sp>
      <p:sp>
        <p:nvSpPr>
          <p:cNvPr id="3" name="Content Placeholder 2">
            <a:extLst>
              <a:ext uri="{FF2B5EF4-FFF2-40B4-BE49-F238E27FC236}">
                <a16:creationId xmlns:a16="http://schemas.microsoft.com/office/drawing/2014/main" id="{02C8BE6D-2882-D19F-87DD-EFDCA5B1B864}"/>
              </a:ext>
            </a:extLst>
          </p:cNvPr>
          <p:cNvSpPr>
            <a:spLocks noGrp="1"/>
          </p:cNvSpPr>
          <p:nvPr>
            <p:ph idx="1"/>
          </p:nvPr>
        </p:nvSpPr>
        <p:spPr/>
        <p:txBody>
          <a:bodyPr/>
          <a:lstStyle/>
          <a:p>
            <a:r>
              <a:rPr lang="en-US" dirty="0"/>
              <a:t>Private key is also two numbers, Modulus n (same as in public) and d (secret)</a:t>
            </a:r>
          </a:p>
          <a:p>
            <a:r>
              <a:rPr lang="en-US" dirty="0"/>
              <a:t>Public key exponent e and Private key d are multiplicative inverses in Modulo n.</a:t>
            </a:r>
            <a:br>
              <a:rPr lang="en-US" dirty="0"/>
            </a:br>
            <a:r>
              <a:rPr lang="en-US" dirty="0"/>
              <a:t>e * d mod n = 1</a:t>
            </a:r>
            <a:br>
              <a:rPr lang="en-US" dirty="0"/>
            </a:br>
            <a:r>
              <a:rPr lang="en-US" dirty="0"/>
              <a:t>Python:  e * d % n  will be one.</a:t>
            </a:r>
          </a:p>
          <a:p>
            <a:r>
              <a:rPr lang="en-US" dirty="0"/>
              <a:t>Take the ciphertext to the power of d</a:t>
            </a:r>
            <a:br>
              <a:rPr lang="en-US" dirty="0"/>
            </a:br>
            <a:r>
              <a:rPr lang="en-US" dirty="0"/>
              <a:t>y</a:t>
            </a:r>
            <a:r>
              <a:rPr lang="en-US" baseline="30000" dirty="0"/>
              <a:t>d</a:t>
            </a:r>
            <a:r>
              <a:rPr lang="en-US" dirty="0"/>
              <a:t> = (</a:t>
            </a:r>
            <a:r>
              <a:rPr lang="en-US" dirty="0" err="1"/>
              <a:t>x</a:t>
            </a:r>
            <a:r>
              <a:rPr lang="en-US" baseline="30000" dirty="0" err="1"/>
              <a:t>e</a:t>
            </a:r>
            <a:r>
              <a:rPr lang="en-US" dirty="0"/>
              <a:t>)</a:t>
            </a:r>
            <a:r>
              <a:rPr lang="en-US" baseline="30000" dirty="0"/>
              <a:t>d</a:t>
            </a:r>
            <a:r>
              <a:rPr lang="en-US" dirty="0"/>
              <a:t> mod n = </a:t>
            </a:r>
            <a:r>
              <a:rPr lang="en-US" dirty="0" err="1"/>
              <a:t>x</a:t>
            </a:r>
            <a:r>
              <a:rPr lang="en-US" baseline="30000" dirty="0" err="1"/>
              <a:t>ed</a:t>
            </a:r>
            <a:r>
              <a:rPr lang="en-US" dirty="0"/>
              <a:t> mod n = x</a:t>
            </a:r>
            <a:r>
              <a:rPr lang="en-US" baseline="30000" dirty="0"/>
              <a:t>1</a:t>
            </a:r>
            <a:r>
              <a:rPr lang="en-US" dirty="0"/>
              <a:t>  = x mod n is plaintext</a:t>
            </a:r>
          </a:p>
          <a:p>
            <a:r>
              <a:rPr lang="en-US" dirty="0"/>
              <a:t> Python:  pow(y, d, n)   gives you the plaintext</a:t>
            </a:r>
          </a:p>
        </p:txBody>
      </p:sp>
    </p:spTree>
    <p:extLst>
      <p:ext uri="{BB962C8B-B14F-4D97-AF65-F5344CB8AC3E}">
        <p14:creationId xmlns:p14="http://schemas.microsoft.com/office/powerpoint/2010/main" val="55529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4351338"/>
          </a:xfrm>
        </p:spPr>
        <p:txBody>
          <a:bodyPr>
            <a:normAutofit fontScale="92500" lnSpcReduction="10000"/>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r>
              <a:rPr lang="en-US" dirty="0"/>
              <a:t>Alice decrypts with private key</a:t>
            </a:r>
          </a:p>
          <a:p>
            <a:pPr lvl="1"/>
            <a:r>
              <a:rPr lang="en-US" dirty="0"/>
              <a:t>Key</a:t>
            </a:r>
            <a:r>
              <a:rPr lang="en-US" baseline="-25000" dirty="0"/>
              <a:t>priv</a:t>
            </a:r>
            <a:r>
              <a:rPr lang="en-US" dirty="0"/>
              <a:t> = [n, d]</a:t>
            </a:r>
          </a:p>
          <a:p>
            <a:pPr lvl="1"/>
            <a:r>
              <a:rPr lang="en-US" dirty="0">
                <a:highlight>
                  <a:srgbClr val="FFFF00"/>
                </a:highlight>
              </a:rPr>
              <a:t>y</a:t>
            </a:r>
            <a:r>
              <a:rPr lang="en-US" baseline="30000" dirty="0">
                <a:highlight>
                  <a:srgbClr val="FFFF00"/>
                </a:highlight>
              </a:rPr>
              <a:t>d</a:t>
            </a:r>
            <a:r>
              <a:rPr lang="en-US" dirty="0">
                <a:highlight>
                  <a:srgbClr val="FFFF00"/>
                </a:highlight>
              </a:rPr>
              <a:t> = (x</a:t>
            </a:r>
            <a:r>
              <a:rPr lang="en-US" baseline="30000" dirty="0">
                <a:highlight>
                  <a:srgbClr val="FFFF00"/>
                </a:highlight>
              </a:rPr>
              <a:t>e</a:t>
            </a:r>
            <a:r>
              <a:rPr lang="en-US" dirty="0">
                <a:highlight>
                  <a:srgbClr val="FFFF00"/>
                </a:highlight>
              </a:rPr>
              <a:t>)</a:t>
            </a:r>
            <a:r>
              <a:rPr lang="en-US" baseline="30000" dirty="0">
                <a:highlight>
                  <a:srgbClr val="FFFF00"/>
                </a:highlight>
              </a:rPr>
              <a:t>d</a:t>
            </a:r>
            <a:r>
              <a:rPr lang="en-US" dirty="0">
                <a:highlight>
                  <a:srgbClr val="FFFF00"/>
                </a:highlight>
              </a:rPr>
              <a:t> = </a:t>
            </a:r>
            <a:r>
              <a:rPr lang="en-US" dirty="0" err="1">
                <a:highlight>
                  <a:srgbClr val="FFFF00"/>
                </a:highlight>
              </a:rPr>
              <a:t>x</a:t>
            </a:r>
            <a:r>
              <a:rPr lang="en-US" baseline="30000" dirty="0" err="1">
                <a:highlight>
                  <a:srgbClr val="FFFF00"/>
                </a:highlight>
              </a:rPr>
              <a:t>ed</a:t>
            </a:r>
            <a:r>
              <a:rPr lang="en-US" dirty="0">
                <a:highlight>
                  <a:srgbClr val="FFFF00"/>
                </a:highlight>
              </a:rPr>
              <a:t> = x mod n is plaintext</a:t>
            </a:r>
          </a:p>
          <a:p>
            <a:r>
              <a:rPr lang="en-US" dirty="0"/>
              <a:t>The number d is a secret that must be computed</a:t>
            </a:r>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7408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8B9B-7D85-CF4B-8844-10A36305F9E0}"/>
              </a:ext>
            </a:extLst>
          </p:cNvPr>
          <p:cNvSpPr>
            <a:spLocks noGrp="1"/>
          </p:cNvSpPr>
          <p:nvPr>
            <p:ph type="title"/>
          </p:nvPr>
        </p:nvSpPr>
        <p:spPr/>
        <p:txBody>
          <a:bodyPr/>
          <a:lstStyle/>
          <a:p>
            <a:r>
              <a:rPr lang="en-US" dirty="0"/>
              <a:t>Computing d, the decryption exponent</a:t>
            </a:r>
          </a:p>
        </p:txBody>
      </p:sp>
      <p:sp>
        <p:nvSpPr>
          <p:cNvPr id="3" name="Content Placeholder 2">
            <a:extLst>
              <a:ext uri="{FF2B5EF4-FFF2-40B4-BE49-F238E27FC236}">
                <a16:creationId xmlns:a16="http://schemas.microsoft.com/office/drawing/2014/main" id="{F3685E8E-882F-B794-6A71-19CE8000ED35}"/>
              </a:ext>
            </a:extLst>
          </p:cNvPr>
          <p:cNvSpPr>
            <a:spLocks noGrp="1"/>
          </p:cNvSpPr>
          <p:nvPr>
            <p:ph idx="1"/>
          </p:nvPr>
        </p:nvSpPr>
        <p:spPr/>
        <p:txBody>
          <a:bodyPr/>
          <a:lstStyle/>
          <a:p>
            <a:r>
              <a:rPr lang="en-US" dirty="0"/>
              <a:t>The modulus n is never a prime number</a:t>
            </a:r>
          </a:p>
          <a:p>
            <a:pPr lvl="1"/>
            <a:r>
              <a:rPr lang="en-US" dirty="0"/>
              <a:t>n = p * q	, where p and q are very large prime numbers</a:t>
            </a:r>
          </a:p>
          <a:p>
            <a:pPr lvl="1"/>
            <a:r>
              <a:rPr lang="en-US" dirty="0"/>
              <a:t>For a 2048 bit key, p and q are about 1024 bits long</a:t>
            </a:r>
          </a:p>
          <a:p>
            <a:r>
              <a:rPr lang="en-US" dirty="0"/>
              <a:t>Modular inverse does not work when n is not prime</a:t>
            </a:r>
          </a:p>
          <a:p>
            <a:r>
              <a:rPr lang="en-US" dirty="0"/>
              <a:t>Rivest, Shamir, and Adleman found a clever math trick where they could compute an inverse if they knew p and q</a:t>
            </a:r>
          </a:p>
          <a:p>
            <a:r>
              <a:rPr lang="en-US" dirty="0"/>
              <a:t>So cannot compute d to make</a:t>
            </a:r>
          </a:p>
          <a:p>
            <a:pPr lvl="1"/>
            <a:r>
              <a:rPr lang="en-US" dirty="0"/>
              <a:t>d * e mod n = 1</a:t>
            </a:r>
          </a:p>
          <a:p>
            <a:pPr lvl="1"/>
            <a:r>
              <a:rPr lang="en-US" dirty="0"/>
              <a:t>UNLESS you know p and q</a:t>
            </a:r>
          </a:p>
        </p:txBody>
      </p:sp>
    </p:spTree>
    <p:extLst>
      <p:ext uri="{BB962C8B-B14F-4D97-AF65-F5344CB8AC3E}">
        <p14:creationId xmlns:p14="http://schemas.microsoft.com/office/powerpoint/2010/main" val="722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D8E1-4DE5-421F-A5A4-A2427B8F1977}"/>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491823AA-A766-4EC6-84D9-7F248FEBBC62}"/>
              </a:ext>
            </a:extLst>
          </p:cNvPr>
          <p:cNvSpPr>
            <a:spLocks noGrp="1"/>
          </p:cNvSpPr>
          <p:nvPr>
            <p:ph idx="1"/>
          </p:nvPr>
        </p:nvSpPr>
        <p:spPr>
          <a:xfrm>
            <a:off x="838200" y="1825625"/>
            <a:ext cx="5646821" cy="4351338"/>
          </a:xfrm>
        </p:spPr>
        <p:txBody>
          <a:bodyPr>
            <a:normAutofit/>
          </a:bodyPr>
          <a:lstStyle/>
          <a:p>
            <a:r>
              <a:rPr lang="en-US" dirty="0"/>
              <a:t>Alice creates her keys</a:t>
            </a:r>
          </a:p>
          <a:p>
            <a:pPr lvl="1"/>
            <a:r>
              <a:rPr lang="en-US" dirty="0"/>
              <a:t>Choose Prime Numbers p and q</a:t>
            </a:r>
          </a:p>
          <a:p>
            <a:pPr lvl="1"/>
            <a:r>
              <a:rPr lang="en-US" dirty="0"/>
              <a:t>n = p * q</a:t>
            </a:r>
          </a:p>
          <a:p>
            <a:pPr lvl="1"/>
            <a:r>
              <a:rPr lang="en-US" dirty="0"/>
              <a:t>Compute</a:t>
            </a:r>
            <a:r>
              <a:rPr lang="el-GR" sz="2400" dirty="0"/>
              <a:t> </a:t>
            </a:r>
            <a:r>
              <a:rPr lang="en-US" sz="2400" dirty="0"/>
              <a:t>phi = (p-1)(q-1) </a:t>
            </a:r>
            <a:endParaRPr lang="en-US" dirty="0"/>
          </a:p>
          <a:p>
            <a:pPr lvl="1"/>
            <a:r>
              <a:rPr lang="en-US" b="0" dirty="0"/>
              <a:t>Choose exponent, e, for public key</a:t>
            </a:r>
          </a:p>
          <a:p>
            <a:pPr lvl="1"/>
            <a:r>
              <a:rPr lang="en-US" b="0" dirty="0"/>
              <a:t>Make sure that GCD(e, </a:t>
            </a:r>
            <a:r>
              <a:rPr lang="en-US" sz="2400" dirty="0"/>
              <a:t>phi</a:t>
            </a:r>
            <a:r>
              <a:rPr lang="en-US" dirty="0"/>
              <a:t> ) = 1</a:t>
            </a:r>
            <a:endParaRPr lang="en-US" b="0" dirty="0"/>
          </a:p>
          <a:p>
            <a:pPr lvl="1"/>
            <a:r>
              <a:rPr lang="en-US" dirty="0"/>
              <a:t>Compute exponent, d, for private key</a:t>
            </a:r>
          </a:p>
          <a:p>
            <a:pPr lvl="2"/>
            <a:r>
              <a:rPr lang="en-US" dirty="0"/>
              <a:t>e and d are inverses, d = inverse(e, </a:t>
            </a:r>
            <a:r>
              <a:rPr lang="en-US" sz="2000" dirty="0">
                <a:highlight>
                  <a:srgbClr val="FFFF00"/>
                </a:highlight>
              </a:rPr>
              <a:t>phi</a:t>
            </a:r>
            <a:r>
              <a:rPr lang="en-US" sz="2000" dirty="0"/>
              <a:t>)</a:t>
            </a:r>
            <a:endParaRPr lang="en-US" b="1" dirty="0"/>
          </a:p>
          <a:p>
            <a:pPr lvl="1"/>
            <a:r>
              <a:rPr lang="en-US" b="0" dirty="0"/>
              <a:t>Public key is [n, e]</a:t>
            </a:r>
          </a:p>
          <a:p>
            <a:pPr lvl="1"/>
            <a:r>
              <a:rPr lang="en-US" dirty="0"/>
              <a:t>Private key is [n, d]</a:t>
            </a:r>
          </a:p>
          <a:p>
            <a:pPr lvl="1"/>
            <a:r>
              <a:rPr lang="en-US" b="0" dirty="0"/>
              <a:t>p, q, </a:t>
            </a:r>
            <a:r>
              <a:rPr lang="en-US" sz="2400" dirty="0"/>
              <a:t>phi</a:t>
            </a:r>
            <a:r>
              <a:rPr lang="en-US" dirty="0"/>
              <a:t>,</a:t>
            </a:r>
            <a:r>
              <a:rPr lang="en-US" b="0" dirty="0"/>
              <a:t> and d are kep</a:t>
            </a:r>
            <a:r>
              <a:rPr lang="en-US" dirty="0"/>
              <a:t>t secret</a:t>
            </a:r>
            <a:endParaRPr lang="en-US" b="0" dirty="0"/>
          </a:p>
        </p:txBody>
      </p:sp>
      <p:sp>
        <p:nvSpPr>
          <p:cNvPr id="4" name="TextBox 3">
            <a:extLst>
              <a:ext uri="{FF2B5EF4-FFF2-40B4-BE49-F238E27FC236}">
                <a16:creationId xmlns:a16="http://schemas.microsoft.com/office/drawing/2014/main" id="{73FD4CD6-249B-47D7-AA36-59C1C8C1ACD4}"/>
              </a:ext>
            </a:extLst>
          </p:cNvPr>
          <p:cNvSpPr txBox="1"/>
          <p:nvPr/>
        </p:nvSpPr>
        <p:spPr>
          <a:xfrm>
            <a:off x="6986337" y="1825625"/>
            <a:ext cx="436746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Basis for security is:</a:t>
            </a:r>
          </a:p>
          <a:p>
            <a:pPr marL="285750" indent="-285750">
              <a:buFont typeface="Arial" panose="020B0604020202020204" pitchFamily="34" charset="0"/>
              <a:buChar char="•"/>
            </a:pPr>
            <a:r>
              <a:rPr lang="en-US" sz="2800" dirty="0"/>
              <a:t>phi depends on p and q</a:t>
            </a:r>
          </a:p>
          <a:p>
            <a:pPr marL="285750" indent="-285750">
              <a:buFont typeface="Arial" panose="020B0604020202020204" pitchFamily="34" charset="0"/>
              <a:buChar char="•"/>
            </a:pPr>
            <a:r>
              <a:rPr lang="en-US" sz="2800" dirty="0"/>
              <a:t>Need phi to compute d = inverse of e</a:t>
            </a:r>
          </a:p>
          <a:p>
            <a:pPr marL="285750" indent="-285750">
              <a:buFont typeface="Arial" panose="020B0604020202020204" pitchFamily="34" charset="0"/>
              <a:buChar char="•"/>
            </a:pPr>
            <a:r>
              <a:rPr lang="en-US" sz="2800" dirty="0"/>
              <a:t>Impractical to factor n to get p and q</a:t>
            </a:r>
            <a:endParaRPr lang="en-US" sz="2000" dirty="0"/>
          </a:p>
        </p:txBody>
      </p:sp>
    </p:spTree>
    <p:extLst>
      <p:ext uri="{BB962C8B-B14F-4D97-AF65-F5344CB8AC3E}">
        <p14:creationId xmlns:p14="http://schemas.microsoft.com/office/powerpoint/2010/main" val="15245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2637-489E-4B2A-B9E5-E04CA6DA5057}"/>
              </a:ext>
            </a:extLst>
          </p:cNvPr>
          <p:cNvSpPr>
            <a:spLocks noGrp="1"/>
          </p:cNvSpPr>
          <p:nvPr>
            <p:ph type="title"/>
          </p:nvPr>
        </p:nvSpPr>
        <p:spPr/>
        <p:txBody>
          <a:bodyPr/>
          <a:lstStyle/>
          <a:p>
            <a:r>
              <a:rPr lang="en-US" dirty="0"/>
              <a:t>Factoring Large Integers—RSA</a:t>
            </a:r>
          </a:p>
        </p:txBody>
      </p:sp>
      <p:sp>
        <p:nvSpPr>
          <p:cNvPr id="3" name="Content Placeholder 2">
            <a:extLst>
              <a:ext uri="{FF2B5EF4-FFF2-40B4-BE49-F238E27FC236}">
                <a16:creationId xmlns:a16="http://schemas.microsoft.com/office/drawing/2014/main" id="{8E7BEB14-A126-4E73-AE0C-E8F055474DAB}"/>
              </a:ext>
            </a:extLst>
          </p:cNvPr>
          <p:cNvSpPr>
            <a:spLocks noGrp="1"/>
          </p:cNvSpPr>
          <p:nvPr>
            <p:ph idx="1"/>
          </p:nvPr>
        </p:nvSpPr>
        <p:spPr/>
        <p:txBody>
          <a:bodyPr>
            <a:normAutofit fontScale="85000" lnSpcReduction="20000"/>
          </a:bodyPr>
          <a:lstStyle/>
          <a:p>
            <a:r>
              <a:rPr lang="en-US" dirty="0"/>
              <a:t>Factoring large (2048 bits long) integers is difficult</a:t>
            </a:r>
          </a:p>
          <a:p>
            <a:pPr lvl="1"/>
            <a:r>
              <a:rPr lang="en-US" dirty="0"/>
              <a:t>768-bit RSA-style integer factored in 2009 with multi-university computing</a:t>
            </a:r>
          </a:p>
          <a:p>
            <a:pPr lvl="2"/>
            <a:r>
              <a:rPr lang="en-US" dirty="0"/>
              <a:t>Would take 1500 years on a single AMD 2.2 GHz Opteron CPU</a:t>
            </a:r>
          </a:p>
          <a:p>
            <a:pPr lvl="1"/>
            <a:r>
              <a:rPr lang="en-US" dirty="0"/>
              <a:t>Current record is ~830-bit integer</a:t>
            </a:r>
          </a:p>
          <a:p>
            <a:pPr lvl="1"/>
            <a:r>
              <a:rPr lang="en-US" dirty="0"/>
              <a:t>1024-bit integers may soon be in range of large-scale computing</a:t>
            </a:r>
          </a:p>
          <a:p>
            <a:pPr lvl="1"/>
            <a:r>
              <a:rPr lang="en-US" dirty="0"/>
              <a:t>2048-bit integers are current recommendation</a:t>
            </a:r>
          </a:p>
          <a:p>
            <a:r>
              <a:rPr lang="en-US" dirty="0"/>
              <a:t>No </a:t>
            </a:r>
            <a:r>
              <a:rPr lang="en-US" b="1" u="sng" dirty="0"/>
              <a:t>known</a:t>
            </a:r>
            <a:r>
              <a:rPr lang="en-US" dirty="0"/>
              <a:t> algorithm for quick (enough) factoring</a:t>
            </a:r>
          </a:p>
          <a:p>
            <a:pPr lvl="1"/>
            <a:r>
              <a:rPr lang="en-US" dirty="0"/>
              <a:t>However, no one has proven that such an algorithm does not exist</a:t>
            </a:r>
          </a:p>
          <a:p>
            <a:r>
              <a:rPr lang="en-US" dirty="0"/>
              <a:t>Quantum computing will break RSA</a:t>
            </a:r>
          </a:p>
          <a:p>
            <a:pPr lvl="1"/>
            <a:r>
              <a:rPr lang="en-US" dirty="0"/>
              <a:t>Will require more quantum bits (qubits) than is currently feasible</a:t>
            </a:r>
          </a:p>
          <a:p>
            <a:pPr lvl="1"/>
            <a:r>
              <a:rPr lang="en-US" dirty="0"/>
              <a:t>The number 15 was factored in 2001 with 7 qubits</a:t>
            </a:r>
          </a:p>
          <a:p>
            <a:pPr lvl="1"/>
            <a:r>
              <a:rPr lang="en-US" dirty="0"/>
              <a:t>56153 (15 bits) factored in 2012</a:t>
            </a:r>
          </a:p>
          <a:p>
            <a:pPr lvl="1"/>
            <a:r>
              <a:rPr lang="en-US" dirty="0"/>
              <a:t>1005973 (20 bits) factored in 2018, 40-bit number factored in 2019</a:t>
            </a:r>
          </a:p>
          <a:p>
            <a:pPr lvl="1"/>
            <a:r>
              <a:rPr lang="en-US" dirty="0"/>
              <a:t>829-bit number factored in 2020</a:t>
            </a:r>
          </a:p>
        </p:txBody>
      </p:sp>
    </p:spTree>
    <p:extLst>
      <p:ext uri="{BB962C8B-B14F-4D97-AF65-F5344CB8AC3E}">
        <p14:creationId xmlns:p14="http://schemas.microsoft.com/office/powerpoint/2010/main" val="9942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A863-507E-47C6-8B5D-901674BF7A10}"/>
              </a:ext>
            </a:extLst>
          </p:cNvPr>
          <p:cNvSpPr>
            <a:spLocks noGrp="1"/>
          </p:cNvSpPr>
          <p:nvPr>
            <p:ph type="title"/>
          </p:nvPr>
        </p:nvSpPr>
        <p:spPr/>
        <p:txBody>
          <a:bodyPr/>
          <a:lstStyle/>
          <a:p>
            <a:r>
              <a:rPr lang="en-US" dirty="0"/>
              <a:t>RSA Notes</a:t>
            </a:r>
          </a:p>
        </p:txBody>
      </p:sp>
      <p:sp>
        <p:nvSpPr>
          <p:cNvPr id="3" name="Content Placeholder 2">
            <a:extLst>
              <a:ext uri="{FF2B5EF4-FFF2-40B4-BE49-F238E27FC236}">
                <a16:creationId xmlns:a16="http://schemas.microsoft.com/office/drawing/2014/main" id="{096E330C-C497-4A44-957A-6B695DC42FBF}"/>
              </a:ext>
            </a:extLst>
          </p:cNvPr>
          <p:cNvSpPr>
            <a:spLocks noGrp="1"/>
          </p:cNvSpPr>
          <p:nvPr>
            <p:ph idx="1"/>
          </p:nvPr>
        </p:nvSpPr>
        <p:spPr/>
        <p:txBody>
          <a:bodyPr/>
          <a:lstStyle/>
          <a:p>
            <a:r>
              <a:rPr lang="en-US" dirty="0"/>
              <a:t>Each encryption/decryption requires taking a large number to a large power, mod n</a:t>
            </a:r>
          </a:p>
          <a:p>
            <a:pPr lvl="1"/>
            <a:r>
              <a:rPr lang="en-US" dirty="0"/>
              <a:t>Takes a lot of computing, even with special algorithms</a:t>
            </a:r>
          </a:p>
          <a:p>
            <a:r>
              <a:rPr lang="en-US" dirty="0"/>
              <a:t>Plaintext blocks are small</a:t>
            </a:r>
          </a:p>
          <a:p>
            <a:pPr lvl="1"/>
            <a:r>
              <a:rPr lang="en-US" dirty="0"/>
              <a:t>Plaintext number of bits &lt; keysize</a:t>
            </a:r>
          </a:p>
          <a:p>
            <a:pPr lvl="1"/>
            <a:r>
              <a:rPr lang="en-US" dirty="0"/>
              <a:t>~250 ASCII characters with 2048 bit key</a:t>
            </a:r>
          </a:p>
          <a:p>
            <a:pPr lvl="1"/>
            <a:endParaRPr lang="en-US" dirty="0"/>
          </a:p>
          <a:p>
            <a:pPr lvl="1"/>
            <a:endParaRPr lang="en-US" dirty="0"/>
          </a:p>
        </p:txBody>
      </p:sp>
    </p:spTree>
    <p:extLst>
      <p:ext uri="{BB962C8B-B14F-4D97-AF65-F5344CB8AC3E}">
        <p14:creationId xmlns:p14="http://schemas.microsoft.com/office/powerpoint/2010/main" val="197754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99A5-E7AD-418E-9B24-DD5273CEA722}"/>
              </a:ext>
            </a:extLst>
          </p:cNvPr>
          <p:cNvSpPr>
            <a:spLocks noGrp="1"/>
          </p:cNvSpPr>
          <p:nvPr>
            <p:ph type="title"/>
          </p:nvPr>
        </p:nvSpPr>
        <p:spPr/>
        <p:txBody>
          <a:bodyPr/>
          <a:lstStyle/>
          <a:p>
            <a:r>
              <a:rPr lang="en-US" dirty="0"/>
              <a:t>RSA Generate Key (small numbers)</a:t>
            </a:r>
          </a:p>
        </p:txBody>
      </p:sp>
      <p:sp>
        <p:nvSpPr>
          <p:cNvPr id="3" name="Content Placeholder 2">
            <a:extLst>
              <a:ext uri="{FF2B5EF4-FFF2-40B4-BE49-F238E27FC236}">
                <a16:creationId xmlns:a16="http://schemas.microsoft.com/office/drawing/2014/main" id="{05228684-6B4D-4571-8721-478A0D97797B}"/>
              </a:ext>
            </a:extLst>
          </p:cNvPr>
          <p:cNvSpPr>
            <a:spLocks noGrp="1"/>
          </p:cNvSpPr>
          <p:nvPr>
            <p:ph idx="1"/>
          </p:nvPr>
        </p:nvSpPr>
        <p:spPr>
          <a:xfrm>
            <a:off x="5943600" y="1690688"/>
            <a:ext cx="5410200" cy="4132596"/>
          </a:xfrm>
        </p:spPr>
        <p:txBody>
          <a:bodyPr/>
          <a:lstStyle/>
          <a:p>
            <a:r>
              <a:rPr lang="en-US" dirty="0"/>
              <a:t>Alice creates her keys</a:t>
            </a:r>
          </a:p>
          <a:p>
            <a:pPr lvl="1"/>
            <a:r>
              <a:rPr lang="en-US" dirty="0"/>
              <a:t>(small numbers, not secure)</a:t>
            </a:r>
          </a:p>
          <a:p>
            <a:pPr lvl="1"/>
            <a:r>
              <a:rPr lang="en-US" dirty="0"/>
              <a:t>n = p * q = 1457</a:t>
            </a:r>
          </a:p>
          <a:p>
            <a:pPr lvl="1"/>
            <a:r>
              <a:rPr lang="en-US" dirty="0"/>
              <a:t>e = 341, d = 1121</a:t>
            </a:r>
          </a:p>
          <a:p>
            <a:r>
              <a:rPr lang="en-US" dirty="0"/>
              <a:t>Public key</a:t>
            </a:r>
          </a:p>
          <a:p>
            <a:pPr lvl="1"/>
            <a:r>
              <a:rPr lang="en-US" dirty="0"/>
              <a:t>1457, 341	[n, e]</a:t>
            </a:r>
          </a:p>
          <a:p>
            <a:r>
              <a:rPr lang="en-US" dirty="0"/>
              <a:t>Private key</a:t>
            </a:r>
          </a:p>
          <a:p>
            <a:pPr lvl="1"/>
            <a:r>
              <a:rPr lang="en-US" dirty="0"/>
              <a:t>1457, 431	[n, d]</a:t>
            </a:r>
          </a:p>
        </p:txBody>
      </p:sp>
      <p:pic>
        <p:nvPicPr>
          <p:cNvPr id="6" name="Picture 5">
            <a:extLst>
              <a:ext uri="{FF2B5EF4-FFF2-40B4-BE49-F238E27FC236}">
                <a16:creationId xmlns:a16="http://schemas.microsoft.com/office/drawing/2014/main" id="{E94374D1-41F8-4A02-ED65-700EDC4FCF7C}"/>
              </a:ext>
            </a:extLst>
          </p:cNvPr>
          <p:cNvPicPr>
            <a:picLocks noChangeAspect="1"/>
          </p:cNvPicPr>
          <p:nvPr/>
        </p:nvPicPr>
        <p:blipFill>
          <a:blip r:embed="rId3"/>
          <a:stretch>
            <a:fillRect/>
          </a:stretch>
        </p:blipFill>
        <p:spPr>
          <a:xfrm>
            <a:off x="909178" y="1690688"/>
            <a:ext cx="5201651" cy="3068125"/>
          </a:xfrm>
          <a:prstGeom prst="rect">
            <a:avLst/>
          </a:prstGeom>
        </p:spPr>
      </p:pic>
    </p:spTree>
    <p:extLst>
      <p:ext uri="{BB962C8B-B14F-4D97-AF65-F5344CB8AC3E}">
        <p14:creationId xmlns:p14="http://schemas.microsoft.com/office/powerpoint/2010/main" val="55084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23C3-F1C9-4140-897F-CFFA8F54491D}"/>
              </a:ext>
            </a:extLst>
          </p:cNvPr>
          <p:cNvSpPr>
            <a:spLocks noGrp="1"/>
          </p:cNvSpPr>
          <p:nvPr>
            <p:ph type="title"/>
          </p:nvPr>
        </p:nvSpPr>
        <p:spPr/>
        <p:txBody>
          <a:bodyPr/>
          <a:lstStyle/>
          <a:p>
            <a:r>
              <a:rPr lang="en-US" dirty="0"/>
              <a:t>RSA Message (small numbers)</a:t>
            </a:r>
          </a:p>
        </p:txBody>
      </p:sp>
      <p:sp>
        <p:nvSpPr>
          <p:cNvPr id="3" name="Content Placeholder 2">
            <a:extLst>
              <a:ext uri="{FF2B5EF4-FFF2-40B4-BE49-F238E27FC236}">
                <a16:creationId xmlns:a16="http://schemas.microsoft.com/office/drawing/2014/main" id="{44D4E4CA-35E2-4017-8474-F66C5C8EF8B6}"/>
              </a:ext>
            </a:extLst>
          </p:cNvPr>
          <p:cNvSpPr>
            <a:spLocks noGrp="1"/>
          </p:cNvSpPr>
          <p:nvPr>
            <p:ph idx="1"/>
          </p:nvPr>
        </p:nvSpPr>
        <p:spPr>
          <a:xfrm>
            <a:off x="838200" y="1825625"/>
            <a:ext cx="4527884" cy="2686217"/>
          </a:xfrm>
        </p:spPr>
        <p:txBody>
          <a:bodyPr/>
          <a:lstStyle/>
          <a:p>
            <a:r>
              <a:rPr lang="en-US" dirty="0"/>
              <a:t>Bob has Alice’s public key</a:t>
            </a:r>
          </a:p>
          <a:p>
            <a:pPr lvl="1"/>
            <a:r>
              <a:rPr lang="en-US" dirty="0"/>
              <a:t>[n, e] = [1457, 341]</a:t>
            </a:r>
          </a:p>
          <a:p>
            <a:r>
              <a:rPr lang="en-US" dirty="0"/>
              <a:t>Bob encrypts 1200</a:t>
            </a:r>
          </a:p>
          <a:p>
            <a:pPr lvl="1"/>
            <a:r>
              <a:rPr lang="en-US" dirty="0"/>
              <a:t>1200</a:t>
            </a:r>
            <a:r>
              <a:rPr lang="en-US" baseline="30000" dirty="0"/>
              <a:t>341</a:t>
            </a:r>
            <a:r>
              <a:rPr lang="en-US" dirty="0"/>
              <a:t> mod 1457 = 1040</a:t>
            </a:r>
          </a:p>
          <a:p>
            <a:r>
              <a:rPr lang="en-US" dirty="0"/>
              <a:t>Bob sends 1040 to Alice</a:t>
            </a:r>
          </a:p>
        </p:txBody>
      </p:sp>
      <p:pic>
        <p:nvPicPr>
          <p:cNvPr id="4" name="Picture 3">
            <a:extLst>
              <a:ext uri="{FF2B5EF4-FFF2-40B4-BE49-F238E27FC236}">
                <a16:creationId xmlns:a16="http://schemas.microsoft.com/office/drawing/2014/main" id="{03AD7078-7340-4823-8BC0-B2EA4D49CCB0}"/>
              </a:ext>
            </a:extLst>
          </p:cNvPr>
          <p:cNvPicPr>
            <a:picLocks noChangeAspect="1"/>
          </p:cNvPicPr>
          <p:nvPr/>
        </p:nvPicPr>
        <p:blipFill>
          <a:blip r:embed="rId3"/>
          <a:stretch>
            <a:fillRect/>
          </a:stretch>
        </p:blipFill>
        <p:spPr>
          <a:xfrm>
            <a:off x="838200" y="4248370"/>
            <a:ext cx="3228397" cy="2244505"/>
          </a:xfrm>
          <a:prstGeom prst="rect">
            <a:avLst/>
          </a:prstGeom>
        </p:spPr>
      </p:pic>
      <p:sp>
        <p:nvSpPr>
          <p:cNvPr id="5" name="TextBox 4">
            <a:extLst>
              <a:ext uri="{FF2B5EF4-FFF2-40B4-BE49-F238E27FC236}">
                <a16:creationId xmlns:a16="http://schemas.microsoft.com/office/drawing/2014/main" id="{B40FA65C-1244-4245-B5AC-9F2233B22EAD}"/>
              </a:ext>
            </a:extLst>
          </p:cNvPr>
          <p:cNvSpPr txBox="1"/>
          <p:nvPr/>
        </p:nvSpPr>
        <p:spPr>
          <a:xfrm>
            <a:off x="6096000" y="1825625"/>
            <a:ext cx="5257800" cy="2123658"/>
          </a:xfrm>
          <a:prstGeom prst="rect">
            <a:avLst/>
          </a:prstGeom>
          <a:noFill/>
        </p:spPr>
        <p:txBody>
          <a:bodyPr wrap="square" rtlCol="0">
            <a:spAutoFit/>
          </a:bodyPr>
          <a:lstStyle/>
          <a:p>
            <a:pPr marL="285750" indent="-285750">
              <a:buFont typeface="Arial" panose="020B0604020202020204" pitchFamily="34" charset="0"/>
              <a:buChar char="•"/>
            </a:pPr>
            <a:r>
              <a:rPr lang="en-US" sz="2800" dirty="0"/>
              <a:t>Alice has her private key</a:t>
            </a:r>
          </a:p>
          <a:p>
            <a:pPr marL="742950" lvl="1" indent="-285750">
              <a:buFont typeface="Arial" panose="020B0604020202020204" pitchFamily="34" charset="0"/>
              <a:buChar char="•"/>
            </a:pPr>
            <a:r>
              <a:rPr lang="en-US" sz="2400" dirty="0"/>
              <a:t>[n, d] = [1457, 1121]</a:t>
            </a:r>
          </a:p>
          <a:p>
            <a:pPr marL="285750" indent="-285750">
              <a:buFont typeface="Arial" panose="020B0604020202020204" pitchFamily="34" charset="0"/>
              <a:buChar char="•"/>
            </a:pPr>
            <a:r>
              <a:rPr lang="en-US" sz="2800" dirty="0"/>
              <a:t>Alice receives 1040 from Bob</a:t>
            </a:r>
          </a:p>
          <a:p>
            <a:pPr marL="742950" lvl="1" indent="-285750">
              <a:buFont typeface="Arial" panose="020B0604020202020204" pitchFamily="34" charset="0"/>
              <a:buChar char="•"/>
            </a:pPr>
            <a:r>
              <a:rPr lang="en-US" sz="2400" dirty="0"/>
              <a:t>1040</a:t>
            </a:r>
            <a:r>
              <a:rPr lang="en-US" sz="2400" baseline="30000" dirty="0"/>
              <a:t>1121</a:t>
            </a:r>
            <a:r>
              <a:rPr lang="en-US" sz="2400" dirty="0"/>
              <a:t> mod 1457 = 1200</a:t>
            </a:r>
          </a:p>
          <a:p>
            <a:pPr marL="285750" indent="-285750">
              <a:buFont typeface="Arial" panose="020B0604020202020204" pitchFamily="34" charset="0"/>
              <a:buChar char="•"/>
            </a:pPr>
            <a:r>
              <a:rPr lang="en-US" sz="2800" dirty="0"/>
              <a:t>Alice has Bob’s message</a:t>
            </a:r>
          </a:p>
        </p:txBody>
      </p:sp>
      <p:sp>
        <p:nvSpPr>
          <p:cNvPr id="7" name="Freeform: Shape 6">
            <a:extLst>
              <a:ext uri="{FF2B5EF4-FFF2-40B4-BE49-F238E27FC236}">
                <a16:creationId xmlns:a16="http://schemas.microsoft.com/office/drawing/2014/main" id="{487AC16E-654E-477E-9B27-64932CE77D85}"/>
              </a:ext>
            </a:extLst>
          </p:cNvPr>
          <p:cNvSpPr/>
          <p:nvPr/>
        </p:nvSpPr>
        <p:spPr>
          <a:xfrm>
            <a:off x="1648326" y="4943960"/>
            <a:ext cx="4447673" cy="1448516"/>
          </a:xfrm>
          <a:custGeom>
            <a:avLst/>
            <a:gdLst>
              <a:gd name="connsiteX0" fmla="*/ 0 w 4932948"/>
              <a:gd name="connsiteY0" fmla="*/ 1431758 h 1483592"/>
              <a:gd name="connsiteX1" fmla="*/ 2298032 w 4932948"/>
              <a:gd name="connsiteY1" fmla="*/ 1347537 h 1483592"/>
              <a:gd name="connsiteX2" fmla="*/ 3705727 w 4932948"/>
              <a:gd name="connsiteY2" fmla="*/ 264695 h 1483592"/>
              <a:gd name="connsiteX3" fmla="*/ 4932948 w 4932948"/>
              <a:gd name="connsiteY3" fmla="*/ 0 h 1483592"/>
            </a:gdLst>
            <a:ahLst/>
            <a:cxnLst>
              <a:cxn ang="0">
                <a:pos x="connsiteX0" y="connsiteY0"/>
              </a:cxn>
              <a:cxn ang="0">
                <a:pos x="connsiteX1" y="connsiteY1"/>
              </a:cxn>
              <a:cxn ang="0">
                <a:pos x="connsiteX2" y="connsiteY2"/>
              </a:cxn>
              <a:cxn ang="0">
                <a:pos x="connsiteX3" y="connsiteY3"/>
              </a:cxn>
            </a:cxnLst>
            <a:rect l="l" t="t" r="r" b="b"/>
            <a:pathLst>
              <a:path w="4932948" h="1483592">
                <a:moveTo>
                  <a:pt x="0" y="1431758"/>
                </a:moveTo>
                <a:cubicBezTo>
                  <a:pt x="840205" y="1486903"/>
                  <a:pt x="1680411" y="1542048"/>
                  <a:pt x="2298032" y="1347537"/>
                </a:cubicBezTo>
                <a:cubicBezTo>
                  <a:pt x="2915653" y="1153026"/>
                  <a:pt x="3266574" y="489284"/>
                  <a:pt x="3705727" y="264695"/>
                </a:cubicBezTo>
                <a:cubicBezTo>
                  <a:pt x="4144880" y="40105"/>
                  <a:pt x="4538914" y="20052"/>
                  <a:pt x="4932948" y="0"/>
                </a:cubicBezTo>
              </a:path>
            </a:pathLst>
          </a:custGeom>
          <a:noFill/>
          <a:ln w="444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6D3553A-82A2-5310-3A7C-D31171498E88}"/>
              </a:ext>
            </a:extLst>
          </p:cNvPr>
          <p:cNvPicPr>
            <a:picLocks noChangeAspect="1"/>
          </p:cNvPicPr>
          <p:nvPr/>
        </p:nvPicPr>
        <p:blipFill rotWithShape="1">
          <a:blip r:embed="rId4"/>
          <a:srcRect l="3116"/>
          <a:stretch/>
        </p:blipFill>
        <p:spPr>
          <a:xfrm>
            <a:off x="6321840" y="4248370"/>
            <a:ext cx="4527884" cy="1448516"/>
          </a:xfrm>
          <a:prstGeom prst="rect">
            <a:avLst/>
          </a:prstGeom>
        </p:spPr>
      </p:pic>
    </p:spTree>
    <p:extLst>
      <p:ext uri="{BB962C8B-B14F-4D97-AF65-F5344CB8AC3E}">
        <p14:creationId xmlns:p14="http://schemas.microsoft.com/office/powerpoint/2010/main" val="417609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18A-EFC8-4D80-B9C6-6E780641B9D2}"/>
              </a:ext>
            </a:extLst>
          </p:cNvPr>
          <p:cNvSpPr>
            <a:spLocks noGrp="1"/>
          </p:cNvSpPr>
          <p:nvPr>
            <p:ph type="title"/>
          </p:nvPr>
        </p:nvSpPr>
        <p:spPr/>
        <p:txBody>
          <a:bodyPr/>
          <a:lstStyle/>
          <a:p>
            <a:r>
              <a:rPr lang="en-US" dirty="0"/>
              <a:t>Problems with the example</a:t>
            </a:r>
          </a:p>
        </p:txBody>
      </p:sp>
      <p:sp>
        <p:nvSpPr>
          <p:cNvPr id="3" name="Content Placeholder 2">
            <a:extLst>
              <a:ext uri="{FF2B5EF4-FFF2-40B4-BE49-F238E27FC236}">
                <a16:creationId xmlns:a16="http://schemas.microsoft.com/office/drawing/2014/main" id="{A06DF7B3-F3F0-4E0B-85D2-A603B256D291}"/>
              </a:ext>
            </a:extLst>
          </p:cNvPr>
          <p:cNvSpPr>
            <a:spLocks noGrp="1"/>
          </p:cNvSpPr>
          <p:nvPr>
            <p:ph idx="1"/>
          </p:nvPr>
        </p:nvSpPr>
        <p:spPr/>
        <p:txBody>
          <a:bodyPr/>
          <a:lstStyle/>
          <a:p>
            <a:r>
              <a:rPr lang="en-US" dirty="0"/>
              <a:t>Key is small—1457 could be factored by hand</a:t>
            </a:r>
          </a:p>
          <a:p>
            <a:pPr lvl="1"/>
            <a:r>
              <a:rPr lang="en-US" dirty="0"/>
              <a:t>Try each prime number</a:t>
            </a:r>
          </a:p>
          <a:p>
            <a:pPr lvl="1"/>
            <a:r>
              <a:rPr lang="en-US" dirty="0"/>
              <a:t>31 is the 11</a:t>
            </a:r>
            <a:r>
              <a:rPr lang="en-US" baseline="30000" dirty="0"/>
              <a:t>th</a:t>
            </a:r>
            <a:r>
              <a:rPr lang="en-US" dirty="0"/>
              <a:t> prime, so it would not take long</a:t>
            </a:r>
          </a:p>
          <a:p>
            <a:r>
              <a:rPr lang="en-US" dirty="0"/>
              <a:t>Small key size means message blocks are small</a:t>
            </a:r>
          </a:p>
          <a:p>
            <a:pPr lvl="1"/>
            <a:r>
              <a:rPr lang="en-US" dirty="0"/>
              <a:t>Possible numbers for plaintext are 2 – 1456</a:t>
            </a:r>
          </a:p>
          <a:p>
            <a:pPr lvl="1"/>
            <a:r>
              <a:rPr lang="en-US" dirty="0"/>
              <a:t>Using 7-bit ASCII (2</a:t>
            </a:r>
            <a:r>
              <a:rPr lang="en-US" baseline="30000" dirty="0"/>
              <a:t>7</a:t>
            </a:r>
            <a:r>
              <a:rPr lang="en-US" dirty="0"/>
              <a:t> = 128) symbol set, that’s 10 characters</a:t>
            </a:r>
          </a:p>
          <a:p>
            <a:pPr lvl="1"/>
            <a:r>
              <a:rPr lang="en-US" dirty="0"/>
              <a:t>Using only upper-case letters (26 symbols), that’s 55 characters</a:t>
            </a:r>
          </a:p>
        </p:txBody>
      </p:sp>
    </p:spTree>
    <p:extLst>
      <p:ext uri="{BB962C8B-B14F-4D97-AF65-F5344CB8AC3E}">
        <p14:creationId xmlns:p14="http://schemas.microsoft.com/office/powerpoint/2010/main" val="161442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689-2F8F-4B2F-BC9E-7C5041472EAF}"/>
              </a:ext>
            </a:extLst>
          </p:cNvPr>
          <p:cNvSpPr>
            <a:spLocks noGrp="1"/>
          </p:cNvSpPr>
          <p:nvPr>
            <p:ph type="title"/>
          </p:nvPr>
        </p:nvSpPr>
        <p:spPr/>
        <p:txBody>
          <a:bodyPr/>
          <a:lstStyle/>
          <a:p>
            <a:r>
              <a:rPr lang="en-US" dirty="0"/>
              <a:t>Problems with symmetric key encryption</a:t>
            </a:r>
          </a:p>
        </p:txBody>
      </p:sp>
      <p:sp>
        <p:nvSpPr>
          <p:cNvPr id="3" name="Content Placeholder 2">
            <a:extLst>
              <a:ext uri="{FF2B5EF4-FFF2-40B4-BE49-F238E27FC236}">
                <a16:creationId xmlns:a16="http://schemas.microsoft.com/office/drawing/2014/main" id="{6F2D097C-41B8-4D52-8961-45D0DC7D735E}"/>
              </a:ext>
            </a:extLst>
          </p:cNvPr>
          <p:cNvSpPr>
            <a:spLocks noGrp="1"/>
          </p:cNvSpPr>
          <p:nvPr>
            <p:ph idx="1"/>
          </p:nvPr>
        </p:nvSpPr>
        <p:spPr/>
        <p:txBody>
          <a:bodyPr/>
          <a:lstStyle/>
          <a:p>
            <a:r>
              <a:rPr lang="en-US" dirty="0"/>
              <a:t>Symmetric algorithms like AES are fast and secure, but…</a:t>
            </a:r>
          </a:p>
          <a:p>
            <a:r>
              <a:rPr lang="en-US" dirty="0"/>
              <a:t>Key Exchange</a:t>
            </a:r>
          </a:p>
          <a:p>
            <a:pPr lvl="1"/>
            <a:r>
              <a:rPr lang="en-US" dirty="0"/>
              <a:t>How do Alice and Bob agree on a key without Eve discovering it?</a:t>
            </a:r>
          </a:p>
          <a:p>
            <a:r>
              <a:rPr lang="en-US" dirty="0"/>
              <a:t>Number of Keys</a:t>
            </a:r>
          </a:p>
          <a:p>
            <a:pPr lvl="1"/>
            <a:r>
              <a:rPr lang="en-US" dirty="0"/>
              <a:t>If we have a group of 10 people, each pair needs their own key</a:t>
            </a:r>
          </a:p>
          <a:p>
            <a:pPr lvl="1"/>
            <a:r>
              <a:rPr lang="en-US" dirty="0"/>
              <a:t>10 choose 2 combinations = 45 keys.  For 100 people it is 4,950 keys</a:t>
            </a:r>
          </a:p>
          <a:p>
            <a:r>
              <a:rPr lang="en-US" dirty="0"/>
              <a:t>What if Alice or Bob cheat?</a:t>
            </a:r>
          </a:p>
          <a:p>
            <a:pPr lvl="1"/>
            <a:r>
              <a:rPr lang="en-US" dirty="0"/>
              <a:t>Alice and Bob both have the same key, each can say the other person sent the message with the contract, bill, etc.</a:t>
            </a:r>
          </a:p>
          <a:p>
            <a:pPr lvl="1"/>
            <a:r>
              <a:rPr lang="en-US" dirty="0"/>
              <a:t>How do we prove in court which one sent the message?</a:t>
            </a:r>
          </a:p>
        </p:txBody>
      </p:sp>
    </p:spTree>
    <p:extLst>
      <p:ext uri="{BB962C8B-B14F-4D97-AF65-F5344CB8AC3E}">
        <p14:creationId xmlns:p14="http://schemas.microsoft.com/office/powerpoint/2010/main" val="2720156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1B2-8300-40F7-86FE-6AB16D88837C}"/>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E7E6FC7A-CDDC-4A03-A245-A624E307EAE0}"/>
              </a:ext>
            </a:extLst>
          </p:cNvPr>
          <p:cNvSpPr>
            <a:spLocks noGrp="1"/>
          </p:cNvSpPr>
          <p:nvPr>
            <p:ph idx="1"/>
          </p:nvPr>
        </p:nvSpPr>
        <p:spPr/>
        <p:txBody>
          <a:bodyPr/>
          <a:lstStyle/>
          <a:p>
            <a:r>
              <a:rPr lang="en-US" dirty="0"/>
              <a:t>Everyone knows public keys</a:t>
            </a:r>
          </a:p>
          <a:p>
            <a:pPr lvl="1"/>
            <a:r>
              <a:rPr lang="en-US" dirty="0"/>
              <a:t>Everyone can encrypt data with public key</a:t>
            </a:r>
          </a:p>
          <a:p>
            <a:pPr lvl="1"/>
            <a:r>
              <a:rPr lang="en-US" dirty="0"/>
              <a:t>Since we are the only ones with the private key, only we can decrypt the data</a:t>
            </a:r>
          </a:p>
          <a:p>
            <a:r>
              <a:rPr lang="en-US" dirty="0"/>
              <a:t>For two-way traffic between Alice and Bob</a:t>
            </a:r>
          </a:p>
          <a:p>
            <a:pPr lvl="1"/>
            <a:r>
              <a:rPr lang="en-US" dirty="0"/>
              <a:t>Alice and Bob each have their own public-private key pair</a:t>
            </a:r>
          </a:p>
          <a:p>
            <a:pPr lvl="1"/>
            <a:r>
              <a:rPr lang="en-US" dirty="0"/>
              <a:t>Alice and Bob know each other’s public key</a:t>
            </a:r>
          </a:p>
          <a:p>
            <a:pPr lvl="1"/>
            <a:r>
              <a:rPr lang="en-US" dirty="0"/>
              <a:t>Alice encrypts messages to Bob with Bob’s public key</a:t>
            </a:r>
          </a:p>
          <a:p>
            <a:pPr lvl="1"/>
            <a:r>
              <a:rPr lang="en-US" dirty="0"/>
              <a:t>Bob encrypts messages to Alice with Alice’s public key</a:t>
            </a:r>
          </a:p>
          <a:p>
            <a:r>
              <a:rPr lang="en-US" dirty="0"/>
              <a:t>Or, one encrypts a symmetric key with the other’s public key</a:t>
            </a:r>
          </a:p>
          <a:p>
            <a:pPr lvl="1"/>
            <a:r>
              <a:rPr lang="en-US" dirty="0"/>
              <a:t>Alice and Bob switch to AES with the symmetric key</a:t>
            </a:r>
          </a:p>
        </p:txBody>
      </p:sp>
    </p:spTree>
    <p:extLst>
      <p:ext uri="{BB962C8B-B14F-4D97-AF65-F5344CB8AC3E}">
        <p14:creationId xmlns:p14="http://schemas.microsoft.com/office/powerpoint/2010/main" val="395864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0D6-6D3B-41AF-9A62-1B25744E88FC}"/>
              </a:ext>
            </a:extLst>
          </p:cNvPr>
          <p:cNvSpPr>
            <a:spLocks noGrp="1"/>
          </p:cNvSpPr>
          <p:nvPr>
            <p:ph type="title"/>
          </p:nvPr>
        </p:nvSpPr>
        <p:spPr/>
        <p:txBody>
          <a:bodyPr/>
          <a:lstStyle/>
          <a:p>
            <a:r>
              <a:rPr lang="en-US" dirty="0"/>
              <a:t>Using public keys</a:t>
            </a:r>
          </a:p>
        </p:txBody>
      </p:sp>
      <p:sp>
        <p:nvSpPr>
          <p:cNvPr id="3" name="Content Placeholder 2">
            <a:extLst>
              <a:ext uri="{FF2B5EF4-FFF2-40B4-BE49-F238E27FC236}">
                <a16:creationId xmlns:a16="http://schemas.microsoft.com/office/drawing/2014/main" id="{5CEDFEFF-6B7C-49D1-8A11-B5D6EDF97C78}"/>
              </a:ext>
            </a:extLst>
          </p:cNvPr>
          <p:cNvSpPr>
            <a:spLocks noGrp="1"/>
          </p:cNvSpPr>
          <p:nvPr>
            <p:ph idx="1"/>
          </p:nvPr>
        </p:nvSpPr>
        <p:spPr>
          <a:xfrm>
            <a:off x="838200" y="1576137"/>
            <a:ext cx="10515600" cy="4600826"/>
          </a:xfrm>
        </p:spPr>
        <p:txBody>
          <a:bodyPr>
            <a:normAutofit fontScale="92500" lnSpcReduction="20000"/>
          </a:bodyPr>
          <a:lstStyle/>
          <a:p>
            <a:r>
              <a:rPr lang="en-US" dirty="0"/>
              <a:t>Key Exchange</a:t>
            </a:r>
          </a:p>
          <a:p>
            <a:pPr lvl="1"/>
            <a:r>
              <a:rPr lang="en-US" dirty="0"/>
              <a:t>RSA and Diffie-Hellman Key Exchange (DHKE) allow a secure exchange</a:t>
            </a:r>
          </a:p>
          <a:p>
            <a:pPr lvl="1"/>
            <a:r>
              <a:rPr lang="en-US" dirty="0"/>
              <a:t>There are still problems (how do we know Alice’s public is really Alice’s?)</a:t>
            </a:r>
          </a:p>
          <a:p>
            <a:r>
              <a:rPr lang="en-US" dirty="0"/>
              <a:t>Number of Keys</a:t>
            </a:r>
          </a:p>
          <a:p>
            <a:pPr lvl="1"/>
            <a:r>
              <a:rPr lang="en-US" dirty="0"/>
              <a:t>Each person has one public and one private key for encryption</a:t>
            </a:r>
          </a:p>
          <a:p>
            <a:pPr lvl="1"/>
            <a:r>
              <a:rPr lang="en-US" dirty="0"/>
              <a:t>Many systems add a second key pair for signing</a:t>
            </a:r>
          </a:p>
          <a:p>
            <a:r>
              <a:rPr lang="en-US" dirty="0"/>
              <a:t>Encryption</a:t>
            </a:r>
          </a:p>
          <a:p>
            <a:pPr lvl="1"/>
            <a:r>
              <a:rPr lang="en-US" dirty="0"/>
              <a:t>data encrypted with my public key can only be decrypted with my private key</a:t>
            </a:r>
          </a:p>
          <a:p>
            <a:r>
              <a:rPr lang="en-US" dirty="0"/>
              <a:t>Non-repudiation</a:t>
            </a:r>
          </a:p>
          <a:p>
            <a:pPr lvl="1"/>
            <a:r>
              <a:rPr lang="en-US" dirty="0"/>
              <a:t>Private keys can create signatures</a:t>
            </a:r>
          </a:p>
          <a:p>
            <a:pPr lvl="1"/>
            <a:r>
              <a:rPr lang="en-US" dirty="0"/>
              <a:t>Signature proves I sent the data, I can’t change my mind later (no cheating)</a:t>
            </a:r>
          </a:p>
          <a:p>
            <a:r>
              <a:rPr lang="en-US" dirty="0"/>
              <a:t>Identification</a:t>
            </a:r>
          </a:p>
          <a:p>
            <a:pPr lvl="1"/>
            <a:r>
              <a:rPr lang="en-US" dirty="0"/>
              <a:t>encrypt data with private key to prove who I am</a:t>
            </a:r>
          </a:p>
        </p:txBody>
      </p:sp>
    </p:spTree>
    <p:extLst>
      <p:ext uri="{BB962C8B-B14F-4D97-AF65-F5344CB8AC3E}">
        <p14:creationId xmlns:p14="http://schemas.microsoft.com/office/powerpoint/2010/main" val="37534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5476-A464-4430-922C-2AB6AFBF517D}"/>
              </a:ext>
            </a:extLst>
          </p:cNvPr>
          <p:cNvSpPr>
            <a:spLocks noGrp="1"/>
          </p:cNvSpPr>
          <p:nvPr>
            <p:ph type="title"/>
          </p:nvPr>
        </p:nvSpPr>
        <p:spPr/>
        <p:txBody>
          <a:bodyPr/>
          <a:lstStyle/>
          <a:p>
            <a:r>
              <a:rPr lang="en-US" dirty="0"/>
              <a:t>Public key algorithms are based on:</a:t>
            </a:r>
          </a:p>
        </p:txBody>
      </p:sp>
      <p:sp>
        <p:nvSpPr>
          <p:cNvPr id="3" name="Content Placeholder 2">
            <a:extLst>
              <a:ext uri="{FF2B5EF4-FFF2-40B4-BE49-F238E27FC236}">
                <a16:creationId xmlns:a16="http://schemas.microsoft.com/office/drawing/2014/main" id="{D9BA9A19-485B-4E8A-8775-A53ADEB1C2CD}"/>
              </a:ext>
            </a:extLst>
          </p:cNvPr>
          <p:cNvSpPr>
            <a:spLocks noGrp="1"/>
          </p:cNvSpPr>
          <p:nvPr>
            <p:ph idx="1"/>
          </p:nvPr>
        </p:nvSpPr>
        <p:spPr/>
        <p:txBody>
          <a:bodyPr>
            <a:normAutofit/>
          </a:bodyPr>
          <a:lstStyle/>
          <a:p>
            <a:r>
              <a:rPr lang="en-US" dirty="0"/>
              <a:t>Factoring large integers</a:t>
            </a:r>
          </a:p>
          <a:p>
            <a:pPr lvl="1"/>
            <a:r>
              <a:rPr lang="en-US" dirty="0"/>
              <a:t>“Large” means integers are at least 2048 bits long </a:t>
            </a:r>
          </a:p>
          <a:p>
            <a:pPr lvl="1"/>
            <a:r>
              <a:rPr lang="en-US" dirty="0"/>
              <a:t>Used in the RSA algorithm</a:t>
            </a:r>
          </a:p>
          <a:p>
            <a:r>
              <a:rPr lang="en-US" dirty="0"/>
              <a:t>Discrete logarithm problem</a:t>
            </a:r>
          </a:p>
          <a:p>
            <a:pPr lvl="1"/>
            <a:r>
              <a:rPr lang="en-US" dirty="0"/>
              <a:t> a = N</a:t>
            </a:r>
            <a:r>
              <a:rPr lang="en-US" baseline="30000" dirty="0"/>
              <a:t>e</a:t>
            </a:r>
            <a:r>
              <a:rPr lang="en-US" dirty="0"/>
              <a:t>, finding e when you know a and N is difficult in discrete math</a:t>
            </a:r>
          </a:p>
          <a:p>
            <a:pPr lvl="1"/>
            <a:r>
              <a:rPr lang="en-US" dirty="0"/>
              <a:t>Used in Diffie-Hellman (DH) and Digital Signature Algorithm (DSA)</a:t>
            </a:r>
          </a:p>
          <a:p>
            <a:r>
              <a:rPr lang="en-US" dirty="0"/>
              <a:t>Elliptic Curves</a:t>
            </a:r>
          </a:p>
          <a:p>
            <a:pPr lvl="1"/>
            <a:r>
              <a:rPr lang="en-US" dirty="0"/>
              <a:t>Discrete logarithm problem, extended to operate over elliptic curves</a:t>
            </a:r>
          </a:p>
          <a:p>
            <a:pPr lvl="1"/>
            <a:r>
              <a:rPr lang="en-US" dirty="0"/>
              <a:t>Elliptic curves are more difficult to compute, allowing for smaller keys</a:t>
            </a:r>
          </a:p>
          <a:p>
            <a:pPr lvl="1"/>
            <a:r>
              <a:rPr lang="en-US" dirty="0"/>
              <a:t>DH becomes ECDH, DSA becomes ECDSA (EC is elliptic curve)</a:t>
            </a:r>
          </a:p>
        </p:txBody>
      </p:sp>
    </p:spTree>
    <p:extLst>
      <p:ext uri="{BB962C8B-B14F-4D97-AF65-F5344CB8AC3E}">
        <p14:creationId xmlns:p14="http://schemas.microsoft.com/office/powerpoint/2010/main" val="2468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2018.png">
            <a:extLst>
              <a:ext uri="{FF2B5EF4-FFF2-40B4-BE49-F238E27FC236}">
                <a16:creationId xmlns:a16="http://schemas.microsoft.com/office/drawing/2014/main" id="{EE122591-7B2A-444A-B42F-4DD24AB5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2" y="334793"/>
            <a:ext cx="10432643" cy="3707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6FC8A4-2CCA-41CB-B0B0-EA27D3749F0F}"/>
              </a:ext>
            </a:extLst>
          </p:cNvPr>
          <p:cNvSpPr txBox="1"/>
          <p:nvPr/>
        </p:nvSpPr>
        <p:spPr>
          <a:xfrm>
            <a:off x="872538" y="4399549"/>
            <a:ext cx="10446923" cy="2123658"/>
          </a:xfrm>
          <a:prstGeom prst="rect">
            <a:avLst/>
          </a:prstGeom>
          <a:noFill/>
        </p:spPr>
        <p:txBody>
          <a:bodyPr wrap="square" rtlCol="0">
            <a:spAutoFit/>
          </a:bodyPr>
          <a:lstStyle/>
          <a:p>
            <a:r>
              <a:rPr lang="en-US" sz="2400" dirty="0"/>
              <a:t>This is a 1024 bit number in hex—much bigger than the integer 2018… </a:t>
            </a:r>
            <a:r>
              <a:rPr lang="en-US" dirty="0"/>
              <a:t>0xd0c5bafa70ed9a2547ac68d9053deb1ad062bc143bcb6ce4044697f6958a13178f462980cc2a0f8b27703e07c9a4b6d9280324a188ab92bfb70c652dfada8be5aaf510484be333252073fd29eb383f9141ea2508211d79e115665470cfc169419a8cbe23b94550b343d30e70cca144a31eae15046b216e12a05787075536a170db4f7b2e67993ae51d14ba016c2f3f90c5746d68e16725cacea56e8ae56fc619c597f2546d25888dd8c11db12052a91f7f3f581286cae294a1f7e0e380cb9fb1f24095d7de4b35d9de44c1b6340ab2c8429e4b0247fd385a881571b0cfce3b9e5b05cdc799ff68ea3a260934d32a5b8fca3698b8b7d65fcef7fc3ace2503804b</a:t>
            </a:r>
          </a:p>
        </p:txBody>
      </p:sp>
      <p:sp>
        <p:nvSpPr>
          <p:cNvPr id="2" name="TextBox 1">
            <a:extLst>
              <a:ext uri="{FF2B5EF4-FFF2-40B4-BE49-F238E27FC236}">
                <a16:creationId xmlns:a16="http://schemas.microsoft.com/office/drawing/2014/main" id="{D00074D2-D186-458B-9924-10691C1B0412}"/>
              </a:ext>
            </a:extLst>
          </p:cNvPr>
          <p:cNvSpPr txBox="1"/>
          <p:nvPr/>
        </p:nvSpPr>
        <p:spPr>
          <a:xfrm>
            <a:off x="4295274" y="4150895"/>
            <a:ext cx="2658979" cy="338554"/>
          </a:xfrm>
          <a:prstGeom prst="rect">
            <a:avLst/>
          </a:prstGeom>
          <a:noFill/>
        </p:spPr>
        <p:txBody>
          <a:bodyPr wrap="square" rtlCol="0">
            <a:spAutoFit/>
          </a:bodyPr>
          <a:lstStyle/>
          <a:p>
            <a:r>
              <a:rPr lang="en-US" sz="1600" dirty="0">
                <a:hlinkClick r:id="rId4"/>
              </a:rPr>
              <a:t>https://xkcd.com/1935/</a:t>
            </a:r>
            <a:r>
              <a:rPr lang="en-US" sz="1600" dirty="0"/>
              <a:t> </a:t>
            </a:r>
          </a:p>
        </p:txBody>
      </p:sp>
    </p:spTree>
    <p:extLst>
      <p:ext uri="{BB962C8B-B14F-4D97-AF65-F5344CB8AC3E}">
        <p14:creationId xmlns:p14="http://schemas.microsoft.com/office/powerpoint/2010/main" val="154544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4119-1C9F-4B17-8F0E-980F627F8D5D}"/>
              </a:ext>
            </a:extLst>
          </p:cNvPr>
          <p:cNvSpPr>
            <a:spLocks noGrp="1"/>
          </p:cNvSpPr>
          <p:nvPr>
            <p:ph type="title"/>
          </p:nvPr>
        </p:nvSpPr>
        <p:spPr/>
        <p:txBody>
          <a:bodyPr/>
          <a:lstStyle/>
          <a:p>
            <a:r>
              <a:rPr lang="en-US" dirty="0"/>
              <a:t>Key Length vs. Security</a:t>
            </a:r>
          </a:p>
        </p:txBody>
      </p:sp>
      <p:sp>
        <p:nvSpPr>
          <p:cNvPr id="3" name="Content Placeholder 2">
            <a:extLst>
              <a:ext uri="{FF2B5EF4-FFF2-40B4-BE49-F238E27FC236}">
                <a16:creationId xmlns:a16="http://schemas.microsoft.com/office/drawing/2014/main" id="{9B7D03CE-EAE9-42C8-B9C4-0D6EB1922F1B}"/>
              </a:ext>
            </a:extLst>
          </p:cNvPr>
          <p:cNvSpPr>
            <a:spLocks noGrp="1"/>
          </p:cNvSpPr>
          <p:nvPr>
            <p:ph idx="1"/>
          </p:nvPr>
        </p:nvSpPr>
        <p:spPr>
          <a:xfrm>
            <a:off x="838200" y="1338085"/>
            <a:ext cx="10515600" cy="1020103"/>
          </a:xfrm>
        </p:spPr>
        <p:txBody>
          <a:bodyPr/>
          <a:lstStyle/>
          <a:p>
            <a:r>
              <a:rPr lang="en-US" dirty="0"/>
              <a:t>Strength of encryption depends on key length </a:t>
            </a:r>
            <a:r>
              <a:rPr lang="en-US" u="sng" dirty="0"/>
              <a:t>and</a:t>
            </a:r>
            <a:r>
              <a:rPr lang="en-US" dirty="0"/>
              <a:t> algorithm</a:t>
            </a:r>
          </a:p>
          <a:p>
            <a:r>
              <a:rPr lang="en-US" dirty="0"/>
              <a:t>Chart compares Public Key strength to AES</a:t>
            </a:r>
          </a:p>
          <a:p>
            <a:endParaRPr lang="en-US" dirty="0"/>
          </a:p>
        </p:txBody>
      </p:sp>
      <p:pic>
        <p:nvPicPr>
          <p:cNvPr id="4" name="Picture 3">
            <a:extLst>
              <a:ext uri="{FF2B5EF4-FFF2-40B4-BE49-F238E27FC236}">
                <a16:creationId xmlns:a16="http://schemas.microsoft.com/office/drawing/2014/main" id="{41B654D5-6653-4F37-A41E-23C8F4AD3D5B}"/>
              </a:ext>
            </a:extLst>
          </p:cNvPr>
          <p:cNvPicPr>
            <a:picLocks noChangeAspect="1"/>
          </p:cNvPicPr>
          <p:nvPr/>
        </p:nvPicPr>
        <p:blipFill>
          <a:blip r:embed="rId3"/>
          <a:stretch>
            <a:fillRect/>
          </a:stretch>
        </p:blipFill>
        <p:spPr>
          <a:xfrm>
            <a:off x="5106652" y="2308028"/>
            <a:ext cx="6066674" cy="4096507"/>
          </a:xfrm>
          <a:prstGeom prst="rect">
            <a:avLst/>
          </a:prstGeom>
        </p:spPr>
      </p:pic>
      <p:sp>
        <p:nvSpPr>
          <p:cNvPr id="5" name="TextBox 4">
            <a:extLst>
              <a:ext uri="{FF2B5EF4-FFF2-40B4-BE49-F238E27FC236}">
                <a16:creationId xmlns:a16="http://schemas.microsoft.com/office/drawing/2014/main" id="{0A113C31-D33C-48FD-BDAD-511A77262792}"/>
              </a:ext>
            </a:extLst>
          </p:cNvPr>
          <p:cNvSpPr txBox="1"/>
          <p:nvPr/>
        </p:nvSpPr>
        <p:spPr>
          <a:xfrm>
            <a:off x="838200" y="2430933"/>
            <a:ext cx="3958389" cy="3908762"/>
          </a:xfrm>
          <a:prstGeom prst="rect">
            <a:avLst/>
          </a:prstGeom>
          <a:noFill/>
        </p:spPr>
        <p:txBody>
          <a:bodyPr wrap="square" rtlCol="0">
            <a:spAutoFit/>
          </a:bodyPr>
          <a:lstStyle/>
          <a:p>
            <a:pPr marL="285750" indent="-285750">
              <a:buFont typeface="Arial" panose="020B0604020202020204" pitchFamily="34" charset="0"/>
              <a:buChar char="•"/>
            </a:pPr>
            <a:r>
              <a:rPr lang="en-US" dirty="0"/>
              <a:t>3TDEA is 3DES or triple DES</a:t>
            </a:r>
          </a:p>
          <a:p>
            <a:pPr marL="285750" indent="-285750">
              <a:buFont typeface="Arial" panose="020B0604020202020204" pitchFamily="34" charset="0"/>
              <a:buChar char="•"/>
            </a:pPr>
            <a:r>
              <a:rPr lang="en-US" dirty="0"/>
              <a:t>AES-128 is AES with a key length of 128 bits</a:t>
            </a:r>
          </a:p>
          <a:p>
            <a:pPr marL="285750" indent="-285750">
              <a:buFont typeface="Arial" panose="020B0604020202020204" pitchFamily="34" charset="0"/>
              <a:buChar char="•"/>
            </a:pPr>
            <a:r>
              <a:rPr lang="en-US" dirty="0"/>
              <a:t>FFC is Finite Field Cryptography, </a:t>
            </a:r>
            <a:r>
              <a:rPr lang="en-US" dirty="0" err="1"/>
              <a:t>i.e</a:t>
            </a:r>
            <a:r>
              <a:rPr lang="en-US" dirty="0"/>
              <a:t> Discrete Logarithm, Diffie-Hellman</a:t>
            </a:r>
          </a:p>
          <a:p>
            <a:pPr marL="285750" indent="-285750">
              <a:buFont typeface="Arial" panose="020B0604020202020204" pitchFamily="34" charset="0"/>
              <a:buChar char="•"/>
            </a:pPr>
            <a:r>
              <a:rPr lang="en-US" dirty="0"/>
              <a:t>IFC is Integer-Factorization Cryptography, i.e. RSA</a:t>
            </a:r>
          </a:p>
          <a:p>
            <a:pPr marL="285750" indent="-285750">
              <a:buFont typeface="Arial" panose="020B0604020202020204" pitchFamily="34" charset="0"/>
              <a:buChar char="•"/>
            </a:pPr>
            <a:r>
              <a:rPr lang="en-US" dirty="0"/>
              <a:t>ECC is Elliptic Curve Cryptography</a:t>
            </a:r>
          </a:p>
          <a:p>
            <a:pPr marL="285750" indent="-285750">
              <a:buFont typeface="Arial" panose="020B0604020202020204" pitchFamily="34" charset="0"/>
              <a:buChar char="•"/>
            </a:pPr>
            <a:r>
              <a:rPr lang="en-US" dirty="0"/>
              <a:t>L, k, and f ~ key length in bits</a:t>
            </a:r>
          </a:p>
          <a:p>
            <a:pPr marL="285750" indent="-285750">
              <a:buFont typeface="Arial" panose="020B0604020202020204" pitchFamily="34" charset="0"/>
              <a:buChar char="•"/>
            </a:pPr>
            <a:r>
              <a:rPr lang="en-US" dirty="0"/>
              <a:t>RSA and DH need long keys, 2048 bits is current minimum</a:t>
            </a:r>
          </a:p>
          <a:p>
            <a:pPr marL="285750" indent="-285750">
              <a:buFont typeface="Arial" panose="020B0604020202020204" pitchFamily="34" charset="0"/>
              <a:buChar char="•"/>
            </a:pPr>
            <a:r>
              <a:rPr lang="en-US" dirty="0"/>
              <a:t>ECC keys only need to be about 2X AES key length</a:t>
            </a:r>
          </a:p>
          <a:p>
            <a:pPr marL="285750" indent="-285750">
              <a:buFont typeface="Arial" panose="020B0604020202020204" pitchFamily="34" charset="0"/>
              <a:buChar char="•"/>
            </a:pPr>
            <a:r>
              <a:rPr lang="en-US" sz="1400" dirty="0"/>
              <a:t>Yellow shading is for compatibility, not security</a:t>
            </a:r>
          </a:p>
        </p:txBody>
      </p:sp>
      <p:sp>
        <p:nvSpPr>
          <p:cNvPr id="6" name="TextBox 5">
            <a:extLst>
              <a:ext uri="{FF2B5EF4-FFF2-40B4-BE49-F238E27FC236}">
                <a16:creationId xmlns:a16="http://schemas.microsoft.com/office/drawing/2014/main" id="{34EC08C5-024D-49ED-A610-1C65323FD362}"/>
              </a:ext>
            </a:extLst>
          </p:cNvPr>
          <p:cNvSpPr txBox="1"/>
          <p:nvPr/>
        </p:nvSpPr>
        <p:spPr>
          <a:xfrm>
            <a:off x="360947" y="6354375"/>
            <a:ext cx="5173579" cy="276999"/>
          </a:xfrm>
          <a:prstGeom prst="rect">
            <a:avLst/>
          </a:prstGeom>
          <a:noFill/>
        </p:spPr>
        <p:txBody>
          <a:bodyPr wrap="square" rtlCol="0">
            <a:spAutoFit/>
          </a:bodyPr>
          <a:lstStyle/>
          <a:p>
            <a:r>
              <a:rPr lang="en-US" sz="1200" dirty="0">
                <a:hlinkClick r:id="rId4"/>
              </a:rPr>
              <a:t>https://nvlpubs.nist.gov/nistpubs/SpecialPublications/NIST.SP.800-57pt1r4.pdf</a:t>
            </a:r>
            <a:r>
              <a:rPr lang="en-US" sz="1200" dirty="0"/>
              <a:t> </a:t>
            </a:r>
          </a:p>
        </p:txBody>
      </p:sp>
    </p:spTree>
    <p:extLst>
      <p:ext uri="{BB962C8B-B14F-4D97-AF65-F5344CB8AC3E}">
        <p14:creationId xmlns:p14="http://schemas.microsoft.com/office/powerpoint/2010/main" val="211315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565-6325-4542-952F-8C82F11FF5BF}"/>
              </a:ext>
            </a:extLst>
          </p:cNvPr>
          <p:cNvSpPr>
            <a:spLocks noGrp="1"/>
          </p:cNvSpPr>
          <p:nvPr>
            <p:ph type="title"/>
          </p:nvPr>
        </p:nvSpPr>
        <p:spPr/>
        <p:txBody>
          <a:bodyPr/>
          <a:lstStyle/>
          <a:p>
            <a:r>
              <a:rPr lang="en-US" dirty="0"/>
              <a:t>RSA Public Key Encryption</a:t>
            </a:r>
          </a:p>
        </p:txBody>
      </p:sp>
      <p:sp>
        <p:nvSpPr>
          <p:cNvPr id="3" name="Content Placeholder 2">
            <a:extLst>
              <a:ext uri="{FF2B5EF4-FFF2-40B4-BE49-F238E27FC236}">
                <a16:creationId xmlns:a16="http://schemas.microsoft.com/office/drawing/2014/main" id="{577B3FFB-2E2B-4289-B5EC-7BE983D57086}"/>
              </a:ext>
            </a:extLst>
          </p:cNvPr>
          <p:cNvSpPr>
            <a:spLocks noGrp="1"/>
          </p:cNvSpPr>
          <p:nvPr>
            <p:ph idx="1"/>
          </p:nvPr>
        </p:nvSpPr>
        <p:spPr/>
        <p:txBody>
          <a:bodyPr/>
          <a:lstStyle/>
          <a:p>
            <a:r>
              <a:rPr lang="en-US" dirty="0"/>
              <a:t>Ron </a:t>
            </a:r>
            <a:r>
              <a:rPr lang="en-US" dirty="0" err="1"/>
              <a:t>Rivest</a:t>
            </a:r>
            <a:r>
              <a:rPr lang="en-US" dirty="0"/>
              <a:t>, Adi Shamir, and Leonard </a:t>
            </a:r>
            <a:r>
              <a:rPr lang="en-US" dirty="0" err="1"/>
              <a:t>Adleman</a:t>
            </a:r>
            <a:r>
              <a:rPr lang="en-US" dirty="0"/>
              <a:t>, then professors at MIT, are credited with discovery in 1978</a:t>
            </a:r>
          </a:p>
          <a:p>
            <a:pPr lvl="1"/>
            <a:r>
              <a:rPr lang="en-US" dirty="0" err="1"/>
              <a:t>Rivest</a:t>
            </a:r>
            <a:r>
              <a:rPr lang="en-US" dirty="0"/>
              <a:t>, Shamir, and </a:t>
            </a:r>
            <a:r>
              <a:rPr lang="en-US" dirty="0" err="1"/>
              <a:t>Adlemen</a:t>
            </a:r>
            <a:r>
              <a:rPr lang="en-US" dirty="0"/>
              <a:t> went on to found RSA Corporation</a:t>
            </a:r>
          </a:p>
          <a:p>
            <a:r>
              <a:rPr lang="en-US" dirty="0"/>
              <a:t>Clifford Cocks, James Ellis, and Malcom Williamson invented a similar system at Britain’s GCHQ (Government Communications HQ, similar to NSA for United States) in 1973</a:t>
            </a:r>
          </a:p>
          <a:p>
            <a:pPr lvl="1"/>
            <a:r>
              <a:rPr lang="en-US" dirty="0"/>
              <a:t>Their work was classified, and not released to the public until 1997</a:t>
            </a:r>
          </a:p>
        </p:txBody>
      </p:sp>
    </p:spTree>
    <p:extLst>
      <p:ext uri="{BB962C8B-B14F-4D97-AF65-F5344CB8AC3E}">
        <p14:creationId xmlns:p14="http://schemas.microsoft.com/office/powerpoint/2010/main" val="55126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45DF-1987-D947-0FCB-4397DAED11DB}"/>
              </a:ext>
            </a:extLst>
          </p:cNvPr>
          <p:cNvSpPr>
            <a:spLocks noGrp="1"/>
          </p:cNvSpPr>
          <p:nvPr>
            <p:ph type="title"/>
          </p:nvPr>
        </p:nvSpPr>
        <p:spPr/>
        <p:txBody>
          <a:bodyPr/>
          <a:lstStyle/>
          <a:p>
            <a:r>
              <a:rPr lang="en-US" dirty="0"/>
              <a:t>Public/Private keys</a:t>
            </a:r>
          </a:p>
        </p:txBody>
      </p:sp>
      <p:sp>
        <p:nvSpPr>
          <p:cNvPr id="3" name="Content Placeholder 2">
            <a:extLst>
              <a:ext uri="{FF2B5EF4-FFF2-40B4-BE49-F238E27FC236}">
                <a16:creationId xmlns:a16="http://schemas.microsoft.com/office/drawing/2014/main" id="{1A471723-FC4C-2837-8C7E-E57BBBE2323A}"/>
              </a:ext>
            </a:extLst>
          </p:cNvPr>
          <p:cNvSpPr>
            <a:spLocks noGrp="1"/>
          </p:cNvSpPr>
          <p:nvPr>
            <p:ph idx="1"/>
          </p:nvPr>
        </p:nvSpPr>
        <p:spPr/>
        <p:txBody>
          <a:bodyPr/>
          <a:lstStyle/>
          <a:p>
            <a:r>
              <a:rPr lang="en-US" dirty="0"/>
              <a:t>A private and public key are mathematically related</a:t>
            </a:r>
          </a:p>
          <a:p>
            <a:pPr lvl="1"/>
            <a:r>
              <a:rPr lang="en-US" dirty="0"/>
              <a:t>Start with two keys</a:t>
            </a:r>
          </a:p>
          <a:p>
            <a:pPr lvl="1"/>
            <a:r>
              <a:rPr lang="en-US" dirty="0"/>
              <a:t>Designate one as private and keep it secret</a:t>
            </a:r>
          </a:p>
          <a:p>
            <a:pPr lvl="1"/>
            <a:r>
              <a:rPr lang="en-US" dirty="0"/>
              <a:t>Designate one a public and give it to everyone</a:t>
            </a:r>
          </a:p>
          <a:p>
            <a:r>
              <a:rPr lang="en-US" dirty="0"/>
              <a:t>If one key encrypts, only the other key can decrypt</a:t>
            </a:r>
          </a:p>
          <a:p>
            <a:pPr lvl="1"/>
            <a:r>
              <a:rPr lang="en-US" dirty="0"/>
              <a:t>Encrypt with public </a:t>
            </a:r>
            <a:r>
              <a:rPr lang="en-US" dirty="0">
                <a:sym typeface="Wingdings" panose="05000000000000000000" pitchFamily="2" charset="2"/>
              </a:rPr>
              <a:t> only private can decrypt</a:t>
            </a:r>
          </a:p>
          <a:p>
            <a:pPr lvl="1"/>
            <a:r>
              <a:rPr lang="en-US" dirty="0"/>
              <a:t>Encrypt with private </a:t>
            </a:r>
            <a:r>
              <a:rPr lang="en-US" dirty="0">
                <a:sym typeface="Wingdings" panose="05000000000000000000" pitchFamily="2" charset="2"/>
              </a:rPr>
              <a:t> only public can decrypt</a:t>
            </a:r>
          </a:p>
          <a:p>
            <a:r>
              <a:rPr lang="en-US" dirty="0"/>
              <a:t>Both keys are huge numbers</a:t>
            </a:r>
          </a:p>
          <a:p>
            <a:pPr lvl="1"/>
            <a:r>
              <a:rPr lang="en-US" dirty="0"/>
              <a:t>2048 bits long</a:t>
            </a:r>
          </a:p>
          <a:p>
            <a:pPr lvl="1"/>
            <a:r>
              <a:rPr lang="en-US" dirty="0"/>
              <a:t>Or about 600+ decimal digits</a:t>
            </a:r>
          </a:p>
        </p:txBody>
      </p:sp>
    </p:spTree>
    <p:extLst>
      <p:ext uri="{BB962C8B-B14F-4D97-AF65-F5344CB8AC3E}">
        <p14:creationId xmlns:p14="http://schemas.microsoft.com/office/powerpoint/2010/main" val="366940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CD81-CFF8-AA7C-353B-F00AC5A07C88}"/>
              </a:ext>
            </a:extLst>
          </p:cNvPr>
          <p:cNvSpPr>
            <a:spLocks noGrp="1"/>
          </p:cNvSpPr>
          <p:nvPr>
            <p:ph type="title"/>
          </p:nvPr>
        </p:nvSpPr>
        <p:spPr/>
        <p:txBody>
          <a:bodyPr/>
          <a:lstStyle/>
          <a:p>
            <a:r>
              <a:rPr lang="en-US" dirty="0"/>
              <a:t>RSA Encryption (1)</a:t>
            </a:r>
          </a:p>
        </p:txBody>
      </p:sp>
      <p:sp>
        <p:nvSpPr>
          <p:cNvPr id="3" name="Content Placeholder 2">
            <a:extLst>
              <a:ext uri="{FF2B5EF4-FFF2-40B4-BE49-F238E27FC236}">
                <a16:creationId xmlns:a16="http://schemas.microsoft.com/office/drawing/2014/main" id="{DCE2EBA6-976F-8715-6E03-96A26171ABBA}"/>
              </a:ext>
            </a:extLst>
          </p:cNvPr>
          <p:cNvSpPr>
            <a:spLocks noGrp="1"/>
          </p:cNvSpPr>
          <p:nvPr>
            <p:ph idx="1"/>
          </p:nvPr>
        </p:nvSpPr>
        <p:spPr/>
        <p:txBody>
          <a:bodyPr>
            <a:normAutofit fontScale="92500" lnSpcReduction="10000"/>
          </a:bodyPr>
          <a:lstStyle/>
          <a:p>
            <a:r>
              <a:rPr lang="en-US" dirty="0"/>
              <a:t>I have your public key.  If I encrypt with it, only you can decrypt</a:t>
            </a:r>
          </a:p>
          <a:p>
            <a:pPr marL="514350" indent="-514350">
              <a:buFont typeface="+mj-lt"/>
              <a:buAutoNum type="arabicPeriod"/>
            </a:pPr>
            <a:r>
              <a:rPr lang="en-US" dirty="0"/>
              <a:t>Public key is two numbers:  modulus n, and exponent e.  Modulus n is a huge number and exponent e is usually 65535 &lt; x &lt; n</a:t>
            </a:r>
          </a:p>
          <a:p>
            <a:pPr marL="514350" indent="-514350">
              <a:buFont typeface="+mj-lt"/>
              <a:buAutoNum type="arabicPeriod"/>
            </a:pPr>
            <a:r>
              <a:rPr lang="en-US" dirty="0"/>
              <a:t>Turn my message into an integer, call it x.   If message is ‘ABC’, that could be using the ASCII table to make 0x414243.  Usually, x is about the same size as n</a:t>
            </a:r>
          </a:p>
          <a:p>
            <a:pPr marL="514350" indent="-514350">
              <a:buFont typeface="+mj-lt"/>
              <a:buAutoNum type="arabicPeriod"/>
            </a:pPr>
            <a:r>
              <a:rPr lang="en-US" dirty="0"/>
              <a:t>Take message integer to the power of the exponent e</a:t>
            </a:r>
            <a:br>
              <a:rPr lang="en-US" dirty="0"/>
            </a:br>
            <a:r>
              <a:rPr lang="en-US" dirty="0"/>
              <a:t>ciphertext = y = </a:t>
            </a:r>
            <a:r>
              <a:rPr lang="en-US" dirty="0" err="1"/>
              <a:t>x</a:t>
            </a:r>
            <a:r>
              <a:rPr lang="en-US" baseline="30000" dirty="0" err="1"/>
              <a:t>e</a:t>
            </a:r>
            <a:r>
              <a:rPr lang="en-US" dirty="0"/>
              <a:t> mod n</a:t>
            </a:r>
          </a:p>
          <a:p>
            <a:pPr marL="514350" indent="-514350">
              <a:buFont typeface="+mj-lt"/>
              <a:buAutoNum type="arabicPeriod"/>
            </a:pPr>
            <a:r>
              <a:rPr lang="en-US" dirty="0"/>
              <a:t>Python:  y = pow(x, e, n)</a:t>
            </a:r>
            <a:br>
              <a:rPr lang="en-US" dirty="0"/>
            </a:br>
            <a:r>
              <a:rPr lang="en-US" sz="2600" dirty="0"/>
              <a:t>The ‘n’ part is essential, as it makes you use modular arithmetic</a:t>
            </a:r>
            <a:br>
              <a:rPr lang="en-US" sz="2600" dirty="0"/>
            </a:br>
            <a:r>
              <a:rPr lang="en-US" sz="2600" dirty="0"/>
              <a:t>If you use pow(x, e) Python uses Real Numbers, and gets the wrong answer</a:t>
            </a:r>
            <a:endParaRPr lang="en-US" dirty="0"/>
          </a:p>
        </p:txBody>
      </p:sp>
    </p:spTree>
    <p:extLst>
      <p:ext uri="{BB962C8B-B14F-4D97-AF65-F5344CB8AC3E}">
        <p14:creationId xmlns:p14="http://schemas.microsoft.com/office/powerpoint/2010/main" val="3047261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5941</TotalTime>
  <Words>4348</Words>
  <Application>Microsoft Office PowerPoint</Application>
  <PresentationFormat>Widescreen</PresentationFormat>
  <Paragraphs>315</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Cryptology (4)</vt:lpstr>
      <vt:lpstr>Problems with symmetric key encryption</vt:lpstr>
      <vt:lpstr>Using public keys</vt:lpstr>
      <vt:lpstr>Public key algorithms are based on:</vt:lpstr>
      <vt:lpstr>PowerPoint Presentation</vt:lpstr>
      <vt:lpstr>Key Length vs. Security</vt:lpstr>
      <vt:lpstr>RSA Public Key Encryption</vt:lpstr>
      <vt:lpstr>Public/Private keys</vt:lpstr>
      <vt:lpstr>RSA Encryption (1)</vt:lpstr>
      <vt:lpstr>RSA Encryption (2)</vt:lpstr>
      <vt:lpstr>RSA Decryption (1)</vt:lpstr>
      <vt:lpstr>RSA</vt:lpstr>
      <vt:lpstr>Computing d, the decryption exponent</vt:lpstr>
      <vt:lpstr>RSA key Generation</vt:lpstr>
      <vt:lpstr>Factoring Large Integers—RSA</vt:lpstr>
      <vt:lpstr>RSA Notes</vt:lpstr>
      <vt:lpstr>RSA Generate Key (small numbers)</vt:lpstr>
      <vt:lpstr>RSA Message (small numbers)</vt:lpstr>
      <vt:lpstr>Problems with the example</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(4)</dc:title>
  <dc:creator>John York</dc:creator>
  <cp:lastModifiedBy>John York</cp:lastModifiedBy>
  <cp:revision>135</cp:revision>
  <dcterms:created xsi:type="dcterms:W3CDTF">2018-03-17T18:00:20Z</dcterms:created>
  <dcterms:modified xsi:type="dcterms:W3CDTF">2023-11-28T20:50:01Z</dcterms:modified>
</cp:coreProperties>
</file>