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1" r:id="rId6"/>
    <p:sldId id="265" r:id="rId7"/>
    <p:sldId id="267" r:id="rId8"/>
    <p:sldId id="266" r:id="rId9"/>
    <p:sldId id="258"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61507" autoAdjust="0"/>
  </p:normalViewPr>
  <p:slideViewPr>
    <p:cSldViewPr snapToGrid="0">
      <p:cViewPr varScale="1">
        <p:scale>
          <a:sx n="75" d="100"/>
          <a:sy n="75" d="100"/>
        </p:scale>
        <p:origin x="67" y="216"/>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1B5AF-BD17-4FC7-A5D1-691F752A28C4}"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10147-5C29-4A65-8439-67E90B7E9426}" type="slidenum">
              <a:rPr lang="en-US" smtClean="0"/>
              <a:t>‹#›</a:t>
            </a:fld>
            <a:endParaRPr lang="en-US"/>
          </a:p>
        </p:txBody>
      </p:sp>
    </p:spTree>
    <p:extLst>
      <p:ext uri="{BB962C8B-B14F-4D97-AF65-F5344CB8AC3E}">
        <p14:creationId xmlns:p14="http://schemas.microsoft.com/office/powerpoint/2010/main" val="48734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rypto.stackexchange.com/questions/57818/is-there-any-difference-between-cryptography-and-cryptology"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Kerckhoffs's_principl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chneier.com/blog/archives/2011/04/schneiers_law.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ecurity.blogoverflow.com/2013/08/wifi-security-history-of-insecurities-in-wep-wpa-and-wpa2/"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Wired_Equivalent_Privacy" TargetMode="External"/><Relationship Id="rId4" Type="http://schemas.openxmlformats.org/officeDocument/2006/relationships/hyperlink" Target="http://dl.aircrack-ng.org/breakingwepandwpa.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ans.org/reading-room/whitepapers/engineering/pdf-obfuscation-primer-34005"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sans.org/reading-room/whitepapers/malicious/obfuscation-polymorphism-interpreted-code-37602"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1</a:t>
            </a:fld>
            <a:endParaRPr lang="en-US"/>
          </a:p>
        </p:txBody>
      </p:sp>
    </p:spTree>
    <p:extLst>
      <p:ext uri="{BB962C8B-B14F-4D97-AF65-F5344CB8AC3E}">
        <p14:creationId xmlns:p14="http://schemas.microsoft.com/office/powerpoint/2010/main" val="286563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key things to remember about symmetric encryption, speed and key exchange.</a:t>
            </a:r>
          </a:p>
          <a:p>
            <a:endParaRPr lang="en-US" dirty="0"/>
          </a:p>
          <a:p>
            <a:r>
              <a:rPr lang="en-US" dirty="0"/>
              <a:t>Symmetric encryption can be implemented directly in hardware, or in low level code like assembly language.  It consists of simple operations that can be done quickly.  Therefore it is very fast.</a:t>
            </a:r>
          </a:p>
          <a:p>
            <a:endParaRPr lang="en-US" dirty="0"/>
          </a:p>
          <a:p>
            <a:r>
              <a:rPr lang="en-US" dirty="0"/>
              <a:t>However, the key has to be given to the other party so  the message can be decrypted.  If the attacker can intercept the key, the attacker can also decrypt the message, no matter how good the encryption is.  This is called the key exchange problem.</a:t>
            </a:r>
          </a:p>
        </p:txBody>
      </p:sp>
      <p:sp>
        <p:nvSpPr>
          <p:cNvPr id="4" name="Slide Number Placeholder 3"/>
          <p:cNvSpPr>
            <a:spLocks noGrp="1"/>
          </p:cNvSpPr>
          <p:nvPr>
            <p:ph type="sldNum" sz="quarter" idx="10"/>
          </p:nvPr>
        </p:nvSpPr>
        <p:spPr/>
        <p:txBody>
          <a:bodyPr/>
          <a:lstStyle/>
          <a:p>
            <a:fld id="{62610147-5C29-4A65-8439-67E90B7E9426}" type="slidenum">
              <a:rPr lang="en-US" smtClean="0"/>
              <a:t>11</a:t>
            </a:fld>
            <a:endParaRPr lang="en-US"/>
          </a:p>
        </p:txBody>
      </p:sp>
    </p:spTree>
    <p:extLst>
      <p:ext uri="{BB962C8B-B14F-4D97-AF65-F5344CB8AC3E}">
        <p14:creationId xmlns:p14="http://schemas.microsoft.com/office/powerpoint/2010/main" val="113303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Asymmetric encryption involves complex mathematical operations, generally taking very large numbers to very large exponents.  These operations are slow, so asymmetric (or public key) encryption is slow.</a:t>
            </a:r>
          </a:p>
          <a:p>
            <a:endParaRPr lang="en-US" dirty="0"/>
          </a:p>
          <a:p>
            <a:r>
              <a:rPr lang="en-US" dirty="0"/>
              <a:t>Asymmetric encryption has the advantage that it can transfer data securely without having to pass the key to the other party.  Assume Alice creates a public/private key pair and posts the public key in a trusted location that Bob can access.  If Bob encrypts data with Alice’s public key, it can only be decrypted with Alice’s private key.  If Alice has kept her private key secret, then the message can be transmitted securely.</a:t>
            </a:r>
          </a:p>
        </p:txBody>
      </p:sp>
      <p:sp>
        <p:nvSpPr>
          <p:cNvPr id="4" name="Slide Number Placeholder 3"/>
          <p:cNvSpPr>
            <a:spLocks noGrp="1"/>
          </p:cNvSpPr>
          <p:nvPr>
            <p:ph type="sldNum" sz="quarter" idx="10"/>
          </p:nvPr>
        </p:nvSpPr>
        <p:spPr/>
        <p:txBody>
          <a:bodyPr/>
          <a:lstStyle/>
          <a:p>
            <a:fld id="{62610147-5C29-4A65-8439-67E90B7E9426}" type="slidenum">
              <a:rPr lang="en-US" smtClean="0"/>
              <a:t>12</a:t>
            </a:fld>
            <a:endParaRPr lang="en-US"/>
          </a:p>
        </p:txBody>
      </p:sp>
    </p:spTree>
    <p:extLst>
      <p:ext uri="{BB962C8B-B14F-4D97-AF65-F5344CB8AC3E}">
        <p14:creationId xmlns:p14="http://schemas.microsoft.com/office/powerpoint/2010/main" val="23975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debate about the separate definitions of cryptology, cryptography, and cryptanalysis.  Some   say the terms are interchangeable.</a:t>
            </a:r>
          </a:p>
          <a:p>
            <a:r>
              <a:rPr lang="en-US" dirty="0">
                <a:hlinkClick r:id="rId3"/>
              </a:rPr>
              <a:t>https://crypto.stackexchange.com/questions/57818/is-there-any-difference-between-cryptography-and-cryptology</a:t>
            </a:r>
            <a:endParaRPr lang="en-US" dirty="0"/>
          </a:p>
          <a:p>
            <a:endParaRPr lang="en-US" dirty="0"/>
          </a:p>
          <a:p>
            <a:r>
              <a:rPr lang="en-US" dirty="0"/>
              <a:t>The other definitions are widely accepted.</a:t>
            </a:r>
          </a:p>
        </p:txBody>
      </p:sp>
      <p:sp>
        <p:nvSpPr>
          <p:cNvPr id="4" name="Slide Number Placeholder 3"/>
          <p:cNvSpPr>
            <a:spLocks noGrp="1"/>
          </p:cNvSpPr>
          <p:nvPr>
            <p:ph type="sldNum" sz="quarter" idx="10"/>
          </p:nvPr>
        </p:nvSpPr>
        <p:spPr/>
        <p:txBody>
          <a:bodyPr/>
          <a:lstStyle/>
          <a:p>
            <a:fld id="{62610147-5C29-4A65-8439-67E90B7E9426}" type="slidenum">
              <a:rPr lang="en-US" smtClean="0"/>
              <a:t>2</a:t>
            </a:fld>
            <a:endParaRPr lang="en-US"/>
          </a:p>
        </p:txBody>
      </p:sp>
    </p:spTree>
    <p:extLst>
      <p:ext uri="{BB962C8B-B14F-4D97-AF65-F5344CB8AC3E}">
        <p14:creationId xmlns:p14="http://schemas.microsoft.com/office/powerpoint/2010/main" val="420669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https://en.wikipedia.org/wiki/Kerckhoffs%27s_principle</a:t>
            </a:r>
            <a:endParaRPr lang="en-US" dirty="0"/>
          </a:p>
          <a:p>
            <a:endParaRPr lang="en-US" dirty="0"/>
          </a:p>
          <a:p>
            <a:r>
              <a:rPr lang="en-US" dirty="0">
                <a:hlinkClick r:id="rId4"/>
              </a:rPr>
              <a:t>https://www.schneier.com/blog/archives/2011/04/schneiers_law.html</a:t>
            </a:r>
            <a:endParaRPr lang="en-US" dirty="0"/>
          </a:p>
          <a:p>
            <a:endParaRPr lang="en-US" dirty="0"/>
          </a:p>
          <a:p>
            <a:r>
              <a:rPr lang="en-US" dirty="0"/>
              <a:t>A system that tries to gain secrecy by hiding the algorithm or method is also called “obfuscation” or “security though obscurity.”  A good cryptanalyst can reverse engineer a system that relies on the secrecy of the algorithm, given enough time.</a:t>
            </a:r>
          </a:p>
          <a:p>
            <a:endParaRPr lang="en-US" dirty="0"/>
          </a:p>
          <a:p>
            <a:r>
              <a:rPr lang="en-US" dirty="0"/>
              <a:t>An algorithm that has had years of examination by the world cryptanalyst community looking for weaknesses is probably secure.  If an algorithm is invented by one or two people, even talented cryptographers, it is likely that an undiscovered subtle weakness exists.  Once the algorithm is available or has been reverse engineered, those subtle weaknesses will be quickly discovered.</a:t>
            </a:r>
          </a:p>
        </p:txBody>
      </p:sp>
      <p:sp>
        <p:nvSpPr>
          <p:cNvPr id="4" name="Slide Number Placeholder 3"/>
          <p:cNvSpPr>
            <a:spLocks noGrp="1"/>
          </p:cNvSpPr>
          <p:nvPr>
            <p:ph type="sldNum" sz="quarter" idx="10"/>
          </p:nvPr>
        </p:nvSpPr>
        <p:spPr/>
        <p:txBody>
          <a:bodyPr/>
          <a:lstStyle/>
          <a:p>
            <a:fld id="{62610147-5C29-4A65-8439-67E90B7E9426}" type="slidenum">
              <a:rPr lang="en-US" smtClean="0"/>
              <a:t>3</a:t>
            </a:fld>
            <a:endParaRPr lang="en-US"/>
          </a:p>
        </p:txBody>
      </p:sp>
    </p:spTree>
    <p:extLst>
      <p:ext uri="{BB962C8B-B14F-4D97-AF65-F5344CB8AC3E}">
        <p14:creationId xmlns:p14="http://schemas.microsoft.com/office/powerpoint/2010/main" val="294456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http://www.dummies.com/programming/networking/understanding-wep-weaknesses/</a:t>
            </a:r>
          </a:p>
          <a:p>
            <a:endParaRPr lang="en-US" dirty="0">
              <a:hlinkClick r:id="rId3"/>
            </a:endParaRPr>
          </a:p>
          <a:p>
            <a:r>
              <a:rPr lang="en-US" dirty="0">
                <a:hlinkClick r:id="rId3"/>
              </a:rPr>
              <a:t>https://security.blogoverflow.com/2013/08/wifi-security-history-of-insecurities-in-wep-wpa-and-wpa2/</a:t>
            </a:r>
            <a:endParaRPr lang="en-US" dirty="0"/>
          </a:p>
          <a:p>
            <a:endParaRPr lang="en-US" dirty="0"/>
          </a:p>
          <a:p>
            <a:r>
              <a:rPr lang="en-US" dirty="0">
                <a:hlinkClick r:id="rId4"/>
              </a:rPr>
              <a:t>http://dl.aircrack-ng.org/breakingwepandwpa.pdf</a:t>
            </a:r>
            <a:endParaRPr lang="en-US" dirty="0"/>
          </a:p>
          <a:p>
            <a:endParaRPr lang="en-US" dirty="0"/>
          </a:p>
          <a:p>
            <a:r>
              <a:rPr lang="en-US" dirty="0">
                <a:hlinkClick r:id="rId5"/>
              </a:rPr>
              <a:t>https://en.wikipedia.org/wiki/Wired_Equivalent_Privacy</a:t>
            </a:r>
            <a:r>
              <a:rPr lang="en-US" dirty="0"/>
              <a:t> </a:t>
            </a:r>
          </a:p>
          <a:p>
            <a:endParaRPr lang="en-US" dirty="0"/>
          </a:p>
          <a:p>
            <a:r>
              <a:rPr lang="en-US" dirty="0"/>
              <a:t>In defense of cryptographers, Bruce Schneier states that the committee that designed WEP did not include any cryptographers.  He also lists the many problems of WEP</a:t>
            </a:r>
            <a:br>
              <a:rPr lang="en-US" dirty="0"/>
            </a:br>
            <a:r>
              <a:rPr lang="en-US" dirty="0"/>
              <a:t>“Cryptography Engineering” by Ferguson, Schneier, and Kohno, Wiley Publishing, 2010, pp 323-324</a:t>
            </a:r>
          </a:p>
        </p:txBody>
      </p:sp>
      <p:sp>
        <p:nvSpPr>
          <p:cNvPr id="4" name="Slide Number Placeholder 3"/>
          <p:cNvSpPr>
            <a:spLocks noGrp="1"/>
          </p:cNvSpPr>
          <p:nvPr>
            <p:ph type="sldNum" sz="quarter" idx="10"/>
          </p:nvPr>
        </p:nvSpPr>
        <p:spPr/>
        <p:txBody>
          <a:bodyPr/>
          <a:lstStyle/>
          <a:p>
            <a:fld id="{62610147-5C29-4A65-8439-67E90B7E9426}" type="slidenum">
              <a:rPr lang="en-US" smtClean="0"/>
              <a:t>4</a:t>
            </a:fld>
            <a:endParaRPr lang="en-US"/>
          </a:p>
        </p:txBody>
      </p:sp>
    </p:spTree>
    <p:extLst>
      <p:ext uri="{BB962C8B-B14F-4D97-AF65-F5344CB8AC3E}">
        <p14:creationId xmlns:p14="http://schemas.microsoft.com/office/powerpoint/2010/main" val="100682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research community discovered that WEP had weaknesses, they improved their attacks at an amazing rate.  The most serious WEP failure was that it allowed attackers to insert almost any crafted packet into the communication stream.  These specially crafted packets were designed to make WEP divulge its key.</a:t>
            </a:r>
          </a:p>
        </p:txBody>
      </p:sp>
      <p:sp>
        <p:nvSpPr>
          <p:cNvPr id="4" name="Slide Number Placeholder 3"/>
          <p:cNvSpPr>
            <a:spLocks noGrp="1"/>
          </p:cNvSpPr>
          <p:nvPr>
            <p:ph type="sldNum" sz="quarter" idx="10"/>
          </p:nvPr>
        </p:nvSpPr>
        <p:spPr/>
        <p:txBody>
          <a:bodyPr/>
          <a:lstStyle/>
          <a:p>
            <a:fld id="{62610147-5C29-4A65-8439-67E90B7E9426}" type="slidenum">
              <a:rPr lang="en-US" smtClean="0"/>
              <a:t>5</a:t>
            </a:fld>
            <a:endParaRPr lang="en-US"/>
          </a:p>
        </p:txBody>
      </p:sp>
    </p:spTree>
    <p:extLst>
      <p:ext uri="{BB962C8B-B14F-4D97-AF65-F5344CB8AC3E}">
        <p14:creationId xmlns:p14="http://schemas.microsoft.com/office/powerpoint/2010/main" val="224746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Linux</a:t>
            </a:r>
          </a:p>
          <a:p>
            <a:r>
              <a:rPr lang="en-US" sz="1050" dirty="0"/>
              <a:t>john@svgs-ubuntu18:~$ echo -n "base64 is not encryption" | base64</a:t>
            </a:r>
          </a:p>
          <a:p>
            <a:r>
              <a:rPr lang="en-US" sz="1050" dirty="0"/>
              <a:t>YmFzZTY0IGlzIG5vdCBlbmNyeXB0aW9u</a:t>
            </a:r>
          </a:p>
          <a:p>
            <a:r>
              <a:rPr lang="en-US" sz="1050" dirty="0"/>
              <a:t>john@svgs-ubuntu18:~$ echo -n "YmFzZTY0IGlzIG5vdCBlbmNyeXB0aW9u" | base64 -d</a:t>
            </a:r>
          </a:p>
          <a:p>
            <a:r>
              <a:rPr lang="en-US" sz="1050" dirty="0"/>
              <a:t>base64 is not encryption</a:t>
            </a:r>
          </a:p>
          <a:p>
            <a:endParaRPr lang="en-US" sz="1050" dirty="0"/>
          </a:p>
          <a:p>
            <a:r>
              <a:rPr lang="en-US" sz="1050" dirty="0"/>
              <a:t>In Windows, the certificate utility, </a:t>
            </a:r>
            <a:r>
              <a:rPr lang="en-US" sz="1050" dirty="0" err="1"/>
              <a:t>certutil</a:t>
            </a:r>
            <a:r>
              <a:rPr lang="en-US" sz="1050" dirty="0"/>
              <a:t>, works for base64.  It adds extra text normally present in certificates, but that can be dealt with.</a:t>
            </a:r>
            <a:br>
              <a:rPr lang="en-US" sz="1050" dirty="0"/>
            </a:br>
            <a:r>
              <a:rPr lang="en-US" sz="1050" dirty="0"/>
              <a:t>C:\Users\John&gt;@echo base64 is not encryption &gt; text.txt</a:t>
            </a:r>
          </a:p>
          <a:p>
            <a:r>
              <a:rPr lang="en-US" sz="1050" dirty="0"/>
              <a:t>C:\Users\John&gt;type text.txt</a:t>
            </a:r>
          </a:p>
          <a:p>
            <a:r>
              <a:rPr lang="en-US" sz="1050" dirty="0"/>
              <a:t>base64 is not encryption</a:t>
            </a:r>
          </a:p>
          <a:p>
            <a:r>
              <a:rPr lang="en-US" sz="1050" dirty="0"/>
              <a:t>C:\Users\John&gt;certutil -encode text.txt base64out.txt</a:t>
            </a:r>
          </a:p>
          <a:p>
            <a:r>
              <a:rPr lang="en-US" sz="1050" dirty="0"/>
              <a:t>&lt;snip&gt;</a:t>
            </a:r>
          </a:p>
          <a:p>
            <a:r>
              <a:rPr lang="en-US" sz="1050" dirty="0"/>
              <a:t>C:\Users\John&gt;type base64out.txt</a:t>
            </a:r>
          </a:p>
          <a:p>
            <a:r>
              <a:rPr lang="en-US" sz="1050" dirty="0"/>
              <a:t>-----BEGIN CERTIFICATE-----</a:t>
            </a:r>
          </a:p>
          <a:p>
            <a:r>
              <a:rPr lang="en-US" sz="1050" dirty="0"/>
              <a:t>YmFzZTY0IGlzIG5vdCBlbmNyeXB0aW9uIA0K</a:t>
            </a:r>
          </a:p>
          <a:p>
            <a:r>
              <a:rPr lang="en-US" sz="1050" dirty="0"/>
              <a:t>-----END CERTIFICATE-----</a:t>
            </a:r>
          </a:p>
          <a:p>
            <a:r>
              <a:rPr lang="en-US" sz="1050" dirty="0"/>
              <a:t>C:\Users\John&gt;certutil -decode base64out.txt base64in.txt</a:t>
            </a:r>
          </a:p>
          <a:p>
            <a:r>
              <a:rPr lang="en-US" sz="1050" dirty="0"/>
              <a:t>&lt;snip&gt;</a:t>
            </a:r>
          </a:p>
          <a:p>
            <a:r>
              <a:rPr lang="en-US" sz="1050" dirty="0"/>
              <a:t>C:\Users\John&gt;type base64in.txt</a:t>
            </a:r>
          </a:p>
          <a:p>
            <a:r>
              <a:rPr lang="en-US" sz="1050" dirty="0"/>
              <a:t>base64 is not encryption</a:t>
            </a:r>
          </a:p>
        </p:txBody>
      </p:sp>
      <p:sp>
        <p:nvSpPr>
          <p:cNvPr id="4" name="Slide Number Placeholder 3"/>
          <p:cNvSpPr>
            <a:spLocks noGrp="1"/>
          </p:cNvSpPr>
          <p:nvPr>
            <p:ph type="sldNum" sz="quarter" idx="10"/>
          </p:nvPr>
        </p:nvSpPr>
        <p:spPr/>
        <p:txBody>
          <a:bodyPr/>
          <a:lstStyle/>
          <a:p>
            <a:fld id="{62610147-5C29-4A65-8439-67E90B7E9426}" type="slidenum">
              <a:rPr lang="en-US" smtClean="0"/>
              <a:t>6</a:t>
            </a:fld>
            <a:endParaRPr lang="en-US"/>
          </a:p>
        </p:txBody>
      </p:sp>
    </p:spTree>
    <p:extLst>
      <p:ext uri="{BB962C8B-B14F-4D97-AF65-F5344CB8AC3E}">
        <p14:creationId xmlns:p14="http://schemas.microsoft.com/office/powerpoint/2010/main" val="1312694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https://www.sans.org/reading-room/whitepapers/engineering/pdf-obfuscation-primer-34005</a:t>
            </a:r>
            <a:endParaRPr lang="en-US" dirty="0"/>
          </a:p>
          <a:p>
            <a:endParaRPr lang="en-US" dirty="0"/>
          </a:p>
          <a:p>
            <a:r>
              <a:rPr lang="en-US" dirty="0">
                <a:hlinkClick r:id="rId4"/>
              </a:rPr>
              <a:t>https://www.sans.org/reading-room/whitepapers/malicious/obfuscation-polymorphism-interpreted-code-37602</a:t>
            </a:r>
            <a:r>
              <a:rPr lang="en-US" dirty="0"/>
              <a:t> </a:t>
            </a:r>
          </a:p>
          <a:p>
            <a:endParaRPr lang="en-US" dirty="0"/>
          </a:p>
          <a:p>
            <a:r>
              <a:rPr lang="en-US" dirty="0"/>
              <a:t>In rare cases (state sponsored malware is one) the malware can be so specifically targeted that the configuration of the target computer effectively becomes a key.</a:t>
            </a:r>
          </a:p>
          <a:p>
            <a:r>
              <a:rPr lang="en-US" dirty="0"/>
              <a:t>See Zero Day by Kim </a:t>
            </a:r>
            <a:r>
              <a:rPr lang="en-US" dirty="0" err="1"/>
              <a:t>Zetter</a:t>
            </a:r>
            <a:r>
              <a:rPr lang="en-US" dirty="0"/>
              <a:t>, about Flame and </a:t>
            </a:r>
            <a:r>
              <a:rPr lang="en-US" dirty="0" err="1"/>
              <a:t>Duqu</a:t>
            </a:r>
            <a:r>
              <a:rPr lang="en-US" dirty="0"/>
              <a:t>.  If the attacker has a lot of specific information about the target (OS type, software installed, hardware configuration and serial numbers, MAC address, etc.) the software can be written so that it runs only on that computer.  Malware researchers will have to duplicate the configuration to be able to examine the malware.</a:t>
            </a:r>
          </a:p>
          <a:p>
            <a:endParaRPr lang="en-US" dirty="0"/>
          </a:p>
          <a:p>
            <a:r>
              <a:rPr lang="en-US" dirty="0"/>
              <a:t>On the other hand, malware that is designed to run on many or all computers will have to have simpler obfuscation and is susceptible to reverse engineering.</a:t>
            </a:r>
          </a:p>
        </p:txBody>
      </p:sp>
      <p:sp>
        <p:nvSpPr>
          <p:cNvPr id="4" name="Slide Number Placeholder 3"/>
          <p:cNvSpPr>
            <a:spLocks noGrp="1"/>
          </p:cNvSpPr>
          <p:nvPr>
            <p:ph type="sldNum" sz="quarter" idx="10"/>
          </p:nvPr>
        </p:nvSpPr>
        <p:spPr/>
        <p:txBody>
          <a:bodyPr/>
          <a:lstStyle/>
          <a:p>
            <a:fld id="{62610147-5C29-4A65-8439-67E90B7E9426}" type="slidenum">
              <a:rPr lang="en-US" smtClean="0"/>
              <a:t>8</a:t>
            </a:fld>
            <a:endParaRPr lang="en-US"/>
          </a:p>
        </p:txBody>
      </p:sp>
    </p:spTree>
    <p:extLst>
      <p:ext uri="{BB962C8B-B14F-4D97-AF65-F5344CB8AC3E}">
        <p14:creationId xmlns:p14="http://schemas.microsoft.com/office/powerpoint/2010/main" val="400222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fundamental difference in types of encryption algorithms is that between symmetric and asymmetric encryption.</a:t>
            </a:r>
          </a:p>
          <a:p>
            <a:endParaRPr lang="en-US" dirty="0"/>
          </a:p>
          <a:p>
            <a:r>
              <a:rPr lang="en-US" dirty="0"/>
              <a:t>Symmetric encryption has been around for thousands of years.  The Caesar cipher is an example.  The basic property of symmetric encryption or a symmetric cipher is that the same key is used for both encryption and decryption.</a:t>
            </a:r>
          </a:p>
          <a:p>
            <a:endParaRPr lang="en-US" dirty="0"/>
          </a:p>
          <a:p>
            <a:r>
              <a:rPr lang="en-US" dirty="0"/>
              <a:t>Asymmetric encryption is new, with the first publications occurring around 1976.  It relies on mathematical functions, and uses  a pair two keys.  If a message is encrypted with one of the keys, it can only be decrypted with the other key in the pair.</a:t>
            </a:r>
          </a:p>
          <a:p>
            <a:endParaRPr lang="en-US" dirty="0"/>
          </a:p>
          <a:p>
            <a:r>
              <a:rPr lang="en-US" dirty="0"/>
              <a:t>The other major area of work in cryptography is the development of protocols so that keys and encrypted data can be exchanged in a secure manner.</a:t>
            </a:r>
          </a:p>
          <a:p>
            <a:endParaRPr lang="en-US" dirty="0"/>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9</a:t>
            </a:fld>
            <a:endParaRPr lang="en-US"/>
          </a:p>
        </p:txBody>
      </p:sp>
    </p:spTree>
    <p:extLst>
      <p:ext uri="{BB962C8B-B14F-4D97-AF65-F5344CB8AC3E}">
        <p14:creationId xmlns:p14="http://schemas.microsoft.com/office/powerpoint/2010/main" val="3271268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Cryptography examples almost always include Alice and Bob as the two people trying to exchange data securely.  Often the attacker is Eve (for eavesdropper) but there are many other names for attackers in use, depending on their method of attack.</a:t>
            </a:r>
          </a:p>
        </p:txBody>
      </p:sp>
      <p:sp>
        <p:nvSpPr>
          <p:cNvPr id="4" name="Slide Number Placeholder 3"/>
          <p:cNvSpPr>
            <a:spLocks noGrp="1"/>
          </p:cNvSpPr>
          <p:nvPr>
            <p:ph type="sldNum" sz="quarter" idx="10"/>
          </p:nvPr>
        </p:nvSpPr>
        <p:spPr/>
        <p:txBody>
          <a:bodyPr/>
          <a:lstStyle/>
          <a:p>
            <a:fld id="{62610147-5C29-4A65-8439-67E90B7E9426}" type="slidenum">
              <a:rPr lang="en-US" smtClean="0"/>
              <a:t>10</a:t>
            </a:fld>
            <a:endParaRPr lang="en-US"/>
          </a:p>
        </p:txBody>
      </p:sp>
    </p:spTree>
    <p:extLst>
      <p:ext uri="{BB962C8B-B14F-4D97-AF65-F5344CB8AC3E}">
        <p14:creationId xmlns:p14="http://schemas.microsoft.com/office/powerpoint/2010/main" val="89438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96-1E9C-4E0A-B1CE-23AE20194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BF54D-E0A3-4A35-B71A-27DFA69FB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065FE-062A-4E6E-BEAC-F9262B393A70}"/>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5" name="Footer Placeholder 4">
            <a:extLst>
              <a:ext uri="{FF2B5EF4-FFF2-40B4-BE49-F238E27FC236}">
                <a16:creationId xmlns:a16="http://schemas.microsoft.com/office/drawing/2014/main" id="{3CAD0B5D-BFDA-42F8-B505-6C62BA3D6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09749-83E3-4D30-BD48-101D65046EE6}"/>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8023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4F13-3CC0-4ED8-BDE9-DF1DA81B6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10782-3E70-4049-A744-24F5B8A139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27455-59BB-41B9-AA12-93AF359BB37D}"/>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5" name="Footer Placeholder 4">
            <a:extLst>
              <a:ext uri="{FF2B5EF4-FFF2-40B4-BE49-F238E27FC236}">
                <a16:creationId xmlns:a16="http://schemas.microsoft.com/office/drawing/2014/main" id="{284738AA-9E4E-4A79-AF4C-ED6CC872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0D982-ABB6-4F74-998E-74D8A91F473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88082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7F61FB-0851-4DF7-B2DB-9A33140350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1F65E-386E-4B25-835F-2E09EFF769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143A1-B283-4BE2-ADBC-954CBC2D3D78}"/>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5" name="Footer Placeholder 4">
            <a:extLst>
              <a:ext uri="{FF2B5EF4-FFF2-40B4-BE49-F238E27FC236}">
                <a16:creationId xmlns:a16="http://schemas.microsoft.com/office/drawing/2014/main" id="{F5CA7EB2-CCEA-46AF-9F88-F9DC5DF8E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460B-1224-426D-B6B1-6A284765BAA1}"/>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854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8E89-D2BF-4458-A1FA-2BF32FD4A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0C1B1-8414-4C71-9E48-F1394F67BF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7151-37E4-4C41-8D8A-2D03CCDCB6AC}"/>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5" name="Footer Placeholder 4">
            <a:extLst>
              <a:ext uri="{FF2B5EF4-FFF2-40B4-BE49-F238E27FC236}">
                <a16:creationId xmlns:a16="http://schemas.microsoft.com/office/drawing/2014/main" id="{B032823A-5C95-421C-917B-980320EDB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87C50-A958-4C20-87B1-6C6AB3E92DB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7473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0B5E-BDF2-4DE1-8412-1C8456A65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EA12C-EE29-4043-B29A-B0697DBAE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05A02-5969-44F9-AF1F-9093594AAEA1}"/>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5" name="Footer Placeholder 4">
            <a:extLst>
              <a:ext uri="{FF2B5EF4-FFF2-40B4-BE49-F238E27FC236}">
                <a16:creationId xmlns:a16="http://schemas.microsoft.com/office/drawing/2014/main" id="{171F9C53-CDB1-403F-A328-FEFADDEA0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B4FD3-8273-4BD8-82D0-07F2EEAD86AA}"/>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0986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8D34-C91C-4756-9A88-3282B7BD5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97880-BB6F-4C9B-8B64-FA0BB3D641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E8AA5-7D34-4D33-B5FB-95582A3DBA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9660C2-8CA4-4D88-ADBB-F7E07E255CAD}"/>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6" name="Footer Placeholder 5">
            <a:extLst>
              <a:ext uri="{FF2B5EF4-FFF2-40B4-BE49-F238E27FC236}">
                <a16:creationId xmlns:a16="http://schemas.microsoft.com/office/drawing/2014/main" id="{EC8FBE66-1365-4410-B6F4-37C1905A4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BAD69-7CE4-4ED4-AFD8-EB149ADACF0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42140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7C79-CD6B-47F7-8C2D-A939F178C3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68117F-415F-4023-8E66-DEF84BC31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D8AAAA-EC6B-4042-B32E-D18ECD5AA0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F3ABE-5930-483E-B7B0-647D4C165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F23EBA-1DFD-490A-94A1-C67FF3E48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F24A1-50F9-45E5-AA5A-5EE6975B34C7}"/>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8" name="Footer Placeholder 7">
            <a:extLst>
              <a:ext uri="{FF2B5EF4-FFF2-40B4-BE49-F238E27FC236}">
                <a16:creationId xmlns:a16="http://schemas.microsoft.com/office/drawing/2014/main" id="{E9BE99E3-7463-4FA0-BDCB-FCC17652F7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D6316-B280-4147-81A4-8BD6DE711C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90641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B3A6-3BF7-45E5-8C4B-D4D089A70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74FF6-71B9-4ACC-80B0-CA32370ED93D}"/>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4" name="Footer Placeholder 3">
            <a:extLst>
              <a:ext uri="{FF2B5EF4-FFF2-40B4-BE49-F238E27FC236}">
                <a16:creationId xmlns:a16="http://schemas.microsoft.com/office/drawing/2014/main" id="{6CA09AD1-7362-4131-8BB1-339DEAF8A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142252-91E3-4B93-98F1-F8AEDEE6EF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05233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9B684-FF01-46C1-9010-AEEDB2E3F231}"/>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3" name="Footer Placeholder 2">
            <a:extLst>
              <a:ext uri="{FF2B5EF4-FFF2-40B4-BE49-F238E27FC236}">
                <a16:creationId xmlns:a16="http://schemas.microsoft.com/office/drawing/2014/main" id="{3B4C39AB-71D8-4101-8A50-683762A672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85EEEC-0F67-4E81-8A93-F297F6D0A89C}"/>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2321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FC89-14AA-45B2-832E-C379791EE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16537-9EA4-469F-8327-D1856E6DB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B3BBE-F3DF-414C-B1F7-012E68FD4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C11039-7B05-40CF-B99A-91172118A16E}"/>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6" name="Footer Placeholder 5">
            <a:extLst>
              <a:ext uri="{FF2B5EF4-FFF2-40B4-BE49-F238E27FC236}">
                <a16:creationId xmlns:a16="http://schemas.microsoft.com/office/drawing/2014/main" id="{7A0AABAF-BA46-47B6-BE33-C13D51258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CE48B-4019-4FB0-9BFA-32EF8C699EF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6060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1738-D48E-46AD-9469-1DA6F9FBD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ED1289-64AC-46D5-B4BC-BD597E44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B4079-19B2-428D-BA3C-AA7A97A9E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E5A6A1-AA71-4D35-B9CC-AFB116F69713}"/>
              </a:ext>
            </a:extLst>
          </p:cNvPr>
          <p:cNvSpPr>
            <a:spLocks noGrp="1"/>
          </p:cNvSpPr>
          <p:nvPr>
            <p:ph type="dt" sz="half" idx="10"/>
          </p:nvPr>
        </p:nvSpPr>
        <p:spPr/>
        <p:txBody>
          <a:bodyPr/>
          <a:lstStyle/>
          <a:p>
            <a:fld id="{0126CD60-82F3-4BCE-A9AA-251EA7F5E926}" type="datetimeFigureOut">
              <a:rPr lang="en-US" smtClean="0"/>
              <a:t>10/25/2022</a:t>
            </a:fld>
            <a:endParaRPr lang="en-US"/>
          </a:p>
        </p:txBody>
      </p:sp>
      <p:sp>
        <p:nvSpPr>
          <p:cNvPr id="6" name="Footer Placeholder 5">
            <a:extLst>
              <a:ext uri="{FF2B5EF4-FFF2-40B4-BE49-F238E27FC236}">
                <a16:creationId xmlns:a16="http://schemas.microsoft.com/office/drawing/2014/main" id="{9F6C8B57-54CA-4556-B713-74EE426B5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27951-FB21-478B-9AD3-E121D7F06DD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99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D1F69-C121-4ACD-B76F-D7E478AEE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E75EE0-63FC-4F40-B0C0-4F8DD0C27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EA46D-8D9E-4CF3-A585-A961C6FCB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6CD60-82F3-4BCE-A9AA-251EA7F5E926}" type="datetimeFigureOut">
              <a:rPr lang="en-US" smtClean="0"/>
              <a:t>10/25/2022</a:t>
            </a:fld>
            <a:endParaRPr lang="en-US"/>
          </a:p>
        </p:txBody>
      </p:sp>
      <p:sp>
        <p:nvSpPr>
          <p:cNvPr id="5" name="Footer Placeholder 4">
            <a:extLst>
              <a:ext uri="{FF2B5EF4-FFF2-40B4-BE49-F238E27FC236}">
                <a16:creationId xmlns:a16="http://schemas.microsoft.com/office/drawing/2014/main" id="{DDA41AF1-31BD-464B-BDAE-0D8A9650D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0B73A9-AD5E-433E-849E-D0F0E832E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A0171-5CA4-44DA-871B-22DB7127B7F1}" type="slidenum">
              <a:rPr lang="en-US" smtClean="0"/>
              <a:t>‹#›</a:t>
            </a:fld>
            <a:endParaRPr lang="en-US"/>
          </a:p>
        </p:txBody>
      </p:sp>
    </p:spTree>
    <p:extLst>
      <p:ext uri="{BB962C8B-B14F-4D97-AF65-F5344CB8AC3E}">
        <p14:creationId xmlns:p14="http://schemas.microsoft.com/office/powerpoint/2010/main" val="312930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kcd.com/17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Alice_and_Bo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861-6872-46C2-B945-BBBE5023CEA8}"/>
              </a:ext>
            </a:extLst>
          </p:cNvPr>
          <p:cNvSpPr>
            <a:spLocks noGrp="1"/>
          </p:cNvSpPr>
          <p:nvPr>
            <p:ph type="ctrTitle"/>
          </p:nvPr>
        </p:nvSpPr>
        <p:spPr>
          <a:xfrm>
            <a:off x="1524000" y="1122363"/>
            <a:ext cx="9144000" cy="1201737"/>
          </a:xfrm>
        </p:spPr>
        <p:txBody>
          <a:bodyPr/>
          <a:lstStyle/>
          <a:p>
            <a:r>
              <a:rPr lang="en-US" dirty="0"/>
              <a:t>Cryptology (1)</a:t>
            </a:r>
          </a:p>
        </p:txBody>
      </p:sp>
      <p:sp>
        <p:nvSpPr>
          <p:cNvPr id="3" name="Subtitle 2">
            <a:extLst>
              <a:ext uri="{FF2B5EF4-FFF2-40B4-BE49-F238E27FC236}">
                <a16:creationId xmlns:a16="http://schemas.microsoft.com/office/drawing/2014/main" id="{02CB19C4-0FAA-4B96-BD5B-9E93B4B530B2}"/>
              </a:ext>
            </a:extLst>
          </p:cNvPr>
          <p:cNvSpPr>
            <a:spLocks noGrp="1"/>
          </p:cNvSpPr>
          <p:nvPr>
            <p:ph type="subTitle" idx="1"/>
          </p:nvPr>
        </p:nvSpPr>
        <p:spPr>
          <a:xfrm>
            <a:off x="1524000" y="2489200"/>
            <a:ext cx="9144000" cy="3500438"/>
          </a:xfrm>
        </p:spPr>
        <p:txBody>
          <a:bodyPr>
            <a:normAutofit/>
          </a:bodyPr>
          <a:lstStyle/>
          <a:p>
            <a:r>
              <a:rPr lang="en-US" sz="3200" b="1" u="sng" dirty="0"/>
              <a:t>Terms and Concepts</a:t>
            </a:r>
          </a:p>
          <a:p>
            <a:r>
              <a:rPr lang="en-US" dirty="0"/>
              <a:t>John York, Blue Ridge Community College</a:t>
            </a:r>
          </a:p>
          <a:p>
            <a:r>
              <a:rPr lang="en-US" dirty="0">
                <a:hlinkClick r:id="rId3"/>
              </a:rPr>
              <a:t>http://www.brcc.edu</a:t>
            </a:r>
            <a:r>
              <a:rPr lang="en-US" dirty="0"/>
              <a:t> </a:t>
            </a:r>
          </a:p>
          <a:p>
            <a:r>
              <a:rPr lang="en-US" dirty="0"/>
              <a:t>Most slides have references or more information in the notes pages.  In PowerPoint, select View &gt; Notes Page</a:t>
            </a:r>
          </a:p>
          <a:p>
            <a:endParaRPr lang="en-US" dirty="0"/>
          </a:p>
        </p:txBody>
      </p:sp>
    </p:spTree>
    <p:extLst>
      <p:ext uri="{BB962C8B-B14F-4D97-AF65-F5344CB8AC3E}">
        <p14:creationId xmlns:p14="http://schemas.microsoft.com/office/powerpoint/2010/main" val="389521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1A37-D9FB-449D-ACC9-D7CCC083B371}"/>
              </a:ext>
            </a:extLst>
          </p:cNvPr>
          <p:cNvSpPr>
            <a:spLocks noGrp="1"/>
          </p:cNvSpPr>
          <p:nvPr>
            <p:ph type="title"/>
          </p:nvPr>
        </p:nvSpPr>
        <p:spPr>
          <a:xfrm>
            <a:off x="838200" y="365125"/>
            <a:ext cx="10515600" cy="1325563"/>
          </a:xfrm>
        </p:spPr>
        <p:txBody>
          <a:bodyPr/>
          <a:lstStyle/>
          <a:p>
            <a:r>
              <a:rPr lang="en-US" dirty="0"/>
              <a:t>Diversion:  Alice, Bob, Eve, Mallory, et al.</a:t>
            </a:r>
          </a:p>
        </p:txBody>
      </p:sp>
      <p:sp>
        <p:nvSpPr>
          <p:cNvPr id="3" name="Content Placeholder 2">
            <a:extLst>
              <a:ext uri="{FF2B5EF4-FFF2-40B4-BE49-F238E27FC236}">
                <a16:creationId xmlns:a16="http://schemas.microsoft.com/office/drawing/2014/main" id="{A343D900-22A0-4DCA-9E15-C200EE6806AC}"/>
              </a:ext>
            </a:extLst>
          </p:cNvPr>
          <p:cNvSpPr>
            <a:spLocks noGrp="1"/>
          </p:cNvSpPr>
          <p:nvPr>
            <p:ph idx="1"/>
          </p:nvPr>
        </p:nvSpPr>
        <p:spPr>
          <a:xfrm>
            <a:off x="7500459" y="1690688"/>
            <a:ext cx="4416552" cy="3816096"/>
          </a:xfrm>
        </p:spPr>
        <p:txBody>
          <a:bodyPr>
            <a:normAutofit/>
          </a:bodyPr>
          <a:lstStyle/>
          <a:p>
            <a:r>
              <a:rPr lang="en-US" dirty="0"/>
              <a:t>Common Crypto example</a:t>
            </a:r>
          </a:p>
          <a:p>
            <a:r>
              <a:rPr lang="en-US" dirty="0"/>
              <a:t>Alice and Bob attempt secure communication</a:t>
            </a:r>
          </a:p>
          <a:p>
            <a:r>
              <a:rPr lang="en-US" dirty="0"/>
              <a:t>Eve is an Eavesdropper</a:t>
            </a:r>
          </a:p>
          <a:p>
            <a:r>
              <a:rPr lang="en-US" dirty="0"/>
              <a:t>Mallory does MITM attacks</a:t>
            </a:r>
          </a:p>
          <a:p>
            <a:r>
              <a:rPr lang="en-US" dirty="0"/>
              <a:t>Others as needed</a:t>
            </a:r>
          </a:p>
          <a:p>
            <a:r>
              <a:rPr lang="en-US" sz="1600" dirty="0">
                <a:hlinkClick r:id="rId3"/>
              </a:rPr>
              <a:t>https://xkcd.com/177/</a:t>
            </a:r>
            <a:endParaRPr lang="en-US" sz="1600" dirty="0"/>
          </a:p>
          <a:p>
            <a:r>
              <a:rPr lang="en-US" sz="1600" dirty="0">
                <a:hlinkClick r:id="rId4"/>
              </a:rPr>
              <a:t>https://en.wikipedia.org/wiki/Alice_and_Bob</a:t>
            </a:r>
            <a:r>
              <a:rPr lang="en-US" sz="1600" dirty="0"/>
              <a:t> </a:t>
            </a:r>
          </a:p>
        </p:txBody>
      </p:sp>
      <p:pic>
        <p:nvPicPr>
          <p:cNvPr id="1026" name="Picture 2" descr="https://imgs.xkcd.com/comics/alice_and_bob.png">
            <a:extLst>
              <a:ext uri="{FF2B5EF4-FFF2-40B4-BE49-F238E27FC236}">
                <a16:creationId xmlns:a16="http://schemas.microsoft.com/office/drawing/2014/main" id="{ABAEF5D5-AC6A-4A90-AEBE-FE24D436B4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90688"/>
            <a:ext cx="6662259" cy="422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4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114F-017C-4222-8736-4FFE1CDA9BC5}"/>
              </a:ext>
            </a:extLst>
          </p:cNvPr>
          <p:cNvSpPr>
            <a:spLocks noGrp="1"/>
          </p:cNvSpPr>
          <p:nvPr>
            <p:ph type="title"/>
          </p:nvPr>
        </p:nvSpPr>
        <p:spPr/>
        <p:txBody>
          <a:bodyPr/>
          <a:lstStyle/>
          <a:p>
            <a:r>
              <a:rPr lang="en-US" dirty="0"/>
              <a:t>Symmetric Encryption</a:t>
            </a:r>
          </a:p>
        </p:txBody>
      </p:sp>
      <p:sp>
        <p:nvSpPr>
          <p:cNvPr id="3" name="Content Placeholder 2">
            <a:extLst>
              <a:ext uri="{FF2B5EF4-FFF2-40B4-BE49-F238E27FC236}">
                <a16:creationId xmlns:a16="http://schemas.microsoft.com/office/drawing/2014/main" id="{E28F7B46-0EB5-4D93-B215-DDD0BF361706}"/>
              </a:ext>
            </a:extLst>
          </p:cNvPr>
          <p:cNvSpPr>
            <a:spLocks noGrp="1"/>
          </p:cNvSpPr>
          <p:nvPr>
            <p:ph idx="1"/>
          </p:nvPr>
        </p:nvSpPr>
        <p:spPr/>
        <p:txBody>
          <a:bodyPr>
            <a:normAutofit lnSpcReduction="10000"/>
          </a:bodyPr>
          <a:lstStyle/>
          <a:p>
            <a:r>
              <a:rPr lang="en-US" dirty="0"/>
              <a:t>Same key used both for encryption and decryption</a:t>
            </a:r>
          </a:p>
          <a:p>
            <a:r>
              <a:rPr lang="en-US" dirty="0"/>
              <a:t>Advantage</a:t>
            </a:r>
          </a:p>
          <a:p>
            <a:pPr lvl="1"/>
            <a:r>
              <a:rPr lang="en-US" dirty="0"/>
              <a:t>FAST</a:t>
            </a:r>
          </a:p>
          <a:p>
            <a:r>
              <a:rPr lang="en-US" dirty="0"/>
              <a:t>Disadvantage</a:t>
            </a:r>
          </a:p>
          <a:p>
            <a:pPr lvl="1"/>
            <a:r>
              <a:rPr lang="en-US" dirty="0"/>
              <a:t>Both sides (Alice and Bob) have to have the same key</a:t>
            </a:r>
          </a:p>
          <a:p>
            <a:pPr lvl="1"/>
            <a:r>
              <a:rPr lang="en-US" dirty="0"/>
              <a:t>How do they agree on a key without Eve getting the key as well?</a:t>
            </a:r>
          </a:p>
          <a:p>
            <a:r>
              <a:rPr lang="en-US" dirty="0"/>
              <a:t>Agreeing on a key, securely</a:t>
            </a:r>
          </a:p>
          <a:p>
            <a:pPr lvl="1"/>
            <a:r>
              <a:rPr lang="en-US" dirty="0"/>
              <a:t>Out of channel—Alice gives the key to Bob in person, or something similar</a:t>
            </a:r>
          </a:p>
          <a:p>
            <a:pPr lvl="1"/>
            <a:r>
              <a:rPr lang="en-US" dirty="0"/>
              <a:t>Key exchange protocols</a:t>
            </a:r>
          </a:p>
          <a:p>
            <a:pPr lvl="1"/>
            <a:r>
              <a:rPr lang="en-US" dirty="0"/>
              <a:t>Use other forms of encryption to transmit the key</a:t>
            </a:r>
          </a:p>
          <a:p>
            <a:pPr lvl="1"/>
            <a:endParaRPr lang="en-US" dirty="0"/>
          </a:p>
          <a:p>
            <a:pPr lvl="1"/>
            <a:endParaRPr lang="en-US" dirty="0"/>
          </a:p>
        </p:txBody>
      </p:sp>
    </p:spTree>
    <p:extLst>
      <p:ext uri="{BB962C8B-B14F-4D97-AF65-F5344CB8AC3E}">
        <p14:creationId xmlns:p14="http://schemas.microsoft.com/office/powerpoint/2010/main" val="68238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EE07-5A93-40B3-AA80-EE4B40109757}"/>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8C32B9F4-049B-4787-A689-D307451CC183}"/>
              </a:ext>
            </a:extLst>
          </p:cNvPr>
          <p:cNvSpPr>
            <a:spLocks noGrp="1"/>
          </p:cNvSpPr>
          <p:nvPr>
            <p:ph idx="1"/>
          </p:nvPr>
        </p:nvSpPr>
        <p:spPr>
          <a:xfrm>
            <a:off x="838200" y="1545208"/>
            <a:ext cx="10515600" cy="4514215"/>
          </a:xfrm>
        </p:spPr>
        <p:txBody>
          <a:bodyPr>
            <a:normAutofit/>
          </a:bodyPr>
          <a:lstStyle/>
          <a:p>
            <a:r>
              <a:rPr lang="en-US" dirty="0"/>
              <a:t>Also known as public key encryption</a:t>
            </a:r>
          </a:p>
          <a:p>
            <a:r>
              <a:rPr lang="en-US" dirty="0"/>
              <a:t>One key used for encryption, one key for decryption</a:t>
            </a:r>
          </a:p>
          <a:p>
            <a:r>
              <a:rPr lang="en-US" dirty="0"/>
              <a:t>Advantage</a:t>
            </a:r>
          </a:p>
          <a:p>
            <a:pPr lvl="1"/>
            <a:r>
              <a:rPr lang="en-US" dirty="0"/>
              <a:t>Done properly, it allows for secure key exchange</a:t>
            </a:r>
          </a:p>
          <a:p>
            <a:r>
              <a:rPr lang="en-US" dirty="0"/>
              <a:t>Disadvantage</a:t>
            </a:r>
          </a:p>
          <a:p>
            <a:pPr lvl="1"/>
            <a:r>
              <a:rPr lang="en-US" dirty="0"/>
              <a:t>Slow, ~1,000 times slower than symmetric encryption</a:t>
            </a:r>
          </a:p>
          <a:p>
            <a:pPr lvl="1"/>
            <a:r>
              <a:rPr lang="en-US" dirty="0"/>
              <a:t>Each encryption/decryption cycle requires taking a large (1024 bits or more) number to a large exponent</a:t>
            </a:r>
          </a:p>
          <a:p>
            <a:r>
              <a:rPr lang="en-US" dirty="0"/>
              <a:t>Usually, use Asymmetric encryption for key exchange then switch to symmetric to encrypt data</a:t>
            </a:r>
          </a:p>
          <a:p>
            <a:pPr lvl="1"/>
            <a:endParaRPr lang="en-US" dirty="0"/>
          </a:p>
          <a:p>
            <a:endParaRPr lang="en-US" dirty="0"/>
          </a:p>
        </p:txBody>
      </p:sp>
    </p:spTree>
    <p:extLst>
      <p:ext uri="{BB962C8B-B14F-4D97-AF65-F5344CB8AC3E}">
        <p14:creationId xmlns:p14="http://schemas.microsoft.com/office/powerpoint/2010/main" val="19160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D9E6-80FB-4723-8760-325344260690}"/>
              </a:ext>
            </a:extLst>
          </p:cNvPr>
          <p:cNvSpPr>
            <a:spLocks noGrp="1"/>
          </p:cNvSpPr>
          <p:nvPr>
            <p:ph type="title"/>
          </p:nvPr>
        </p:nvSpPr>
        <p:spPr/>
        <p:txBody>
          <a:bodyPr/>
          <a:lstStyle/>
          <a:p>
            <a:r>
              <a:rPr lang="en-US" dirty="0"/>
              <a:t>Getting Started--Definitions</a:t>
            </a:r>
          </a:p>
        </p:txBody>
      </p:sp>
      <p:sp>
        <p:nvSpPr>
          <p:cNvPr id="3" name="Content Placeholder 2">
            <a:extLst>
              <a:ext uri="{FF2B5EF4-FFF2-40B4-BE49-F238E27FC236}">
                <a16:creationId xmlns:a16="http://schemas.microsoft.com/office/drawing/2014/main" id="{B4BFB53D-782A-4DD2-89B5-BD64AB306763}"/>
              </a:ext>
            </a:extLst>
          </p:cNvPr>
          <p:cNvSpPr>
            <a:spLocks noGrp="1"/>
          </p:cNvSpPr>
          <p:nvPr>
            <p:ph idx="1"/>
          </p:nvPr>
        </p:nvSpPr>
        <p:spPr/>
        <p:txBody>
          <a:bodyPr>
            <a:normAutofit/>
          </a:bodyPr>
          <a:lstStyle/>
          <a:p>
            <a:r>
              <a:rPr lang="en-US" dirty="0"/>
              <a:t>Cryptology</a:t>
            </a:r>
          </a:p>
          <a:p>
            <a:pPr lvl="1"/>
            <a:r>
              <a:rPr lang="en-US" dirty="0"/>
              <a:t>Study of secret codes</a:t>
            </a:r>
          </a:p>
          <a:p>
            <a:pPr lvl="1"/>
            <a:r>
              <a:rPr lang="en-US" dirty="0"/>
              <a:t>Includes cryptography and cryptanalysis</a:t>
            </a:r>
          </a:p>
          <a:p>
            <a:r>
              <a:rPr lang="en-US" dirty="0"/>
              <a:t>Cryptography--Writing or creating secret codes</a:t>
            </a:r>
          </a:p>
          <a:p>
            <a:r>
              <a:rPr lang="en-US" dirty="0"/>
              <a:t>Cryptanalysis--Analyzing or breaking secret codes </a:t>
            </a:r>
          </a:p>
          <a:p>
            <a:r>
              <a:rPr lang="en-US" dirty="0"/>
              <a:t>Plaintext--the message we want to keep secret, before it is encrypted</a:t>
            </a:r>
          </a:p>
          <a:p>
            <a:r>
              <a:rPr lang="en-US" dirty="0"/>
              <a:t>Ciphertext--the message, after it is encrypted</a:t>
            </a:r>
          </a:p>
          <a:p>
            <a:r>
              <a:rPr lang="en-US" dirty="0"/>
              <a:t>Key—the secret used by an encryption algorithm to encrypt or decrypt a message</a:t>
            </a:r>
          </a:p>
        </p:txBody>
      </p:sp>
    </p:spTree>
    <p:extLst>
      <p:ext uri="{BB962C8B-B14F-4D97-AF65-F5344CB8AC3E}">
        <p14:creationId xmlns:p14="http://schemas.microsoft.com/office/powerpoint/2010/main" val="149665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769E-A09D-4F4D-AD2D-F68913F12732}"/>
              </a:ext>
            </a:extLst>
          </p:cNvPr>
          <p:cNvSpPr>
            <a:spLocks noGrp="1"/>
          </p:cNvSpPr>
          <p:nvPr>
            <p:ph type="title"/>
          </p:nvPr>
        </p:nvSpPr>
        <p:spPr/>
        <p:txBody>
          <a:bodyPr/>
          <a:lstStyle/>
          <a:p>
            <a:r>
              <a:rPr lang="en-US" dirty="0"/>
              <a:t>Basic Cryptology Rules</a:t>
            </a:r>
          </a:p>
        </p:txBody>
      </p:sp>
      <p:sp>
        <p:nvSpPr>
          <p:cNvPr id="3" name="Content Placeholder 2">
            <a:extLst>
              <a:ext uri="{FF2B5EF4-FFF2-40B4-BE49-F238E27FC236}">
                <a16:creationId xmlns:a16="http://schemas.microsoft.com/office/drawing/2014/main" id="{17971612-3479-49E3-ABF6-FAF09684EE02}"/>
              </a:ext>
            </a:extLst>
          </p:cNvPr>
          <p:cNvSpPr>
            <a:spLocks noGrp="1"/>
          </p:cNvSpPr>
          <p:nvPr>
            <p:ph idx="1"/>
          </p:nvPr>
        </p:nvSpPr>
        <p:spPr>
          <a:xfrm>
            <a:off x="838200" y="1825625"/>
            <a:ext cx="10515600" cy="4351338"/>
          </a:xfrm>
        </p:spPr>
        <p:txBody>
          <a:bodyPr>
            <a:normAutofit fontScale="92500" lnSpcReduction="10000"/>
          </a:bodyPr>
          <a:lstStyle/>
          <a:p>
            <a:r>
              <a:rPr lang="en-US" dirty="0"/>
              <a:t>Kerckhoffs's Principle</a:t>
            </a:r>
          </a:p>
          <a:p>
            <a:pPr lvl="1"/>
            <a:r>
              <a:rPr lang="en-US" b="1" u="sng" dirty="0"/>
              <a:t>Security of encryption should only depend on the secrecy of the key</a:t>
            </a:r>
          </a:p>
          <a:p>
            <a:r>
              <a:rPr lang="en-US" dirty="0"/>
              <a:t>Corollary</a:t>
            </a:r>
          </a:p>
          <a:p>
            <a:pPr lvl="1"/>
            <a:r>
              <a:rPr lang="en-US" dirty="0"/>
              <a:t>If security depends on the secrecy of the algorithm</a:t>
            </a:r>
          </a:p>
          <a:p>
            <a:pPr lvl="2"/>
            <a:r>
              <a:rPr lang="en-US" dirty="0"/>
              <a:t>It is not encryption</a:t>
            </a:r>
          </a:p>
          <a:p>
            <a:pPr lvl="2"/>
            <a:r>
              <a:rPr lang="en-US" dirty="0"/>
              <a:t>It is a Capture The Flag (CTF) puzzle</a:t>
            </a:r>
          </a:p>
          <a:p>
            <a:r>
              <a:rPr lang="en-US" dirty="0"/>
              <a:t>Schneier’s Law</a:t>
            </a:r>
          </a:p>
          <a:p>
            <a:pPr lvl="1"/>
            <a:r>
              <a:rPr lang="en-US" dirty="0"/>
              <a:t>“Anyone, from the most clueless amateur to the best cryptographer, can create an algorithm that he himself can't break. It's not even hard. What is hard is creating an algorithm that no one else can break, even after years of analysis. And the only way to prove that is to subject the algorithm to years of analysis by the best cryptographers around.”</a:t>
            </a:r>
          </a:p>
        </p:txBody>
      </p:sp>
    </p:spTree>
    <p:extLst>
      <p:ext uri="{BB962C8B-B14F-4D97-AF65-F5344CB8AC3E}">
        <p14:creationId xmlns:p14="http://schemas.microsoft.com/office/powerpoint/2010/main" val="333618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E10-6BEC-438C-B07E-467678415A61}"/>
              </a:ext>
            </a:extLst>
          </p:cNvPr>
          <p:cNvSpPr>
            <a:spLocks noGrp="1"/>
          </p:cNvSpPr>
          <p:nvPr>
            <p:ph type="title"/>
          </p:nvPr>
        </p:nvSpPr>
        <p:spPr/>
        <p:txBody>
          <a:bodyPr/>
          <a:lstStyle/>
          <a:p>
            <a:r>
              <a:rPr lang="en-US" dirty="0"/>
              <a:t>WEP—a Cryptography Failure (1)</a:t>
            </a:r>
          </a:p>
        </p:txBody>
      </p:sp>
      <p:sp>
        <p:nvSpPr>
          <p:cNvPr id="3" name="Content Placeholder 2">
            <a:extLst>
              <a:ext uri="{FF2B5EF4-FFF2-40B4-BE49-F238E27FC236}">
                <a16:creationId xmlns:a16="http://schemas.microsoft.com/office/drawing/2014/main" id="{FECDABCB-C3E3-48AC-88CD-2C236AD9478E}"/>
              </a:ext>
            </a:extLst>
          </p:cNvPr>
          <p:cNvSpPr>
            <a:spLocks noGrp="1"/>
          </p:cNvSpPr>
          <p:nvPr>
            <p:ph idx="1"/>
          </p:nvPr>
        </p:nvSpPr>
        <p:spPr/>
        <p:txBody>
          <a:bodyPr>
            <a:normAutofit lnSpcReduction="10000"/>
          </a:bodyPr>
          <a:lstStyle/>
          <a:p>
            <a:r>
              <a:rPr lang="en-US" dirty="0"/>
              <a:t>Wired Equivalent Privacy (WEP)</a:t>
            </a:r>
          </a:p>
          <a:p>
            <a:pPr lvl="1"/>
            <a:r>
              <a:rPr lang="en-US" dirty="0"/>
              <a:t>An early protocol designed to encrypt wireless traffic</a:t>
            </a:r>
          </a:p>
          <a:p>
            <a:pPr lvl="1"/>
            <a:r>
              <a:rPr lang="en-US" dirty="0"/>
              <a:t>Short key length, 40 or 104 bits</a:t>
            </a:r>
          </a:p>
          <a:p>
            <a:pPr lvl="1"/>
            <a:r>
              <a:rPr lang="en-US" dirty="0"/>
              <a:t>Some limitations due to the hardware of the time, BUT…</a:t>
            </a:r>
          </a:p>
          <a:p>
            <a:r>
              <a:rPr lang="en-US" dirty="0"/>
              <a:t>WEP used proven stream encryption RC4, but…</a:t>
            </a:r>
          </a:p>
          <a:p>
            <a:pPr lvl="1"/>
            <a:r>
              <a:rPr lang="en-US" dirty="0"/>
              <a:t>RC4 spec’s clearly state that the same key should never be reused</a:t>
            </a:r>
          </a:p>
          <a:p>
            <a:pPr lvl="1"/>
            <a:r>
              <a:rPr lang="en-US" dirty="0"/>
              <a:t>Small key space (24 bit Initialization Vector) caused key to be reused in about 5 hours on a busy Access Point (AP)</a:t>
            </a:r>
          </a:p>
          <a:p>
            <a:pPr lvl="1"/>
            <a:r>
              <a:rPr lang="en-US" dirty="0"/>
              <a:t>Statistical analysis could break WEP (recover the key) by listening to busy AP</a:t>
            </a:r>
          </a:p>
          <a:p>
            <a:r>
              <a:rPr lang="en-US" dirty="0"/>
              <a:t>WEP did poor job of preventing attacker from inserting packets</a:t>
            </a:r>
          </a:p>
          <a:p>
            <a:pPr lvl="1"/>
            <a:r>
              <a:rPr lang="en-US" dirty="0"/>
              <a:t>Allowed attack programs (</a:t>
            </a:r>
            <a:r>
              <a:rPr lang="en-US" dirty="0" err="1"/>
              <a:t>AirCrack</a:t>
            </a:r>
            <a:r>
              <a:rPr lang="en-US" dirty="0"/>
              <a:t>) to break WEP quickly by generating traffic</a:t>
            </a:r>
          </a:p>
        </p:txBody>
      </p:sp>
    </p:spTree>
    <p:extLst>
      <p:ext uri="{BB962C8B-B14F-4D97-AF65-F5344CB8AC3E}">
        <p14:creationId xmlns:p14="http://schemas.microsoft.com/office/powerpoint/2010/main" val="139604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D7C6-97C8-4A87-844D-74DF2570FE84}"/>
              </a:ext>
            </a:extLst>
          </p:cNvPr>
          <p:cNvSpPr>
            <a:spLocks noGrp="1"/>
          </p:cNvSpPr>
          <p:nvPr>
            <p:ph type="title"/>
          </p:nvPr>
        </p:nvSpPr>
        <p:spPr/>
        <p:txBody>
          <a:bodyPr/>
          <a:lstStyle/>
          <a:p>
            <a:r>
              <a:rPr lang="en-US" dirty="0"/>
              <a:t>WEP—a Cryptography Failure (2)</a:t>
            </a:r>
          </a:p>
        </p:txBody>
      </p:sp>
      <p:sp>
        <p:nvSpPr>
          <p:cNvPr id="3" name="Content Placeholder 2">
            <a:extLst>
              <a:ext uri="{FF2B5EF4-FFF2-40B4-BE49-F238E27FC236}">
                <a16:creationId xmlns:a16="http://schemas.microsoft.com/office/drawing/2014/main" id="{4DFA55C7-E771-4B59-A5AB-96E47F759996}"/>
              </a:ext>
            </a:extLst>
          </p:cNvPr>
          <p:cNvSpPr>
            <a:spLocks noGrp="1"/>
          </p:cNvSpPr>
          <p:nvPr>
            <p:ph idx="1"/>
          </p:nvPr>
        </p:nvSpPr>
        <p:spPr/>
        <p:txBody>
          <a:bodyPr/>
          <a:lstStyle/>
          <a:p>
            <a:r>
              <a:rPr lang="en-US" dirty="0"/>
              <a:t>WEP was an IEEE standard ratified in 1997</a:t>
            </a:r>
          </a:p>
          <a:p>
            <a:pPr lvl="1"/>
            <a:r>
              <a:rPr lang="en-US" dirty="0"/>
              <a:t>Passive attack published in 2001 needed 4-6 million packets to recover key</a:t>
            </a:r>
          </a:p>
          <a:p>
            <a:pPr lvl="1"/>
            <a:r>
              <a:rPr lang="en-US" dirty="0"/>
              <a:t>Improved passive attack in 2004 needed 700,000 packets</a:t>
            </a:r>
          </a:p>
          <a:p>
            <a:pPr lvl="1"/>
            <a:r>
              <a:rPr lang="en-US" dirty="0"/>
              <a:t>By 2007 a passive attack needed 35-40,000 packets </a:t>
            </a:r>
          </a:p>
          <a:p>
            <a:pPr lvl="1"/>
            <a:r>
              <a:rPr lang="en-US" dirty="0"/>
              <a:t>Active attacks published in 2004 could recover key in seconds</a:t>
            </a:r>
          </a:p>
          <a:p>
            <a:r>
              <a:rPr lang="en-US" dirty="0"/>
              <a:t>Lessons Learned</a:t>
            </a:r>
          </a:p>
          <a:p>
            <a:pPr lvl="1"/>
            <a:r>
              <a:rPr lang="en-US" dirty="0"/>
              <a:t>Cryptography is hard</a:t>
            </a:r>
          </a:p>
          <a:p>
            <a:pPr lvl="1"/>
            <a:r>
              <a:rPr lang="en-US" dirty="0"/>
              <a:t>Use algorithms and protocols that have been examined by many people for a long time</a:t>
            </a:r>
          </a:p>
          <a:p>
            <a:pPr lvl="1"/>
            <a:r>
              <a:rPr lang="en-US" dirty="0"/>
              <a:t>Upgrading crypto algorithms and protocols over time is necessary</a:t>
            </a:r>
          </a:p>
          <a:p>
            <a:endParaRPr lang="en-US" dirty="0"/>
          </a:p>
        </p:txBody>
      </p:sp>
    </p:spTree>
    <p:extLst>
      <p:ext uri="{BB962C8B-B14F-4D97-AF65-F5344CB8AC3E}">
        <p14:creationId xmlns:p14="http://schemas.microsoft.com/office/powerpoint/2010/main" val="150339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949E-2138-4976-9368-54B9082D3867}"/>
              </a:ext>
            </a:extLst>
          </p:cNvPr>
          <p:cNvSpPr>
            <a:spLocks noGrp="1"/>
          </p:cNvSpPr>
          <p:nvPr>
            <p:ph type="title"/>
          </p:nvPr>
        </p:nvSpPr>
        <p:spPr/>
        <p:txBody>
          <a:bodyPr/>
          <a:lstStyle/>
          <a:p>
            <a:r>
              <a:rPr lang="en-US" dirty="0"/>
              <a:t>Encryption vs. Encoding</a:t>
            </a:r>
          </a:p>
        </p:txBody>
      </p:sp>
      <p:sp>
        <p:nvSpPr>
          <p:cNvPr id="3" name="Content Placeholder 2">
            <a:extLst>
              <a:ext uri="{FF2B5EF4-FFF2-40B4-BE49-F238E27FC236}">
                <a16:creationId xmlns:a16="http://schemas.microsoft.com/office/drawing/2014/main" id="{E879623D-94D6-4D41-A750-9893A8D65A5C}"/>
              </a:ext>
            </a:extLst>
          </p:cNvPr>
          <p:cNvSpPr>
            <a:spLocks noGrp="1"/>
          </p:cNvSpPr>
          <p:nvPr>
            <p:ph idx="1"/>
          </p:nvPr>
        </p:nvSpPr>
        <p:spPr>
          <a:xfrm>
            <a:off x="838200" y="1487424"/>
            <a:ext cx="10515600" cy="4689539"/>
          </a:xfrm>
        </p:spPr>
        <p:txBody>
          <a:bodyPr>
            <a:normAutofit/>
          </a:bodyPr>
          <a:lstStyle/>
          <a:p>
            <a:r>
              <a:rPr lang="en-US" dirty="0"/>
              <a:t>Encryption hides content by using a secret key</a:t>
            </a:r>
          </a:p>
          <a:p>
            <a:r>
              <a:rPr lang="en-US" dirty="0"/>
              <a:t>Encoding changes content into a different format, no key required</a:t>
            </a:r>
          </a:p>
          <a:p>
            <a:r>
              <a:rPr lang="en-US" dirty="0"/>
              <a:t>Example:  base64 encoding</a:t>
            </a:r>
          </a:p>
          <a:p>
            <a:pPr lvl="1"/>
            <a:r>
              <a:rPr lang="en-US" dirty="0"/>
              <a:t>Text based systems (email) have difficulty with binary data (pictures, etc.)</a:t>
            </a:r>
          </a:p>
          <a:p>
            <a:pPr lvl="1"/>
            <a:r>
              <a:rPr lang="en-US" dirty="0"/>
              <a:t>Base64 converts binary data into text symbols</a:t>
            </a:r>
          </a:p>
          <a:p>
            <a:pPr lvl="1"/>
            <a:r>
              <a:rPr lang="en-US" dirty="0"/>
              <a:t>Base64 symbol set is [A-Za-z0-9+/] for 64 symbols</a:t>
            </a:r>
          </a:p>
          <a:p>
            <a:pPr lvl="1"/>
            <a:r>
              <a:rPr lang="en-US" dirty="0"/>
              <a:t>3 bytes of data converts to 4 symbols, add = to end to fit byte boundary</a:t>
            </a:r>
          </a:p>
          <a:p>
            <a:pPr lvl="1"/>
            <a:r>
              <a:rPr lang="en-US" dirty="0"/>
              <a:t>“base64 is not encryption” in text converts to:</a:t>
            </a:r>
          </a:p>
          <a:p>
            <a:pPr lvl="1"/>
            <a:r>
              <a:rPr lang="en-US" dirty="0"/>
              <a:t>“YmFzZTY0IGlzIG5vdCBlbmNyeXB0aW9u” in base64</a:t>
            </a:r>
          </a:p>
          <a:p>
            <a:r>
              <a:rPr lang="en-US" dirty="0"/>
              <a:t>No key needed to decode base64—included in Linux and PowerShell</a:t>
            </a:r>
          </a:p>
        </p:txBody>
      </p:sp>
    </p:spTree>
    <p:extLst>
      <p:ext uri="{BB962C8B-B14F-4D97-AF65-F5344CB8AC3E}">
        <p14:creationId xmlns:p14="http://schemas.microsoft.com/office/powerpoint/2010/main" val="354945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109E8A-BBAB-9E9C-3140-D3D3D239797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Did I make my point?</a:t>
            </a:r>
          </a:p>
        </p:txBody>
      </p:sp>
      <p:pic>
        <p:nvPicPr>
          <p:cNvPr id="4" name="Picture 3" descr="A picture containing text&#10;&#10;Description automatically generated">
            <a:extLst>
              <a:ext uri="{FF2B5EF4-FFF2-40B4-BE49-F238E27FC236}">
                <a16:creationId xmlns:a16="http://schemas.microsoft.com/office/drawing/2014/main" id="{B3F59993-3F89-1150-79D0-43FD7B009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51" y="973565"/>
            <a:ext cx="5708649" cy="4880894"/>
          </a:xfrm>
          <a:prstGeom prst="rect">
            <a:avLst/>
          </a:prstGeom>
        </p:spPr>
      </p:pic>
    </p:spTree>
    <p:extLst>
      <p:ext uri="{BB962C8B-B14F-4D97-AF65-F5344CB8AC3E}">
        <p14:creationId xmlns:p14="http://schemas.microsoft.com/office/powerpoint/2010/main" val="363503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5806-20ED-4168-9FFE-FD0E2589DA03}"/>
              </a:ext>
            </a:extLst>
          </p:cNvPr>
          <p:cNvSpPr>
            <a:spLocks noGrp="1"/>
          </p:cNvSpPr>
          <p:nvPr>
            <p:ph type="title"/>
          </p:nvPr>
        </p:nvSpPr>
        <p:spPr/>
        <p:txBody>
          <a:bodyPr/>
          <a:lstStyle/>
          <a:p>
            <a:r>
              <a:rPr lang="en-US" dirty="0"/>
              <a:t>Encryption vs. Obfuscation</a:t>
            </a:r>
          </a:p>
        </p:txBody>
      </p:sp>
      <p:sp>
        <p:nvSpPr>
          <p:cNvPr id="3" name="Content Placeholder 2">
            <a:extLst>
              <a:ext uri="{FF2B5EF4-FFF2-40B4-BE49-F238E27FC236}">
                <a16:creationId xmlns:a16="http://schemas.microsoft.com/office/drawing/2014/main" id="{2BD2EA95-D0E1-4C1D-B422-76F3A20D9C8F}"/>
              </a:ext>
            </a:extLst>
          </p:cNvPr>
          <p:cNvSpPr>
            <a:spLocks noGrp="1"/>
          </p:cNvSpPr>
          <p:nvPr>
            <p:ph idx="1"/>
          </p:nvPr>
        </p:nvSpPr>
        <p:spPr/>
        <p:txBody>
          <a:bodyPr>
            <a:normAutofit lnSpcReduction="10000"/>
          </a:bodyPr>
          <a:lstStyle/>
          <a:p>
            <a:r>
              <a:rPr lang="en-US" dirty="0"/>
              <a:t>Malware authors use algorithms to disguise their malware</a:t>
            </a:r>
          </a:p>
          <a:p>
            <a:pPr lvl="1"/>
            <a:r>
              <a:rPr lang="en-US" dirty="0"/>
              <a:t>Attempts to evade Intrusion Detection and Anti-Virus</a:t>
            </a:r>
          </a:p>
          <a:p>
            <a:pPr lvl="1"/>
            <a:r>
              <a:rPr lang="en-US" dirty="0"/>
              <a:t>Makes it more difficult for defenders to reverse engineer the malware</a:t>
            </a:r>
          </a:p>
          <a:p>
            <a:pPr lvl="1"/>
            <a:r>
              <a:rPr lang="en-US" dirty="0"/>
              <a:t>Advertising often uses obfuscation and thus looks like malware</a:t>
            </a:r>
          </a:p>
          <a:p>
            <a:r>
              <a:rPr lang="en-US" dirty="0"/>
              <a:t>Malware normally attacks any computer it comes across</a:t>
            </a:r>
          </a:p>
          <a:p>
            <a:pPr lvl="1"/>
            <a:r>
              <a:rPr lang="en-US" dirty="0"/>
              <a:t>Therefore it does not normally use a key.  If it does use a key, the key is usually publicly accessible</a:t>
            </a:r>
          </a:p>
          <a:p>
            <a:r>
              <a:rPr lang="en-US" dirty="0"/>
              <a:t>Techniques/algorithms are as varied as the malware authors are imaginative.</a:t>
            </a:r>
          </a:p>
          <a:p>
            <a:r>
              <a:rPr lang="en-US" dirty="0"/>
              <a:t>Nonetheless, if all computers can decode the malware, reverse engineers can usually decode it as well</a:t>
            </a:r>
          </a:p>
        </p:txBody>
      </p:sp>
    </p:spTree>
    <p:extLst>
      <p:ext uri="{BB962C8B-B14F-4D97-AF65-F5344CB8AC3E}">
        <p14:creationId xmlns:p14="http://schemas.microsoft.com/office/powerpoint/2010/main" val="304015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E041-F61B-41ED-ABAE-869A38039BFD}"/>
              </a:ext>
            </a:extLst>
          </p:cNvPr>
          <p:cNvSpPr>
            <a:spLocks noGrp="1"/>
          </p:cNvSpPr>
          <p:nvPr>
            <p:ph type="title"/>
          </p:nvPr>
        </p:nvSpPr>
        <p:spPr/>
        <p:txBody>
          <a:bodyPr/>
          <a:lstStyle/>
          <a:p>
            <a:r>
              <a:rPr lang="en-US" dirty="0"/>
              <a:t>Cryptography—major areas</a:t>
            </a:r>
          </a:p>
        </p:txBody>
      </p:sp>
      <p:sp>
        <p:nvSpPr>
          <p:cNvPr id="3" name="Content Placeholder 2">
            <a:extLst>
              <a:ext uri="{FF2B5EF4-FFF2-40B4-BE49-F238E27FC236}">
                <a16:creationId xmlns:a16="http://schemas.microsoft.com/office/drawing/2014/main" id="{3E39E95C-FE68-4D23-9F90-60D44FB96FAC}"/>
              </a:ext>
            </a:extLst>
          </p:cNvPr>
          <p:cNvSpPr>
            <a:spLocks noGrp="1"/>
          </p:cNvSpPr>
          <p:nvPr>
            <p:ph idx="1"/>
          </p:nvPr>
        </p:nvSpPr>
        <p:spPr/>
        <p:txBody>
          <a:bodyPr/>
          <a:lstStyle/>
          <a:p>
            <a:r>
              <a:rPr lang="en-US" dirty="0"/>
              <a:t>Symmetric Encryption</a:t>
            </a:r>
          </a:p>
          <a:p>
            <a:pPr lvl="1"/>
            <a:r>
              <a:rPr lang="en-US" dirty="0"/>
              <a:t>Same key used for encryption and decryption</a:t>
            </a:r>
          </a:p>
          <a:p>
            <a:r>
              <a:rPr lang="en-US" dirty="0"/>
              <a:t>Asymmetric Encryption</a:t>
            </a:r>
          </a:p>
          <a:p>
            <a:pPr lvl="1"/>
            <a:r>
              <a:rPr lang="en-US" dirty="0"/>
              <a:t>One key encrypts, another key decrypts</a:t>
            </a:r>
          </a:p>
          <a:p>
            <a:r>
              <a:rPr lang="en-US" dirty="0"/>
              <a:t>Protocols</a:t>
            </a:r>
          </a:p>
          <a:p>
            <a:pPr lvl="1"/>
            <a:r>
              <a:rPr lang="en-US" dirty="0"/>
              <a:t>Exchanging keys and traffic in a secure manner</a:t>
            </a:r>
          </a:p>
        </p:txBody>
      </p:sp>
    </p:spTree>
    <p:extLst>
      <p:ext uri="{BB962C8B-B14F-4D97-AF65-F5344CB8AC3E}">
        <p14:creationId xmlns:p14="http://schemas.microsoft.com/office/powerpoint/2010/main" val="319568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3196</TotalTime>
  <Words>2009</Words>
  <Application>Microsoft Office PowerPoint</Application>
  <PresentationFormat>Widescreen</PresentationFormat>
  <Paragraphs>178</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Cryptology (1)</vt:lpstr>
      <vt:lpstr>Getting Started--Definitions</vt:lpstr>
      <vt:lpstr>Basic Cryptology Rules</vt:lpstr>
      <vt:lpstr>WEP—a Cryptography Failure (1)</vt:lpstr>
      <vt:lpstr>WEP—a Cryptography Failure (2)</vt:lpstr>
      <vt:lpstr>Encryption vs. Encoding</vt:lpstr>
      <vt:lpstr>Did I make my point?</vt:lpstr>
      <vt:lpstr>Encryption vs. Obfuscation</vt:lpstr>
      <vt:lpstr>Cryptography—major areas</vt:lpstr>
      <vt:lpstr>Diversion:  Alice, Bob, Eve, Mallory, et al.</vt:lpstr>
      <vt:lpstr>Symmetric Encryption</vt:lpstr>
      <vt:lpstr>Asymmetric Encryption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dc:title>
  <dc:creator>John York</dc:creator>
  <cp:lastModifiedBy>John York</cp:lastModifiedBy>
  <cp:revision>54</cp:revision>
  <dcterms:created xsi:type="dcterms:W3CDTF">2018-03-06T14:38:06Z</dcterms:created>
  <dcterms:modified xsi:type="dcterms:W3CDTF">2022-10-25T19:41:00Z</dcterms:modified>
</cp:coreProperties>
</file>