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75" r:id="rId4"/>
    <p:sldId id="260" r:id="rId5"/>
    <p:sldId id="261" r:id="rId6"/>
    <p:sldId id="262" r:id="rId7"/>
    <p:sldId id="263" r:id="rId8"/>
    <p:sldId id="265" r:id="rId9"/>
    <p:sldId id="264" r:id="rId10"/>
    <p:sldId id="274" r:id="rId11"/>
    <p:sldId id="266" r:id="rId12"/>
    <p:sldId id="270" r:id="rId13"/>
    <p:sldId id="272" r:id="rId14"/>
    <p:sldId id="27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545" autoAdjust="0"/>
  </p:normalViewPr>
  <p:slideViewPr>
    <p:cSldViewPr snapToGrid="0">
      <p:cViewPr varScale="1">
        <p:scale>
          <a:sx n="76" d="100"/>
          <a:sy n="76" d="100"/>
        </p:scale>
        <p:origin x="67" y="197"/>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B%C3%A9zout's_identit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r>
              <a:rPr lang="en-US" dirty="0"/>
              <a:t>The </a:t>
            </a:r>
            <a:r>
              <a:rPr lang="en-US" dirty="0" err="1"/>
              <a:t>findModInverse</a:t>
            </a:r>
            <a:r>
              <a:rPr lang="en-US" dirty="0"/>
              <a:t> function comes from “Cracking Codes with Python.”  It uses an interesting feature of Python called multiple assignment.  The line </a:t>
            </a:r>
            <a:br>
              <a:rPr lang="en-US" dirty="0"/>
            </a:br>
            <a:r>
              <a:rPr lang="en-US" dirty="0"/>
              <a:t>u1, u2, u3 = 1, 0, a</a:t>
            </a:r>
            <a:br>
              <a:rPr lang="en-US" dirty="0"/>
            </a:br>
            <a:r>
              <a:rPr lang="en-US" dirty="0"/>
              <a:t>is the same as</a:t>
            </a:r>
            <a:br>
              <a:rPr lang="en-US" dirty="0"/>
            </a:br>
            <a:r>
              <a:rPr lang="en-US" dirty="0"/>
              <a:t>u1 = 1</a:t>
            </a:r>
            <a:br>
              <a:rPr lang="en-US" dirty="0"/>
            </a:br>
            <a:r>
              <a:rPr lang="en-US" dirty="0"/>
              <a:t>u2 = 0</a:t>
            </a:r>
            <a:br>
              <a:rPr lang="en-US" dirty="0"/>
            </a:br>
            <a:r>
              <a:rPr lang="en-US" dirty="0"/>
              <a:t>u3 = a</a:t>
            </a:r>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11</a:t>
            </a:fld>
            <a:endParaRPr lang="en-US"/>
          </a:p>
        </p:txBody>
      </p:sp>
    </p:spTree>
    <p:extLst>
      <p:ext uri="{BB962C8B-B14F-4D97-AF65-F5344CB8AC3E}">
        <p14:creationId xmlns:p14="http://schemas.microsoft.com/office/powerpoint/2010/main" val="344084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12</a:t>
            </a:fld>
            <a:endParaRPr lang="en-US"/>
          </a:p>
        </p:txBody>
      </p:sp>
    </p:spTree>
    <p:extLst>
      <p:ext uri="{BB962C8B-B14F-4D97-AF65-F5344CB8AC3E}">
        <p14:creationId xmlns:p14="http://schemas.microsoft.com/office/powerpoint/2010/main" val="126460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a:rPr lang="en-US" b="0" i="0" baseline="-25000" smtClean="0">
                        <a:latin typeface="Cambria Math" panose="02040503050406030204" pitchFamily="18" charset="0"/>
                        <a:ea typeface="Cambria Math" panose="02040503050406030204" pitchFamily="18" charset="0"/>
                      </a:rPr>
                      <m:t>26</m:t>
                    </m:r>
                  </m:oMath>
                </a14:m>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Choice>
        <mc:Fallback xmlns="">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26</a:t>
                </a:r>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13</a:t>
            </a:fld>
            <a:endParaRPr lang="en-US"/>
          </a:p>
        </p:txBody>
      </p:sp>
    </p:spTree>
    <p:extLst>
      <p:ext uri="{BB962C8B-B14F-4D97-AF65-F5344CB8AC3E}">
        <p14:creationId xmlns:p14="http://schemas.microsoft.com/office/powerpoint/2010/main" val="250810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the number of elements is a prime number.  Since the only factors of a prime number are 1 and the number itself, all members of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aseline="-25000">
                        <a:latin typeface="Cambria Math" panose="02040503050406030204" pitchFamily="18" charset="0"/>
                        <a:ea typeface="Cambria Math" panose="02040503050406030204" pitchFamily="18" charset="0"/>
                      </a:rPr>
                      <m:t>p</m:t>
                    </m:r>
                  </m:oMath>
                </a14:m>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Choice>
        <mc:Fallback xmlns="">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r>
                  <a:rPr lang="en-US" i="0">
                    <a:latin typeface="Cambria Math" panose="02040503050406030204" pitchFamily="18" charset="0"/>
                    <a:ea typeface="Cambria Math" panose="02040503050406030204" pitchFamily="18" charset="0"/>
                  </a:rPr>
                  <a:t>ℤ</a:t>
                </a:r>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p</a:t>
                </a:r>
                <a:r>
                  <a:rPr lang="en-US" dirty="0"/>
                  <a:t> where the number of elements is a prime number.  Since the only factors of a prime number are 1 and the number itself, all members of </a:t>
                </a:r>
                <a:r>
                  <a:rPr lang="en-US" i="0">
                    <a:latin typeface="Cambria Math" panose="02040503050406030204" pitchFamily="18" charset="0"/>
                    <a:ea typeface="Cambria Math" panose="02040503050406030204" pitchFamily="18" charset="0"/>
                  </a:rPr>
                  <a:t>ℤ</a:t>
                </a:r>
                <a:r>
                  <a:rPr lang="en-US" i="0" baseline="-25000">
                    <a:latin typeface="Cambria Math" panose="02040503050406030204" pitchFamily="18" charset="0"/>
                    <a:ea typeface="Cambria Math" panose="02040503050406030204" pitchFamily="18" charset="0"/>
                  </a:rPr>
                  <a:t>p</a:t>
                </a:r>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14</a:t>
            </a:fld>
            <a:endParaRPr lang="en-US"/>
          </a:p>
        </p:txBody>
      </p:sp>
    </p:spTree>
    <p:extLst>
      <p:ext uri="{BB962C8B-B14F-4D97-AF65-F5344CB8AC3E}">
        <p14:creationId xmlns:p14="http://schemas.microsoft.com/office/powerpoint/2010/main" val="210493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multiplicative Inverse to exist, the number and the modulus must be relatively prime, which means their GCD is one.  </a:t>
            </a:r>
          </a:p>
          <a:p>
            <a:endParaRPr lang="en-US" dirty="0"/>
          </a:p>
          <a:p>
            <a:r>
              <a:rPr lang="en-US" dirty="0" err="1"/>
              <a:t>Bézout’s</a:t>
            </a:r>
            <a:r>
              <a:rPr lang="en-US" dirty="0"/>
              <a:t> Identity says that the GCD of any pair of numbers r</a:t>
            </a:r>
            <a:r>
              <a:rPr lang="en-US" baseline="-25000" dirty="0"/>
              <a:t>0</a:t>
            </a:r>
            <a:r>
              <a:rPr lang="en-US" dirty="0"/>
              <a:t> and r</a:t>
            </a:r>
            <a:r>
              <a:rPr lang="en-US" baseline="-25000" dirty="0"/>
              <a:t>1</a:t>
            </a:r>
            <a:r>
              <a:rPr lang="en-US" dirty="0"/>
              <a:t> can be written as</a:t>
            </a:r>
            <a:br>
              <a:rPr lang="en-US" dirty="0"/>
            </a:br>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p>
          <a:p>
            <a:r>
              <a:rPr lang="en-US" dirty="0"/>
              <a:t>Where s and t can be any numbers.</a:t>
            </a:r>
          </a:p>
          <a:p>
            <a:r>
              <a:rPr lang="en-US" dirty="0"/>
              <a:t>We know the GCD is one because the inverse of r</a:t>
            </a:r>
            <a:r>
              <a:rPr lang="en-US" baseline="-25000" dirty="0"/>
              <a:t>1</a:t>
            </a:r>
            <a:r>
              <a:rPr lang="en-US" dirty="0"/>
              <a:t> does not exist unless r</a:t>
            </a:r>
            <a:r>
              <a:rPr lang="en-US" baseline="-25000" dirty="0"/>
              <a:t>0</a:t>
            </a:r>
            <a:r>
              <a:rPr lang="en-US" dirty="0"/>
              <a:t> and r</a:t>
            </a:r>
            <a:r>
              <a:rPr lang="en-US" baseline="-25000" dirty="0"/>
              <a:t>1</a:t>
            </a:r>
            <a:r>
              <a:rPr lang="en-US" dirty="0"/>
              <a:t> are relatively prime.</a:t>
            </a:r>
          </a:p>
          <a:p>
            <a:r>
              <a:rPr lang="en-US" dirty="0"/>
              <a:t>s * r</a:t>
            </a:r>
            <a:r>
              <a:rPr lang="en-US" baseline="-25000" dirty="0"/>
              <a:t>0</a:t>
            </a:r>
            <a:r>
              <a:rPr lang="en-US" dirty="0"/>
              <a:t> + t * r</a:t>
            </a:r>
            <a:r>
              <a:rPr lang="en-US" baseline="-25000" dirty="0"/>
              <a:t>1 </a:t>
            </a:r>
            <a:r>
              <a:rPr lang="en-US" dirty="0"/>
              <a:t>= 1</a:t>
            </a:r>
          </a:p>
          <a:p>
            <a:r>
              <a:rPr lang="en-US" dirty="0"/>
              <a:t>Take mod r</a:t>
            </a:r>
            <a:r>
              <a:rPr lang="en-US" baseline="-25000" dirty="0"/>
              <a:t>0</a:t>
            </a:r>
            <a:r>
              <a:rPr lang="en-US" dirty="0"/>
              <a:t> of both sides.  We know that (s * r</a:t>
            </a:r>
            <a:r>
              <a:rPr lang="en-US" baseline="-25000" dirty="0"/>
              <a:t>0 </a:t>
            </a:r>
            <a:r>
              <a:rPr lang="en-US" dirty="0"/>
              <a:t>) mod r</a:t>
            </a:r>
            <a:r>
              <a:rPr lang="en-US" baseline="-25000" dirty="0"/>
              <a:t>0</a:t>
            </a:r>
            <a:r>
              <a:rPr lang="en-US" dirty="0"/>
              <a:t>  = 0  because any number that is a multiple of the modulus gives 0 for the modulo operator.</a:t>
            </a:r>
          </a:p>
          <a:p>
            <a:r>
              <a:rPr lang="en-US" dirty="0"/>
              <a:t> t * r</a:t>
            </a:r>
            <a:r>
              <a:rPr lang="en-US" baseline="-25000" dirty="0"/>
              <a:t>1 </a:t>
            </a:r>
            <a:r>
              <a:rPr lang="en-US" dirty="0"/>
              <a:t>mod r</a:t>
            </a:r>
            <a:r>
              <a:rPr lang="en-US" baseline="-25000" dirty="0"/>
              <a:t>0</a:t>
            </a:r>
            <a:r>
              <a:rPr lang="en-US" dirty="0"/>
              <a:t> = 1</a:t>
            </a:r>
          </a:p>
          <a:p>
            <a:r>
              <a:rPr lang="en-US" dirty="0"/>
              <a:t>Therefore, t and r</a:t>
            </a:r>
            <a:r>
              <a:rPr lang="en-US" baseline="-25000" dirty="0"/>
              <a:t>1 </a:t>
            </a:r>
            <a:r>
              <a:rPr lang="en-US" dirty="0"/>
              <a:t>are inverses mod r</a:t>
            </a:r>
            <a:r>
              <a:rPr lang="en-US" baseline="-25000" dirty="0"/>
              <a:t>0</a:t>
            </a:r>
            <a:r>
              <a:rPr lang="en-US" dirty="0"/>
              <a:t>  </a:t>
            </a:r>
          </a:p>
          <a:p>
            <a:endParaRPr lang="en-US" dirty="0"/>
          </a:p>
          <a:p>
            <a:r>
              <a:rPr lang="en-US" dirty="0"/>
              <a:t>See </a:t>
            </a:r>
            <a:r>
              <a:rPr lang="en-US" dirty="0">
                <a:hlinkClick r:id="rId3"/>
              </a:rPr>
              <a:t>https://en.wikipedia.org/wiki/B%C3%A9zout%27s_identity</a:t>
            </a:r>
            <a:r>
              <a:rPr lang="en-US" b="1" dirty="0"/>
              <a:t> </a:t>
            </a:r>
            <a:r>
              <a:rPr lang="en-US" dirty="0"/>
              <a:t>for</a:t>
            </a:r>
            <a:r>
              <a:rPr lang="en-US" b="1" dirty="0"/>
              <a:t> </a:t>
            </a:r>
            <a:r>
              <a:rPr lang="en-US" b="1" dirty="0" err="1"/>
              <a:t>Bézout's</a:t>
            </a:r>
            <a:r>
              <a:rPr lang="en-US" b="1" dirty="0"/>
              <a:t> identity</a:t>
            </a:r>
            <a:r>
              <a:rPr lang="en-US" dirty="0"/>
              <a:t> </a:t>
            </a:r>
          </a:p>
          <a:p>
            <a:r>
              <a:rPr lang="en-US" dirty="0"/>
              <a:t>Also see Understanding Cryptography, </a:t>
            </a:r>
            <a:r>
              <a:rPr lang="en-US" dirty="0" err="1"/>
              <a:t>Paar</a:t>
            </a:r>
            <a:r>
              <a:rPr lang="en-US" dirty="0"/>
              <a:t>, </a:t>
            </a:r>
            <a:r>
              <a:rPr lang="en-US" dirty="0" err="1"/>
              <a:t>Pelzl</a:t>
            </a:r>
            <a:r>
              <a:rPr lang="en-US" dirty="0"/>
              <a:t>, page 162</a:t>
            </a:r>
          </a:p>
          <a:p>
            <a:r>
              <a:rPr lang="en-US" dirty="0" err="1"/>
              <a:t>Bézout's</a:t>
            </a:r>
            <a:r>
              <a:rPr lang="en-US" dirty="0"/>
              <a:t> identity is handy later on in RSA encryption.  In the Python code from Sweigart on the previous slide ( </a:t>
            </a:r>
            <a:r>
              <a:rPr lang="en-US" dirty="0" err="1"/>
              <a:t>findModInverse</a:t>
            </a:r>
            <a:r>
              <a:rPr lang="en-US" dirty="0"/>
              <a:t>(</a:t>
            </a:r>
            <a:r>
              <a:rPr lang="en-US" dirty="0" err="1"/>
              <a:t>a,m</a:t>
            </a:r>
            <a:r>
              <a:rPr lang="en-US" dirty="0"/>
              <a:t>) ), the values of the </a:t>
            </a:r>
            <a:r>
              <a:rPr lang="en-US" dirty="0" err="1"/>
              <a:t>Bézout</a:t>
            </a:r>
            <a:r>
              <a:rPr lang="en-US" dirty="0"/>
              <a:t> coefficients are held in variables u1 and u2.</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15</a:t>
            </a:fld>
            <a:endParaRPr lang="en-US"/>
          </a:p>
        </p:txBody>
      </p:sp>
    </p:spTree>
    <p:extLst>
      <p:ext uri="{BB962C8B-B14F-4D97-AF65-F5344CB8AC3E}">
        <p14:creationId xmlns:p14="http://schemas.microsoft.com/office/powerpoint/2010/main" val="72338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4</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with 26 letters (symbols), length is 26 and we are using modulo 26.</a:t>
            </a:r>
          </a:p>
          <a:p>
            <a:r>
              <a:rPr lang="en-US" dirty="0"/>
              <a:t>If our shift is 3, we are shifting 3 to the right.</a:t>
            </a:r>
          </a:p>
          <a:p>
            <a:endParaRPr lang="en-US" dirty="0"/>
          </a:p>
          <a:p>
            <a:r>
              <a:rPr lang="en-US" dirty="0"/>
              <a:t>For A, </a:t>
            </a:r>
            <a:r>
              <a:rPr lang="en-US" dirty="0" err="1"/>
              <a:t>SYMBOLS.find</a:t>
            </a:r>
            <a:r>
              <a:rPr lang="en-US" dirty="0"/>
              <a:t>(‘A’) = 0, so the index is 0.</a:t>
            </a:r>
          </a:p>
          <a:p>
            <a:r>
              <a:rPr lang="en-US" dirty="0"/>
              <a:t>	</a:t>
            </a:r>
            <a:r>
              <a:rPr lang="en-US" dirty="0" err="1"/>
              <a:t>cipherindex</a:t>
            </a:r>
            <a:r>
              <a:rPr lang="en-US" dirty="0"/>
              <a:t> = (0 + 3) mod 26 = 3 mod 26 = 3</a:t>
            </a:r>
          </a:p>
          <a:p>
            <a:r>
              <a:rPr lang="en-US" dirty="0"/>
              <a:t>	SYMBOLS[3] is D</a:t>
            </a:r>
          </a:p>
          <a:p>
            <a:r>
              <a:rPr lang="en-US" dirty="0"/>
              <a:t>	+= means that D is added to the end of string ciphertext</a:t>
            </a:r>
          </a:p>
          <a:p>
            <a:r>
              <a:rPr lang="en-US" dirty="0"/>
              <a:t>	A becomes D when encrypted</a:t>
            </a:r>
          </a:p>
          <a:p>
            <a:endParaRPr lang="en-US" dirty="0"/>
          </a:p>
          <a:p>
            <a:r>
              <a:rPr lang="en-US" dirty="0"/>
              <a:t>For Z, </a:t>
            </a:r>
            <a:r>
              <a:rPr lang="en-US" dirty="0" err="1"/>
              <a:t>SYMBOLS.find</a:t>
            </a:r>
            <a:r>
              <a:rPr lang="en-US" dirty="0"/>
              <a:t>(‘Z’) = 25, so the index is 25.</a:t>
            </a:r>
          </a:p>
          <a:p>
            <a:r>
              <a:rPr lang="en-US" dirty="0"/>
              <a:t>	</a:t>
            </a:r>
            <a:r>
              <a:rPr lang="en-US" dirty="0" err="1"/>
              <a:t>cipherindex</a:t>
            </a:r>
            <a:r>
              <a:rPr lang="en-US" dirty="0"/>
              <a:t> = (25 + 3) mod 26 = 28 mod 26 = 2</a:t>
            </a:r>
          </a:p>
          <a:p>
            <a:r>
              <a:rPr lang="en-US" dirty="0"/>
              <a:t>	SYMBOLS[2] is C</a:t>
            </a:r>
          </a:p>
          <a:p>
            <a:r>
              <a:rPr lang="en-US" dirty="0"/>
              <a:t>	+= means that C is added to the end of string ciphertext</a:t>
            </a:r>
          </a:p>
          <a:p>
            <a:r>
              <a:rPr lang="en-US" dirty="0"/>
              <a:t>	Z becomes C when encrypted</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12598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gcd</a:t>
            </a:r>
            <a:r>
              <a:rPr lang="en-US" dirty="0"/>
              <a:t>(36, 45)	a = 36, b = 45</a:t>
            </a:r>
          </a:p>
          <a:p>
            <a:r>
              <a:rPr lang="en-US" dirty="0"/>
              <a:t>	a = b % a = 45 % 36 = 9	b = a = 36</a:t>
            </a:r>
          </a:p>
          <a:p>
            <a:r>
              <a:rPr lang="en-US" dirty="0"/>
              <a:t>	 a = 9, b = 36</a:t>
            </a:r>
          </a:p>
          <a:p>
            <a:endParaRPr lang="en-US" dirty="0"/>
          </a:p>
          <a:p>
            <a:r>
              <a:rPr lang="en-US" dirty="0"/>
              <a:t>	a= </a:t>
            </a:r>
            <a:r>
              <a:rPr lang="en-US" dirty="0" err="1"/>
              <a:t>b%a</a:t>
            </a:r>
            <a:r>
              <a:rPr lang="en-US" dirty="0"/>
              <a:t> = 36 % 9 = 0	b = a = 9</a:t>
            </a:r>
          </a:p>
          <a:p>
            <a:r>
              <a:rPr lang="en-US" dirty="0"/>
              <a:t>	a = 0, b = 9</a:t>
            </a:r>
          </a:p>
          <a:p>
            <a:r>
              <a:rPr lang="en-US" dirty="0"/>
              <a:t>a = 0 so quit, answer is 9</a:t>
            </a:r>
          </a:p>
          <a:p>
            <a:r>
              <a:rPr lang="en-US" dirty="0"/>
              <a:t>The GCD of 36 and 45 is 9.  9 * 4 = 36, 9 * 5 = 45</a:t>
            </a:r>
          </a:p>
          <a:p>
            <a:endParaRPr lang="en-US" dirty="0"/>
          </a:p>
          <a:p>
            <a:r>
              <a:rPr lang="en-US" dirty="0" err="1"/>
              <a:t>gcd</a:t>
            </a:r>
            <a:r>
              <a:rPr lang="en-US" dirty="0"/>
              <a:t>(44, 45)	a = 44, b = 45</a:t>
            </a:r>
          </a:p>
          <a:p>
            <a:r>
              <a:rPr lang="en-US" dirty="0"/>
              <a:t>	b = b % a = 45 % 44 = 1	b = a = 44</a:t>
            </a:r>
          </a:p>
          <a:p>
            <a:r>
              <a:rPr lang="en-US" dirty="0"/>
              <a:t>	 a = 1, b = 44</a:t>
            </a:r>
          </a:p>
          <a:p>
            <a:endParaRPr lang="en-US" dirty="0"/>
          </a:p>
          <a:p>
            <a:r>
              <a:rPr lang="en-US" dirty="0"/>
              <a:t>	a = </a:t>
            </a:r>
            <a:r>
              <a:rPr lang="en-US" dirty="0" err="1"/>
              <a:t>b%a</a:t>
            </a:r>
            <a:r>
              <a:rPr lang="en-US" dirty="0"/>
              <a:t> = 44 % 1 = 0	b = a = 1</a:t>
            </a:r>
          </a:p>
          <a:p>
            <a:r>
              <a:rPr lang="en-US" dirty="0"/>
              <a:t>	 a = 0, b = 1</a:t>
            </a:r>
          </a:p>
          <a:p>
            <a:r>
              <a:rPr lang="en-US" dirty="0"/>
              <a:t>a = 0 so quit, answer is 1</a:t>
            </a:r>
          </a:p>
          <a:p>
            <a:r>
              <a:rPr lang="en-US" dirty="0"/>
              <a:t>Therefore, 44 and 45 are relatively prime.  They have no factors in common other than 1.</a:t>
            </a:r>
          </a:p>
        </p:txBody>
      </p:sp>
      <p:sp>
        <p:nvSpPr>
          <p:cNvPr id="4" name="Slide Number Placeholder 3"/>
          <p:cNvSpPr>
            <a:spLocks noGrp="1"/>
          </p:cNvSpPr>
          <p:nvPr>
            <p:ph type="sldNum" sz="quarter" idx="10"/>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272452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9</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E4049-D197-4118-BF97-B2C042C8F06E}" type="slidenum">
              <a:rPr lang="en-US" smtClean="0"/>
              <a:t>10</a:t>
            </a:fld>
            <a:endParaRPr lang="en-US"/>
          </a:p>
        </p:txBody>
      </p:sp>
    </p:spTree>
    <p:extLst>
      <p:ext uri="{BB962C8B-B14F-4D97-AF65-F5344CB8AC3E}">
        <p14:creationId xmlns:p14="http://schemas.microsoft.com/office/powerpoint/2010/main" val="20486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11/1/2022</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11/1/2022</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inventwithpython.com/cracking/"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nventwithpython.com/cracki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and Modular Arithmetic</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Key Point—Multiplicative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lstStyle/>
          <a:p>
            <a:r>
              <a:rPr lang="en-US" dirty="0"/>
              <a:t>When Multiplicative Inverse does not exist, multiplication does not give a unique answer—remember Affine cipher,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Some encryption develops ways to work around this</a:t>
            </a:r>
          </a:p>
          <a:p>
            <a:pPr lvl="1"/>
            <a:r>
              <a:rPr lang="en-US" dirty="0"/>
              <a:t>AES defines new operations to replace multiplication and addition</a:t>
            </a:r>
          </a:p>
          <a:p>
            <a:pPr lvl="1"/>
            <a:r>
              <a:rPr lang="en-US" dirty="0"/>
              <a:t>Diffie-Hellman excludes numbers that do not have inverse</a:t>
            </a:r>
          </a:p>
          <a:p>
            <a:r>
              <a:rPr lang="en-US" dirty="0"/>
              <a:t>Some encryption makes use of this property</a:t>
            </a:r>
          </a:p>
          <a:p>
            <a:pPr lvl="1"/>
            <a:r>
              <a:rPr lang="en-US" dirty="0"/>
              <a:t>RSA is based on a modulus that is not prime</a:t>
            </a:r>
          </a:p>
        </p:txBody>
      </p:sp>
    </p:spTree>
    <p:extLst>
      <p:ext uri="{BB962C8B-B14F-4D97-AF65-F5344CB8AC3E}">
        <p14:creationId xmlns:p14="http://schemas.microsoft.com/office/powerpoint/2010/main" val="416696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pPr marL="457200" lvl="1" indent="0">
              <a:buNone/>
            </a:pPr>
            <a:r>
              <a:rPr lang="en-US" dirty="0"/>
              <a:t>(Should also check </a:t>
            </a:r>
            <a:r>
              <a:rPr lang="en-US" dirty="0" err="1"/>
              <a:t>gcd</a:t>
            </a:r>
            <a:r>
              <a:rPr lang="en-US" dirty="0"/>
              <a:t>(a, n) == 1 before start to ensure inverse exists)</a:t>
            </a:r>
          </a:p>
          <a:p>
            <a:r>
              <a:rPr lang="en-US" dirty="0"/>
              <a:t>Extended Euclidean Algorithm</a:t>
            </a:r>
          </a:p>
          <a:p>
            <a:pPr lvl="1"/>
            <a:r>
              <a:rPr lang="en-US" dirty="0"/>
              <a:t>Compact,</a:t>
            </a:r>
          </a:p>
          <a:p>
            <a:pPr marL="457200" lvl="1" indent="0">
              <a:buNone/>
            </a:pPr>
            <a:r>
              <a:rPr lang="en-US" dirty="0"/>
              <a:t>not simple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pic>
        <p:nvPicPr>
          <p:cNvPr id="9" name="Picture 8">
            <a:extLst>
              <a:ext uri="{FF2B5EF4-FFF2-40B4-BE49-F238E27FC236}">
                <a16:creationId xmlns:a16="http://schemas.microsoft.com/office/drawing/2014/main" id="{20AFF601-8205-4E33-9E04-760EACCCD411}"/>
              </a:ext>
            </a:extLst>
          </p:cNvPr>
          <p:cNvPicPr>
            <a:picLocks noChangeAspect="1"/>
          </p:cNvPicPr>
          <p:nvPr/>
        </p:nvPicPr>
        <p:blipFill>
          <a:blip r:embed="rId5"/>
          <a:stretch>
            <a:fillRect/>
          </a:stretch>
        </p:blipFill>
        <p:spPr>
          <a:xfrm>
            <a:off x="2871536" y="4013966"/>
            <a:ext cx="9077475" cy="2297934"/>
          </a:xfrm>
          <a:prstGeom prst="rect">
            <a:avLst/>
          </a:prstGeom>
        </p:spPr>
      </p:pic>
      <p:sp>
        <p:nvSpPr>
          <p:cNvPr id="4" name="TextBox 3">
            <a:extLst>
              <a:ext uri="{FF2B5EF4-FFF2-40B4-BE49-F238E27FC236}">
                <a16:creationId xmlns:a16="http://schemas.microsoft.com/office/drawing/2014/main" id="{04DD64AC-C8F1-4443-9D99-9EF43CCD07DF}"/>
              </a:ext>
            </a:extLst>
          </p:cNvPr>
          <p:cNvSpPr txBox="1"/>
          <p:nvPr/>
        </p:nvSpPr>
        <p:spPr>
          <a:xfrm>
            <a:off x="268779" y="5696290"/>
            <a:ext cx="3172178" cy="307777"/>
          </a:xfrm>
          <a:prstGeom prst="rect">
            <a:avLst/>
          </a:prstGeom>
          <a:noFill/>
        </p:spPr>
        <p:txBody>
          <a:bodyPr wrap="square" rtlCol="0">
            <a:spAutoFit/>
          </a:bodyPr>
          <a:lstStyle/>
          <a:p>
            <a:r>
              <a:rPr lang="en-US" sz="1400" dirty="0">
                <a:hlinkClick r:id="rId6"/>
              </a:rPr>
              <a:t>https://inventwithpython.com/cracking/</a:t>
            </a:r>
            <a:r>
              <a:rPr lang="en-US" sz="1400" dirty="0"/>
              <a:t> </a:t>
            </a:r>
          </a:p>
        </p:txBody>
      </p:sp>
    </p:spTree>
    <p:extLst>
      <p:ext uri="{BB962C8B-B14F-4D97-AF65-F5344CB8AC3E}">
        <p14:creationId xmlns:p14="http://schemas.microsoft.com/office/powerpoint/2010/main" val="192790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Modulo operator</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fontScale="85000" lnSpcReduction="20000"/>
          </a:bodyPr>
          <a:lstStyle/>
          <a:p>
            <a:r>
              <a:rPr lang="en-US" dirty="0"/>
              <a:t>Math Definition of the modulo operation</a:t>
            </a:r>
          </a:p>
          <a:p>
            <a:pPr lvl="1"/>
            <a:r>
              <a:rPr lang="en-US" dirty="0"/>
              <a:t>Let a, r, and m be Integers, and m &gt; 0</a:t>
            </a:r>
          </a:p>
          <a:p>
            <a:pPr lvl="1"/>
            <a:r>
              <a:rPr lang="en-US" dirty="0"/>
              <a:t>a ≡ r mod m, if m divides a – r</a:t>
            </a:r>
          </a:p>
          <a:p>
            <a:r>
              <a:rPr lang="en-US" dirty="0"/>
              <a:t>Other Definition</a:t>
            </a:r>
          </a:p>
          <a:p>
            <a:pPr lvl="1"/>
            <a:r>
              <a:rPr lang="en-US" dirty="0"/>
              <a:t>a = r mod m</a:t>
            </a:r>
          </a:p>
          <a:p>
            <a:pPr lvl="1"/>
            <a:r>
              <a:rPr lang="en-US" dirty="0"/>
              <a:t>a is the remainder when you divide r by m</a:t>
            </a:r>
          </a:p>
          <a:p>
            <a:pPr lvl="1"/>
            <a:r>
              <a:rPr lang="en-US" dirty="0"/>
              <a:t>m mod m is always 0, so n * m mod m (n is an integer) is always 0</a:t>
            </a:r>
          </a:p>
          <a:p>
            <a:pPr lvl="1"/>
            <a:r>
              <a:rPr lang="en-US" dirty="0"/>
              <a:t>a is not unique</a:t>
            </a:r>
          </a:p>
          <a:p>
            <a:pPr lvl="2"/>
            <a:r>
              <a:rPr lang="en-US" dirty="0"/>
              <a:t>for 9 mod 5:  …, -6, -1, 4, 9, 14, … are all valid</a:t>
            </a:r>
          </a:p>
          <a:p>
            <a:pPr lvl="2"/>
            <a:r>
              <a:rPr lang="en-US" dirty="0"/>
              <a:t>usually choose the value between 0 and m, 4 in this case</a:t>
            </a:r>
          </a:p>
          <a:p>
            <a:r>
              <a:rPr lang="en-US" dirty="0"/>
              <a:t>Python operators</a:t>
            </a:r>
          </a:p>
          <a:p>
            <a:pPr lvl="1"/>
            <a:r>
              <a:rPr lang="en-US" dirty="0"/>
              <a:t>% is the modulo operator,  97 % 6 will return 1</a:t>
            </a:r>
          </a:p>
          <a:p>
            <a:pPr lvl="1"/>
            <a:r>
              <a:rPr lang="en-US" dirty="0"/>
              <a:t>// is the integer division operator, 97 // 6 will return 16</a:t>
            </a:r>
          </a:p>
          <a:p>
            <a:pPr lvl="1"/>
            <a:r>
              <a:rPr lang="en-US" dirty="0"/>
              <a:t>16 * 6 + 1 = 97  (quotient * modulus + remainder gives us the initial number)</a:t>
            </a:r>
          </a:p>
          <a:p>
            <a:pPr marL="0" indent="0">
              <a:buNone/>
            </a:pPr>
            <a:endParaRPr lang="en-US" dirty="0"/>
          </a:p>
        </p:txBody>
      </p:sp>
    </p:spTree>
    <p:extLst>
      <p:ext uri="{BB962C8B-B14F-4D97-AF65-F5344CB8AC3E}">
        <p14:creationId xmlns:p14="http://schemas.microsoft.com/office/powerpoint/2010/main" val="410655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0E61-292F-4E4E-80A8-53FC64D06AA6}"/>
              </a:ext>
            </a:extLst>
          </p:cNvPr>
          <p:cNvSpPr>
            <a:spLocks noGrp="1"/>
          </p:cNvSpPr>
          <p:nvPr>
            <p:ph type="title"/>
          </p:nvPr>
        </p:nvSpPr>
        <p:spPr/>
        <p:txBody>
          <a:bodyPr/>
          <a:lstStyle/>
          <a:p>
            <a:r>
              <a:rPr lang="en-US" dirty="0"/>
              <a:t>Integer 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88C937-8C95-4D7A-80F8-C493BFB5BEED}"/>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ℤ</m:t>
                    </m:r>
                  </m:oMath>
                </a14:m>
                <a:r>
                  <a:rPr lang="en-US" baseline="-25000" dirty="0"/>
                  <a:t>m</a:t>
                </a:r>
                <a:r>
                  <a:rPr lang="en-US" dirty="0"/>
                  <a:t> consists of:</a:t>
                </a:r>
              </a:p>
              <a:p>
                <a:pPr lvl="1"/>
                <a:r>
                  <a:rPr lang="en-US" dirty="0"/>
                  <a:t>Integers from 0 to m-1, {0, 1, 2, …, m-1}</a:t>
                </a:r>
              </a:p>
              <a:p>
                <a:pPr lvl="1"/>
                <a:r>
                  <a:rPr lang="en-US" dirty="0"/>
                  <a:t>Operations for addition and multiplication, mod 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r>
                  <a:rPr lang="en-US" dirty="0"/>
                  <a:t>The ring is </a:t>
                </a:r>
                <a:r>
                  <a:rPr lang="en-US" b="1" u="sng" dirty="0"/>
                  <a:t>closed</a:t>
                </a:r>
              </a:p>
              <a:p>
                <a:pPr lvl="1"/>
                <a:r>
                  <a:rPr lang="en-US" dirty="0"/>
                  <a:t>The result of any operation is also a member of the ring</a:t>
                </a:r>
              </a:p>
              <a:p>
                <a:r>
                  <a:rPr lang="en-US" dirty="0"/>
                  <a:t>Associative, distributive, identity, and additive inverse apply</a:t>
                </a:r>
              </a:p>
              <a:p>
                <a:r>
                  <a:rPr lang="en-US" u="sng" dirty="0"/>
                  <a:t>Multiplicative inverse for an element may or may not exist</a:t>
                </a:r>
              </a:p>
            </p:txBody>
          </p:sp>
        </mc:Choice>
        <mc:Fallback xmlns="">
          <p:sp>
            <p:nvSpPr>
              <p:cNvPr id="3" name="Content Placeholder 2">
                <a:extLst>
                  <a:ext uri="{FF2B5EF4-FFF2-40B4-BE49-F238E27FC236}">
                    <a16:creationId xmlns:a16="http://schemas.microsoft.com/office/drawing/2014/main" id="{9988C937-8C95-4D7A-80F8-C493BFB5BEE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28528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5E5-C576-4455-ADDB-16423854BD12}"/>
              </a:ext>
            </a:extLst>
          </p:cNvPr>
          <p:cNvSpPr>
            <a:spLocks noGrp="1"/>
          </p:cNvSpPr>
          <p:nvPr>
            <p:ph type="title"/>
          </p:nvPr>
        </p:nvSpPr>
        <p:spPr/>
        <p:txBody>
          <a:bodyPr/>
          <a:lstStyle/>
          <a:p>
            <a:r>
              <a:rPr lang="en-US" dirty="0"/>
              <a:t>Groups, Fields, and Prime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01832-DFAA-4988-8C54-E2F4A3DD55EC}"/>
                  </a:ext>
                </a:extLst>
              </p:cNvPr>
              <p:cNvSpPr>
                <a:spLocks noGrp="1"/>
              </p:cNvSpPr>
              <p:nvPr>
                <p:ph idx="1"/>
              </p:nvPr>
            </p:nvSpPr>
            <p:spPr/>
            <p:txBody>
              <a:bodyPr/>
              <a:lstStyle/>
              <a:p>
                <a:r>
                  <a:rPr lang="en-US" dirty="0"/>
                  <a:t>A Group G is a set of elements combined with some operation ○</a:t>
                </a:r>
              </a:p>
              <a:p>
                <a:pPr lvl="1"/>
                <a:r>
                  <a:rPr lang="en-US" dirty="0"/>
                  <a:t>The group is closed, a ○ b = c </a:t>
                </a:r>
                <a14:m>
                  <m:oMath xmlns:m="http://schemas.openxmlformats.org/officeDocument/2006/math">
                    <m:r>
                      <a:rPr lang="en-US" b="0" i="1" smtClean="0">
                        <a:latin typeface="Cambria Math" panose="02040503050406030204" pitchFamily="18" charset="0"/>
                      </a:rPr>
                      <m:t>∈</m:t>
                    </m:r>
                  </m:oMath>
                </a14:m>
                <a:r>
                  <a:rPr lang="en-US" b="0" dirty="0"/>
                  <a:t> G</a:t>
                </a:r>
              </a:p>
              <a:p>
                <a:pPr lvl="1"/>
                <a:r>
                  <a:rPr lang="en-US" dirty="0"/>
                  <a:t>The group is associative, a ○ b = b ○ a</a:t>
                </a:r>
              </a:p>
              <a:p>
                <a:pPr lvl="1"/>
                <a:r>
                  <a:rPr lang="en-US" b="0" dirty="0"/>
                  <a:t>There is an identity element, </a:t>
                </a:r>
                <a:r>
                  <a:rPr lang="en-US" dirty="0"/>
                  <a:t>a ○ 1 = a for all a </a:t>
                </a:r>
                <a14:m>
                  <m:oMath xmlns:m="http://schemas.openxmlformats.org/officeDocument/2006/math">
                    <m:r>
                      <a:rPr lang="en-US" i="1">
                        <a:latin typeface="Cambria Math" panose="02040503050406030204" pitchFamily="18" charset="0"/>
                      </a:rPr>
                      <m:t>∈</m:t>
                    </m:r>
                  </m:oMath>
                </a14:m>
                <a:r>
                  <a:rPr lang="en-US" dirty="0"/>
                  <a:t> G</a:t>
                </a:r>
              </a:p>
              <a:p>
                <a:pPr lvl="1"/>
                <a:r>
                  <a:rPr lang="en-US" b="0" u="sng" dirty="0"/>
                  <a:t>There is an inver</a:t>
                </a:r>
                <a:r>
                  <a:rPr lang="en-US" u="sng" dirty="0"/>
                  <a:t>se element, a ○ a</a:t>
                </a:r>
                <a:r>
                  <a:rPr lang="en-US" u="sng" baseline="30000" dirty="0"/>
                  <a:t>-1</a:t>
                </a:r>
                <a:r>
                  <a:rPr lang="en-US" u="sng" dirty="0"/>
                  <a:t> = 1</a:t>
                </a:r>
                <a:r>
                  <a:rPr lang="en-US" dirty="0"/>
                  <a:t> </a:t>
                </a:r>
                <a:r>
                  <a:rPr lang="en-US" b="0" dirty="0"/>
                  <a:t> </a:t>
                </a:r>
                <a:r>
                  <a:rPr lang="en-US" dirty="0">
                    <a:highlight>
                      <a:srgbClr val="FFFF00"/>
                    </a:highlight>
                  </a:rPr>
                  <a:t>for all a </a:t>
                </a:r>
                <a14:m>
                  <m:oMath xmlns:m="http://schemas.openxmlformats.org/officeDocument/2006/math">
                    <m:r>
                      <a:rPr lang="en-US" i="1">
                        <a:highlight>
                          <a:srgbClr val="FFFF00"/>
                        </a:highlight>
                        <a:latin typeface="Cambria Math" panose="02040503050406030204" pitchFamily="18" charset="0"/>
                      </a:rPr>
                      <m:t>∈</m:t>
                    </m:r>
                  </m:oMath>
                </a14:m>
                <a:r>
                  <a:rPr lang="en-US" dirty="0">
                    <a:highlight>
                      <a:srgbClr val="FFFF00"/>
                    </a:highlight>
                  </a:rPr>
                  <a:t> G</a:t>
                </a:r>
              </a:p>
              <a:p>
                <a:pPr lvl="1"/>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as elements that are factors of 2 and 13 do not have inverses.  (It is a group if only addition is considered.)</a:t>
                </a:r>
              </a:p>
              <a:p>
                <a:r>
                  <a:rPr lang="en-US" b="0" dirty="0"/>
                  <a:t>A Field F is a group with operations Addition and Multiplication</a:t>
                </a:r>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p is a prime number</a:t>
                </a:r>
              </a:p>
              <a:p>
                <a:pPr lvl="1"/>
                <a:r>
                  <a:rPr lang="en-US" b="0" u="sng" dirty="0"/>
                  <a:t>All members of </a:t>
                </a:r>
                <a14:m>
                  <m:oMath xmlns:m="http://schemas.openxmlformats.org/officeDocument/2006/math">
                    <m:r>
                      <a:rPr lang="en-US" i="1" u="sng">
                        <a:latin typeface="Cambria Math" panose="02040503050406030204" pitchFamily="18" charset="0"/>
                        <a:ea typeface="Cambria Math" panose="02040503050406030204" pitchFamily="18" charset="0"/>
                      </a:rPr>
                      <m:t>ℤ</m:t>
                    </m:r>
                    <m:r>
                      <m:rPr>
                        <m:sty m:val="p"/>
                      </m:rPr>
                      <a:rPr lang="en-US" b="0" i="0" u="sng" smtClean="0">
                        <a:latin typeface="Cambria Math" panose="02040503050406030204" pitchFamily="18" charset="0"/>
                        <a:ea typeface="Cambria Math" panose="02040503050406030204" pitchFamily="18" charset="0"/>
                      </a:rPr>
                      <m:t>p</m:t>
                    </m:r>
                  </m:oMath>
                </a14:m>
                <a:r>
                  <a:rPr lang="en-US" b="0" u="sng" dirty="0"/>
                  <a:t> have multiplicative inverses</a:t>
                </a:r>
              </a:p>
            </p:txBody>
          </p:sp>
        </mc:Choice>
        <mc:Fallback xmlns="">
          <p:sp>
            <p:nvSpPr>
              <p:cNvPr id="3" name="Content Placeholder 2">
                <a:extLst>
                  <a:ext uri="{FF2B5EF4-FFF2-40B4-BE49-F238E27FC236}">
                    <a16:creationId xmlns:a16="http://schemas.microsoft.com/office/drawing/2014/main" id="{9C401832-DFAA-4988-8C54-E2F4A3DD55E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1261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A448-D5C1-4959-B37A-35A363CB5D43}"/>
              </a:ext>
            </a:extLst>
          </p:cNvPr>
          <p:cNvSpPr>
            <a:spLocks noGrp="1"/>
          </p:cNvSpPr>
          <p:nvPr>
            <p:ph type="title"/>
          </p:nvPr>
        </p:nvSpPr>
        <p:spPr/>
        <p:txBody>
          <a:bodyPr>
            <a:normAutofit fontScale="90000"/>
          </a:bodyPr>
          <a:lstStyle/>
          <a:p>
            <a:r>
              <a:rPr lang="en-US" dirty="0"/>
              <a:t>Extended Euclidean Algorithm </a:t>
            </a:r>
            <a:r>
              <a:rPr lang="en-US" sz="3100" dirty="0"/>
              <a:t>(optional for math people,  a proof that the extended algorithm computes the multiplicative inverse)</a:t>
            </a:r>
            <a:endParaRPr lang="en-US" dirty="0"/>
          </a:p>
        </p:txBody>
      </p:sp>
      <p:sp>
        <p:nvSpPr>
          <p:cNvPr id="3" name="Content Placeholder 2">
            <a:extLst>
              <a:ext uri="{FF2B5EF4-FFF2-40B4-BE49-F238E27FC236}">
                <a16:creationId xmlns:a16="http://schemas.microsoft.com/office/drawing/2014/main" id="{C040C6CE-FD85-475F-96DC-BF540D03C57C}"/>
              </a:ext>
            </a:extLst>
          </p:cNvPr>
          <p:cNvSpPr>
            <a:spLocks noGrp="1"/>
          </p:cNvSpPr>
          <p:nvPr>
            <p:ph idx="1"/>
          </p:nvPr>
        </p:nvSpPr>
        <p:spPr/>
        <p:txBody>
          <a:bodyPr>
            <a:normAutofit lnSpcReduction="10000"/>
          </a:bodyPr>
          <a:lstStyle/>
          <a:p>
            <a:r>
              <a:rPr lang="en-US" dirty="0"/>
              <a:t>Extended algorithm—inputs are r</a:t>
            </a:r>
            <a:r>
              <a:rPr lang="en-US" baseline="-25000" dirty="0"/>
              <a:t>0</a:t>
            </a:r>
            <a:r>
              <a:rPr lang="en-US" dirty="0"/>
              <a:t> &amp; r</a:t>
            </a:r>
            <a:r>
              <a:rPr lang="en-US" baseline="-25000" dirty="0"/>
              <a:t>1</a:t>
            </a:r>
            <a:r>
              <a:rPr lang="en-US" dirty="0"/>
              <a:t>, outputs are GCD, s and t</a:t>
            </a:r>
          </a:p>
          <a:p>
            <a:pPr lvl="1"/>
            <a:r>
              <a:rPr lang="en-US" dirty="0"/>
              <a:t>r</a:t>
            </a:r>
            <a:r>
              <a:rPr lang="en-US" baseline="-25000" dirty="0"/>
              <a:t>0</a:t>
            </a:r>
            <a:r>
              <a:rPr lang="en-US" dirty="0"/>
              <a:t> &gt; r</a:t>
            </a:r>
            <a:r>
              <a:rPr lang="en-US" baseline="-25000" dirty="0"/>
              <a:t>1 </a:t>
            </a:r>
            <a:endParaRPr lang="en-US" dirty="0"/>
          </a:p>
          <a:p>
            <a:pPr lvl="1"/>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r>
              <a:rPr lang="en-US" sz="2800" dirty="0"/>
              <a:t> </a:t>
            </a:r>
            <a:r>
              <a:rPr lang="en-US" dirty="0"/>
              <a:t>(s and t are called the </a:t>
            </a:r>
            <a:r>
              <a:rPr lang="en-US" dirty="0" err="1"/>
              <a:t>Bézout</a:t>
            </a:r>
            <a:r>
              <a:rPr lang="en-US" dirty="0"/>
              <a:t> coefficients)</a:t>
            </a:r>
            <a:r>
              <a:rPr lang="en-US" sz="2800" dirty="0"/>
              <a:t>  </a:t>
            </a:r>
          </a:p>
          <a:p>
            <a:pPr lvl="1"/>
            <a:r>
              <a:rPr lang="en-US" dirty="0"/>
              <a:t>In addition to GCD, the algorithm computes a linear combination of the two inputs that equals the GCD (</a:t>
            </a:r>
            <a:r>
              <a:rPr lang="en-US" dirty="0" err="1"/>
              <a:t>Bézout</a:t>
            </a:r>
            <a:r>
              <a:rPr lang="en-US" dirty="0"/>
              <a:t> identity guarantees it can be done)</a:t>
            </a:r>
          </a:p>
          <a:p>
            <a:pPr lvl="1"/>
            <a:r>
              <a:rPr lang="en-US" dirty="0"/>
              <a:t>Often, the coefficients s and t have opposite signs</a:t>
            </a:r>
          </a:p>
          <a:p>
            <a:r>
              <a:rPr lang="en-US" dirty="0"/>
              <a:t>If r</a:t>
            </a:r>
            <a:r>
              <a:rPr lang="en-US" baseline="-25000" dirty="0"/>
              <a:t>0 </a:t>
            </a:r>
            <a:r>
              <a:rPr lang="en-US" dirty="0"/>
              <a:t> &amp; r</a:t>
            </a:r>
            <a:r>
              <a:rPr lang="en-US" baseline="-25000" dirty="0"/>
              <a:t>1</a:t>
            </a:r>
            <a:r>
              <a:rPr lang="en-US" dirty="0"/>
              <a:t> are relatively prime, GCD = 1</a:t>
            </a:r>
          </a:p>
          <a:p>
            <a:r>
              <a:rPr lang="en-US" dirty="0"/>
              <a:t>s * r</a:t>
            </a:r>
            <a:r>
              <a:rPr lang="en-US" baseline="-25000" dirty="0"/>
              <a:t>0</a:t>
            </a:r>
            <a:r>
              <a:rPr lang="en-US" dirty="0"/>
              <a:t> + t * r</a:t>
            </a:r>
            <a:r>
              <a:rPr lang="en-US" baseline="-25000" dirty="0"/>
              <a:t>1</a:t>
            </a:r>
            <a:r>
              <a:rPr lang="en-US" dirty="0"/>
              <a:t> = 1, so take mod r</a:t>
            </a:r>
            <a:r>
              <a:rPr lang="en-US" baseline="-25000" dirty="0"/>
              <a:t>0</a:t>
            </a:r>
            <a:r>
              <a:rPr lang="en-US" dirty="0"/>
              <a:t> of both sides</a:t>
            </a:r>
          </a:p>
          <a:p>
            <a:pPr lvl="1"/>
            <a:r>
              <a:rPr lang="en-US"/>
              <a:t>Remember that (</a:t>
            </a:r>
            <a:r>
              <a:rPr lang="en-US" dirty="0"/>
              <a:t>s * r</a:t>
            </a:r>
            <a:r>
              <a:rPr lang="en-US" baseline="-25000" dirty="0"/>
              <a:t>0 </a:t>
            </a:r>
            <a:r>
              <a:rPr lang="en-US" dirty="0"/>
              <a:t>) mod r</a:t>
            </a:r>
            <a:r>
              <a:rPr lang="en-US" baseline="-25000" dirty="0"/>
              <a:t>0</a:t>
            </a:r>
            <a:r>
              <a:rPr lang="en-US" dirty="0"/>
              <a:t>  = 0</a:t>
            </a:r>
          </a:p>
          <a:p>
            <a:r>
              <a:rPr lang="en-US" dirty="0"/>
              <a:t>t * r</a:t>
            </a:r>
            <a:r>
              <a:rPr lang="en-US" baseline="-25000" dirty="0"/>
              <a:t>1 </a:t>
            </a:r>
            <a:r>
              <a:rPr lang="en-US" dirty="0"/>
              <a:t>mod r</a:t>
            </a:r>
            <a:r>
              <a:rPr lang="en-US" baseline="-25000" dirty="0"/>
              <a:t>0</a:t>
            </a:r>
            <a:r>
              <a:rPr lang="en-US" dirty="0"/>
              <a:t> = 1</a:t>
            </a:r>
          </a:p>
          <a:p>
            <a:pPr lvl="1"/>
            <a:r>
              <a:rPr lang="en-US" b="1" u="sng" dirty="0"/>
              <a:t>t is multiplicative inverse of r</a:t>
            </a:r>
            <a:r>
              <a:rPr lang="en-US" b="1" u="sng" baseline="-25000" dirty="0"/>
              <a:t>1</a:t>
            </a:r>
            <a:r>
              <a:rPr lang="en-US" b="1" u="sng" dirty="0"/>
              <a:t> mod r</a:t>
            </a:r>
            <a:r>
              <a:rPr lang="en-US" b="1" u="sng" baseline="-25000" dirty="0"/>
              <a:t>0</a:t>
            </a:r>
            <a:endParaRPr lang="en-US" b="1" u="sng" dirty="0"/>
          </a:p>
          <a:p>
            <a:pPr marL="457200" lvl="1" indent="0">
              <a:buNone/>
            </a:pPr>
            <a:endParaRPr lang="en-US" dirty="0"/>
          </a:p>
        </p:txBody>
      </p:sp>
    </p:spTree>
    <p:extLst>
      <p:ext uri="{BB962C8B-B14F-4D97-AF65-F5344CB8AC3E}">
        <p14:creationId xmlns:p14="http://schemas.microsoft.com/office/powerpoint/2010/main" val="59660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lstStyle/>
          <a:p>
            <a:r>
              <a:rPr lang="en-US" dirty="0"/>
              <a:t>Not in common use, except as Capture The Flag (CTF) problems</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BB11-0755-4885-97D7-7E0A6A1E09F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Modular arithmetic “wraps”</a:t>
            </a:r>
          </a:p>
        </p:txBody>
      </p:sp>
      <p:sp>
        <p:nvSpPr>
          <p:cNvPr id="6" name="TextBox 5">
            <a:extLst>
              <a:ext uri="{FF2B5EF4-FFF2-40B4-BE49-F238E27FC236}">
                <a16:creationId xmlns:a16="http://schemas.microsoft.com/office/drawing/2014/main" id="{0EFB6440-BCCF-B2D3-F4C7-A7C42706C19E}"/>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Easy enough for simple problems, but for complex problems with gigantic numbers becomes hard to solve</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ock&#10;&#10;Description automatically generated">
            <a:extLst>
              <a:ext uri="{FF2B5EF4-FFF2-40B4-BE49-F238E27FC236}">
                <a16:creationId xmlns:a16="http://schemas.microsoft.com/office/drawing/2014/main" id="{431E26B2-FC0F-FC78-E1D0-BC63565F8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5862" y="1907496"/>
            <a:ext cx="6019331" cy="3039762"/>
          </a:xfrm>
          <a:prstGeom prst="rect">
            <a:avLst/>
          </a:prstGeom>
          <a:effectLst/>
        </p:spPr>
      </p:pic>
    </p:spTree>
    <p:extLst>
      <p:ext uri="{BB962C8B-B14F-4D97-AF65-F5344CB8AC3E}">
        <p14:creationId xmlns:p14="http://schemas.microsoft.com/office/powerpoint/2010/main" val="284558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Caesar (or Shift) Cipher</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3"/>
          <a:stretch>
            <a:fillRect/>
          </a:stretch>
        </p:blipFill>
        <p:spPr>
          <a:xfrm>
            <a:off x="3990472" y="4033169"/>
            <a:ext cx="7036961" cy="2567991"/>
          </a:xfrm>
          <a:prstGeom prst="rect">
            <a:avLst/>
          </a:prstGeom>
        </p:spPr>
      </p:pic>
      <p:pic>
        <p:nvPicPr>
          <p:cNvPr id="9" name="Picture 8">
            <a:extLst>
              <a:ext uri="{FF2B5EF4-FFF2-40B4-BE49-F238E27FC236}">
                <a16:creationId xmlns:a16="http://schemas.microsoft.com/office/drawing/2014/main" id="{792B5F76-301A-46D0-ACAC-5578E7865D26}"/>
              </a:ext>
            </a:extLst>
          </p:cNvPr>
          <p:cNvPicPr>
            <a:picLocks noChangeAspect="1"/>
          </p:cNvPicPr>
          <p:nvPr/>
        </p:nvPicPr>
        <p:blipFill>
          <a:blip r:embed="rId4"/>
          <a:stretch>
            <a:fillRect/>
          </a:stretch>
        </p:blipFill>
        <p:spPr>
          <a:xfrm>
            <a:off x="418011" y="2350669"/>
            <a:ext cx="10724606" cy="1113485"/>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CCD-C1BE-4206-927C-D66ECD83B43A}"/>
              </a:ext>
            </a:extLst>
          </p:cNvPr>
          <p:cNvSpPr>
            <a:spLocks noGrp="1"/>
          </p:cNvSpPr>
          <p:nvPr>
            <p:ph type="title"/>
          </p:nvPr>
        </p:nvSpPr>
        <p:spPr/>
        <p:txBody>
          <a:bodyPr/>
          <a:lstStyle/>
          <a:p>
            <a:r>
              <a:rPr lang="en-US" dirty="0"/>
              <a:t>Modular Addition</a:t>
            </a:r>
          </a:p>
        </p:txBody>
      </p:sp>
      <p:sp>
        <p:nvSpPr>
          <p:cNvPr id="3" name="Content Placeholder 2">
            <a:extLst>
              <a:ext uri="{FF2B5EF4-FFF2-40B4-BE49-F238E27FC236}">
                <a16:creationId xmlns:a16="http://schemas.microsoft.com/office/drawing/2014/main" id="{8581D964-7E94-447E-9607-24AB1657AC48}"/>
              </a:ext>
            </a:extLst>
          </p:cNvPr>
          <p:cNvSpPr>
            <a:spLocks noGrp="1"/>
          </p:cNvSpPr>
          <p:nvPr>
            <p:ph idx="1"/>
          </p:nvPr>
        </p:nvSpPr>
        <p:spPr/>
        <p:txBody>
          <a:bodyPr/>
          <a:lstStyle/>
          <a:p>
            <a:r>
              <a:rPr lang="en-US" dirty="0"/>
              <a:t>Key part of Python Caesar script is:</a:t>
            </a:r>
          </a:p>
          <a:p>
            <a:pPr lvl="1"/>
            <a:r>
              <a:rPr lang="en-US" dirty="0"/>
              <a:t> ciphertext += SYMBOLS[(index + shift) % length]</a:t>
            </a:r>
          </a:p>
          <a:p>
            <a:r>
              <a:rPr lang="en-US" dirty="0"/>
              <a:t>Modular addition “wraps around”</a:t>
            </a:r>
          </a:p>
          <a:p>
            <a:pPr lvl="1"/>
            <a:r>
              <a:rPr lang="en-US" dirty="0"/>
              <a:t>Index of ‘Z’ is 25, we have 26 symbols (0-25)</a:t>
            </a:r>
          </a:p>
          <a:p>
            <a:pPr lvl="1"/>
            <a:r>
              <a:rPr lang="en-US" dirty="0"/>
              <a:t>‘Z’ shifted by 3 is index 28, which doesn’t exist</a:t>
            </a:r>
          </a:p>
          <a:p>
            <a:pPr lvl="1"/>
            <a:r>
              <a:rPr lang="en-US" dirty="0"/>
              <a:t>Index “wraps” by starting over at 0</a:t>
            </a:r>
          </a:p>
          <a:p>
            <a:pPr lvl="2"/>
            <a:r>
              <a:rPr lang="en-US" dirty="0"/>
              <a:t>…, 25, 0, 1, 2, 3, …</a:t>
            </a:r>
          </a:p>
          <a:p>
            <a:pPr lvl="1"/>
            <a:r>
              <a:rPr lang="en-US" dirty="0"/>
              <a:t>‘Z’ shifted by 3 is index 2, or ‘C’</a:t>
            </a:r>
          </a:p>
          <a:p>
            <a:r>
              <a:rPr lang="en-US" dirty="0"/>
              <a:t>Math:  </a:t>
            </a:r>
            <a:r>
              <a:rPr lang="en-US" dirty="0" err="1">
                <a:highlight>
                  <a:srgbClr val="FFFF00"/>
                </a:highlight>
              </a:rPr>
              <a:t>cipherIndex</a:t>
            </a:r>
            <a:r>
              <a:rPr lang="en-US" dirty="0">
                <a:highlight>
                  <a:srgbClr val="FFFF00"/>
                </a:highlight>
              </a:rPr>
              <a:t> = (index + shift) mod length</a:t>
            </a:r>
          </a:p>
        </p:txBody>
      </p:sp>
    </p:spTree>
    <p:extLst>
      <p:ext uri="{BB962C8B-B14F-4D97-AF65-F5344CB8AC3E}">
        <p14:creationId xmlns:p14="http://schemas.microsoft.com/office/powerpoint/2010/main" val="398364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 shift) mod length</a:t>
            </a:r>
          </a:p>
          <a:p>
            <a:r>
              <a:rPr lang="en-US" dirty="0"/>
              <a:t>Decrypt:  </a:t>
            </a:r>
            <a:r>
              <a:rPr lang="en-US" dirty="0">
                <a:highlight>
                  <a:srgbClr val="FFFF00"/>
                </a:highlight>
              </a:rPr>
              <a:t>index = (</a:t>
            </a:r>
            <a:r>
              <a:rPr lang="en-US" dirty="0" err="1">
                <a:highlight>
                  <a:srgbClr val="FFFF00"/>
                </a:highlight>
              </a:rPr>
              <a:t>cipherIndex</a:t>
            </a:r>
            <a:r>
              <a:rPr lang="en-US" dirty="0">
                <a:highlight>
                  <a:srgbClr val="FFFF00"/>
                </a:highlight>
              </a:rPr>
              <a:t> –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t>Decrypt code same as encrypt, just change shift</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lnSpcReduction="1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2F7B-94DF-496C-9B02-6F45138B0B58}"/>
              </a:ext>
            </a:extLst>
          </p:cNvPr>
          <p:cNvSpPr>
            <a:spLocks noGrp="1"/>
          </p:cNvSpPr>
          <p:nvPr>
            <p:ph type="title"/>
          </p:nvPr>
        </p:nvSpPr>
        <p:spPr/>
        <p:txBody>
          <a:bodyPr/>
          <a:lstStyle/>
          <a:p>
            <a:r>
              <a:rPr lang="en-US" dirty="0"/>
              <a:t>GCD and Relatively Prime Numbers</a:t>
            </a:r>
          </a:p>
        </p:txBody>
      </p:sp>
      <p:sp>
        <p:nvSpPr>
          <p:cNvPr id="3" name="Content Placeholder 2">
            <a:extLst>
              <a:ext uri="{FF2B5EF4-FFF2-40B4-BE49-F238E27FC236}">
                <a16:creationId xmlns:a16="http://schemas.microsoft.com/office/drawing/2014/main" id="{32F8C766-A995-4019-B294-F880223235BB}"/>
              </a:ext>
            </a:extLst>
          </p:cNvPr>
          <p:cNvSpPr>
            <a:spLocks noGrp="1"/>
          </p:cNvSpPr>
          <p:nvPr>
            <p:ph idx="1"/>
          </p:nvPr>
        </p:nvSpPr>
        <p:spPr>
          <a:xfrm>
            <a:off x="838200" y="1825625"/>
            <a:ext cx="10515600" cy="3408112"/>
          </a:xfrm>
        </p:spPr>
        <p:txBody>
          <a:bodyPr>
            <a:normAutofit fontScale="92500" lnSpcReduction="10000"/>
          </a:bodyPr>
          <a:lstStyle/>
          <a:p>
            <a:r>
              <a:rPr lang="en-US" dirty="0"/>
              <a:t>Greatest Common Divisor (GCD) of two numbers is the largest number that can divide into both, with no remainder.</a:t>
            </a:r>
          </a:p>
          <a:p>
            <a:pPr lvl="1"/>
            <a:r>
              <a:rPr lang="en-US" dirty="0"/>
              <a:t>GCD( 36, 45 ) = 9</a:t>
            </a:r>
          </a:p>
          <a:p>
            <a:r>
              <a:rPr lang="en-US" dirty="0"/>
              <a:t>GCD(a, b) = 1 means the numbers are relatively prime.</a:t>
            </a:r>
          </a:p>
          <a:p>
            <a:pPr lvl="1"/>
            <a:r>
              <a:rPr lang="en-US" dirty="0"/>
              <a:t>GCD( 44, 45 ) = 1</a:t>
            </a:r>
          </a:p>
          <a:p>
            <a:r>
              <a:rPr lang="en-US" dirty="0"/>
              <a:t>Euclid’s Algorithm computes GCD quickly.</a:t>
            </a:r>
          </a:p>
          <a:p>
            <a:pPr lvl="1"/>
            <a:r>
              <a:rPr lang="en-US" dirty="0"/>
              <a:t>Divide larger number by smaller and take the remainder  b % a</a:t>
            </a:r>
          </a:p>
          <a:p>
            <a:pPr lvl="1"/>
            <a:r>
              <a:rPr lang="en-US" dirty="0"/>
              <a:t>Continue while the smaller number is &gt; 0</a:t>
            </a:r>
          </a:p>
          <a:p>
            <a:pPr lvl="1"/>
            <a:r>
              <a:rPr lang="en-US" dirty="0"/>
              <a:t>What’s left is GCD</a:t>
            </a:r>
          </a:p>
        </p:txBody>
      </p:sp>
      <p:pic>
        <p:nvPicPr>
          <p:cNvPr id="6" name="Picture 5">
            <a:extLst>
              <a:ext uri="{FF2B5EF4-FFF2-40B4-BE49-F238E27FC236}">
                <a16:creationId xmlns:a16="http://schemas.microsoft.com/office/drawing/2014/main" id="{39BDC9A1-A44B-4813-8DAA-6E5951D6E5DC}"/>
              </a:ext>
            </a:extLst>
          </p:cNvPr>
          <p:cNvPicPr>
            <a:picLocks noChangeAspect="1"/>
          </p:cNvPicPr>
          <p:nvPr/>
        </p:nvPicPr>
        <p:blipFill>
          <a:blip r:embed="rId3"/>
          <a:stretch>
            <a:fillRect/>
          </a:stretch>
        </p:blipFill>
        <p:spPr>
          <a:xfrm>
            <a:off x="1337072" y="5089107"/>
            <a:ext cx="9517856" cy="1403768"/>
          </a:xfrm>
          <a:prstGeom prst="rect">
            <a:avLst/>
          </a:prstGeom>
        </p:spPr>
      </p:pic>
      <p:sp>
        <p:nvSpPr>
          <p:cNvPr id="5" name="TextBox 4">
            <a:extLst>
              <a:ext uri="{FF2B5EF4-FFF2-40B4-BE49-F238E27FC236}">
                <a16:creationId xmlns:a16="http://schemas.microsoft.com/office/drawing/2014/main" id="{E120B430-56C8-4441-A118-5011D3F4E343}"/>
              </a:ext>
            </a:extLst>
          </p:cNvPr>
          <p:cNvSpPr txBox="1"/>
          <p:nvPr/>
        </p:nvSpPr>
        <p:spPr>
          <a:xfrm>
            <a:off x="5484246" y="5910779"/>
            <a:ext cx="3172178" cy="307777"/>
          </a:xfrm>
          <a:prstGeom prst="rect">
            <a:avLst/>
          </a:prstGeom>
          <a:noFill/>
        </p:spPr>
        <p:txBody>
          <a:bodyPr wrap="square" rtlCol="0">
            <a:spAutoFit/>
          </a:bodyPr>
          <a:lstStyle/>
          <a:p>
            <a:r>
              <a:rPr lang="en-US" sz="1400" dirty="0">
                <a:hlinkClick r:id="rId4"/>
              </a:rPr>
              <a:t>https://inventwithpython.com/cracking/</a:t>
            </a:r>
            <a:r>
              <a:rPr lang="en-US" sz="1400" dirty="0"/>
              <a:t> </a:t>
            </a:r>
          </a:p>
        </p:txBody>
      </p:sp>
    </p:spTree>
    <p:extLst>
      <p:ext uri="{BB962C8B-B14F-4D97-AF65-F5344CB8AC3E}">
        <p14:creationId xmlns:p14="http://schemas.microsoft.com/office/powerpoint/2010/main" val="74725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a:t>
            </a:r>
            <a:r>
              <a:rPr lang="en-US" baseline="30000" dirty="0"/>
              <a:t>-1</a:t>
            </a:r>
            <a:r>
              <a:rPr lang="en-US" dirty="0"/>
              <a:t> * A = 1 mod length</a:t>
            </a:r>
          </a:p>
          <a:p>
            <a:pPr lvl="1"/>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A</a:t>
            </a:r>
            <a:r>
              <a:rPr lang="en-US" baseline="30000" dirty="0"/>
              <a:t>-1</a:t>
            </a:r>
            <a:r>
              <a:rPr lang="en-US" dirty="0"/>
              <a:t> mod length 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5337</TotalTime>
  <Words>3475</Words>
  <Application>Microsoft Office PowerPoint</Application>
  <PresentationFormat>Widescreen</PresentationFormat>
  <Paragraphs>274</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Courier New</vt:lpstr>
      <vt:lpstr>Office Theme</vt:lpstr>
      <vt:lpstr>Cryptology (2)</vt:lpstr>
      <vt:lpstr>Classic Ciphers</vt:lpstr>
      <vt:lpstr>Modular arithmetic “wraps”</vt:lpstr>
      <vt:lpstr>Caesar (or Shift) Cipher</vt:lpstr>
      <vt:lpstr>Modular Addition</vt:lpstr>
      <vt:lpstr>Decrypt Caesar Cipher</vt:lpstr>
      <vt:lpstr>Affine Cipher, a more general case</vt:lpstr>
      <vt:lpstr>GCD and Relatively Prime Numbers</vt:lpstr>
      <vt:lpstr>Affine Decryption and the Modular Inverse</vt:lpstr>
      <vt:lpstr>Key Point—Multiplicative Inverse</vt:lpstr>
      <vt:lpstr>Computing Modular Multiplicative Inverses</vt:lpstr>
      <vt:lpstr>Modulo operator</vt:lpstr>
      <vt:lpstr>Integer Rings</vt:lpstr>
      <vt:lpstr>Groups, Fields, and Prime Fields</vt:lpstr>
      <vt:lpstr>Extended Euclidean Algorithm (optional for math people,  a proof that the extended algorithm computes the multiplicative inverse)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119</cp:revision>
  <dcterms:created xsi:type="dcterms:W3CDTF">2018-03-07T18:42:13Z</dcterms:created>
  <dcterms:modified xsi:type="dcterms:W3CDTF">2022-11-01T20:24:46Z</dcterms:modified>
</cp:coreProperties>
</file>