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8004" autoAdjust="0"/>
    <p:restoredTop sz="94660"/>
  </p:normalViewPr>
  <p:slideViewPr>
    <p:cSldViewPr snapToGrid="0">
      <p:cViewPr varScale="1">
        <p:scale>
          <a:sx n="100" d="100"/>
          <a:sy n="100" d="100"/>
        </p:scale>
        <p:origin x="234" y="90"/>
      </p:cViewPr>
      <p:guideLst/>
    </p:cSldViewPr>
  </p:slideViewPr>
  <p:notesTextViewPr>
    <p:cViewPr>
      <p:scale>
        <a:sx n="1" d="1"/>
        <a:sy n="1" d="1"/>
      </p:scale>
      <p:origin x="0" y="0"/>
    </p:cViewPr>
  </p:notesTextViewPr>
  <p:notesViewPr>
    <p:cSldViewPr snapToGrid="0">
      <p:cViewPr varScale="1">
        <p:scale>
          <a:sx n="76" d="100"/>
          <a:sy n="76" d="100"/>
        </p:scale>
        <p:origin x="25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BCFDC-AFC7-4040-913F-11667C5AA5B6}"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C6C09-95ED-4C5D-A65D-6DC75A55E2C7}" type="slidenum">
              <a:rPr lang="en-US" smtClean="0"/>
              <a:t>‹#›</a:t>
            </a:fld>
            <a:endParaRPr lang="en-US"/>
          </a:p>
        </p:txBody>
      </p:sp>
    </p:spTree>
    <p:extLst>
      <p:ext uri="{BB962C8B-B14F-4D97-AF65-F5344CB8AC3E}">
        <p14:creationId xmlns:p14="http://schemas.microsoft.com/office/powerpoint/2010/main" val="130831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1</a:t>
            </a:fld>
            <a:endParaRPr lang="en-US"/>
          </a:p>
        </p:txBody>
      </p:sp>
    </p:spTree>
    <p:extLst>
      <p:ext uri="{BB962C8B-B14F-4D97-AF65-F5344CB8AC3E}">
        <p14:creationId xmlns:p14="http://schemas.microsoft.com/office/powerpoint/2010/main" val="2158969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Salted Hashes</a:t>
            </a:r>
          </a:p>
          <a:p>
            <a:endParaRPr lang="en-US" dirty="0"/>
          </a:p>
          <a:p>
            <a:r>
              <a:rPr lang="en-US" dirty="0"/>
              <a:t>Hash functions are deterministic; if the input string is the same, the output hash will be the same every time.  If the password is the same (it is “password” in the example above) the hash will always be the same.  In that case an attacker can take a dictionary of common passwords and pre-compute the hashes ahead of time.  Cracking hashes would be much easier.</a:t>
            </a:r>
          </a:p>
          <a:p>
            <a:endParaRPr lang="en-US" dirty="0"/>
          </a:p>
          <a:p>
            <a:r>
              <a:rPr lang="en-US" dirty="0"/>
              <a:t>The salt is chosen randomly, but is not secret.  It is added to the password as input to the hashing function.  Since the salt is random, the thousands of users that have chosen “password” as their password will have different hashes.  An attacker will not be able to use a table of precomputed hashes.</a:t>
            </a:r>
          </a:p>
          <a:p>
            <a:endParaRPr lang="en-US" dirty="0"/>
          </a:p>
          <a:p>
            <a:r>
              <a:rPr lang="en-US" dirty="0"/>
              <a:t>An attacker can still crack the hashes that have salts; they just have to crack every hash separately since the salt is different each time.</a:t>
            </a:r>
          </a:p>
          <a:p>
            <a:endParaRPr lang="en-US" dirty="0"/>
          </a:p>
          <a:p>
            <a:r>
              <a:rPr lang="en-US" dirty="0"/>
              <a:t>For reasons unknown, Windows hashes do not use salts.  Therefore precomputed hashes, known as “rainbow tables” work well</a:t>
            </a:r>
          </a:p>
        </p:txBody>
      </p:sp>
      <p:sp>
        <p:nvSpPr>
          <p:cNvPr id="4" name="Slide Number Placeholder 3"/>
          <p:cNvSpPr>
            <a:spLocks noGrp="1"/>
          </p:cNvSpPr>
          <p:nvPr>
            <p:ph type="sldNum" sz="quarter" idx="10"/>
          </p:nvPr>
        </p:nvSpPr>
        <p:spPr/>
        <p:txBody>
          <a:bodyPr/>
          <a:lstStyle/>
          <a:p>
            <a:fld id="{92EC6C09-95ED-4C5D-A65D-6DC75A55E2C7}" type="slidenum">
              <a:rPr lang="en-US" smtClean="0"/>
              <a:t>10</a:t>
            </a:fld>
            <a:endParaRPr lang="en-US"/>
          </a:p>
        </p:txBody>
      </p:sp>
    </p:spTree>
    <p:extLst>
      <p:ext uri="{BB962C8B-B14F-4D97-AF65-F5344CB8AC3E}">
        <p14:creationId xmlns:p14="http://schemas.microsoft.com/office/powerpoint/2010/main" val="206315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modify groups and group memberships by editing the </a:t>
            </a:r>
            <a:r>
              <a:rPr lang="en-US" dirty="0" err="1"/>
              <a:t>etc</a:t>
            </a:r>
            <a:r>
              <a:rPr lang="en-US" dirty="0"/>
              <a:t>/group file directly.  As before, it is usually better to use the command line tools to reduce the chance of error.</a:t>
            </a:r>
          </a:p>
        </p:txBody>
      </p:sp>
      <p:sp>
        <p:nvSpPr>
          <p:cNvPr id="4" name="Slide Number Placeholder 3"/>
          <p:cNvSpPr>
            <a:spLocks noGrp="1"/>
          </p:cNvSpPr>
          <p:nvPr>
            <p:ph type="sldNum" sz="quarter" idx="10"/>
          </p:nvPr>
        </p:nvSpPr>
        <p:spPr/>
        <p:txBody>
          <a:bodyPr/>
          <a:lstStyle/>
          <a:p>
            <a:fld id="{92EC6C09-95ED-4C5D-A65D-6DC75A55E2C7}" type="slidenum">
              <a:rPr lang="en-US" smtClean="0"/>
              <a:t>11</a:t>
            </a:fld>
            <a:endParaRPr lang="en-US"/>
          </a:p>
        </p:txBody>
      </p:sp>
    </p:spTree>
    <p:extLst>
      <p:ext uri="{BB962C8B-B14F-4D97-AF65-F5344CB8AC3E}">
        <p14:creationId xmlns:p14="http://schemas.microsoft.com/office/powerpoint/2010/main" val="1339685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log in with a regular account and use </a:t>
            </a:r>
            <a:r>
              <a:rPr lang="en-US" dirty="0" err="1"/>
              <a:t>su</a:t>
            </a:r>
            <a:r>
              <a:rPr lang="en-US" dirty="0"/>
              <a:t> or sudo when you need elevated privileges.  sudo (or </a:t>
            </a:r>
            <a:r>
              <a:rPr lang="en-US" dirty="0" err="1"/>
              <a:t>su</a:t>
            </a:r>
            <a:r>
              <a:rPr lang="en-US" dirty="0"/>
              <a:t> –</a:t>
            </a:r>
            <a:r>
              <a:rPr lang="en-US" dirty="0" err="1"/>
              <a:t>i</a:t>
            </a:r>
            <a:r>
              <a:rPr lang="en-US" dirty="0"/>
              <a:t>) is useful when you just need to run a command or two, sudo when you need to run many commands as root.</a:t>
            </a:r>
          </a:p>
        </p:txBody>
      </p:sp>
      <p:sp>
        <p:nvSpPr>
          <p:cNvPr id="4" name="Slide Number Placeholder 3"/>
          <p:cNvSpPr>
            <a:spLocks noGrp="1"/>
          </p:cNvSpPr>
          <p:nvPr>
            <p:ph type="sldNum" sz="quarter" idx="5"/>
          </p:nvPr>
        </p:nvSpPr>
        <p:spPr/>
        <p:txBody>
          <a:bodyPr/>
          <a:lstStyle/>
          <a:p>
            <a:fld id="{92EC6C09-95ED-4C5D-A65D-6DC75A55E2C7}" type="slidenum">
              <a:rPr lang="en-US" smtClean="0"/>
              <a:t>12</a:t>
            </a:fld>
            <a:endParaRPr lang="en-US"/>
          </a:p>
        </p:txBody>
      </p:sp>
    </p:spTree>
    <p:extLst>
      <p:ext uri="{BB962C8B-B14F-4D97-AF65-F5344CB8AC3E}">
        <p14:creationId xmlns:p14="http://schemas.microsoft.com/office/powerpoint/2010/main" val="182833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administrators will mistakenly give excessive sudo rights to an account.  That happens a lot in Capture The Flag (CTF) challenges.  It is always a good idea to run </a:t>
            </a:r>
            <a:r>
              <a:rPr lang="en-US" dirty="0">
                <a:latin typeface="Courier New" panose="02070309020205020404" pitchFamily="49" charset="0"/>
                <a:cs typeface="Courier New" panose="02070309020205020404" pitchFamily="49" charset="0"/>
              </a:rPr>
              <a:t>sudo -l </a:t>
            </a:r>
            <a:r>
              <a:rPr lang="en-US" dirty="0"/>
              <a:t>when you are on a new machine.</a:t>
            </a:r>
          </a:p>
          <a:p>
            <a:endParaRPr lang="en-US" dirty="0"/>
          </a:p>
          <a:p>
            <a:r>
              <a:rPr lang="en-US" dirty="0"/>
              <a:t>Editing the /</a:t>
            </a:r>
            <a:r>
              <a:rPr lang="en-US" dirty="0" err="1"/>
              <a:t>etc</a:t>
            </a:r>
            <a:r>
              <a:rPr lang="en-US" dirty="0"/>
              <a:t>/</a:t>
            </a:r>
            <a:r>
              <a:rPr lang="en-US" dirty="0" err="1"/>
              <a:t>sudoers</a:t>
            </a:r>
            <a:r>
              <a:rPr lang="en-US" dirty="0"/>
              <a:t> file manually is not recommended.  If you make a mistake, you can render the system </a:t>
            </a:r>
            <a:r>
              <a:rPr lang="en-US" dirty="0" err="1"/>
              <a:t>unuseable</a:t>
            </a:r>
            <a:r>
              <a:rPr lang="en-US" dirty="0"/>
              <a:t>.  Instead, use </a:t>
            </a:r>
            <a:r>
              <a:rPr lang="en-US" dirty="0" err="1"/>
              <a:t>sudoedit</a:t>
            </a:r>
            <a:r>
              <a:rPr lang="en-US" dirty="0"/>
              <a:t> or </a:t>
            </a:r>
            <a:r>
              <a:rPr lang="en-US" dirty="0" err="1"/>
              <a:t>visudo</a:t>
            </a:r>
            <a:r>
              <a:rPr lang="en-US" dirty="0"/>
              <a:t>.  If you are just trying to give a user root privileges via sudo, look at the line in the /</a:t>
            </a:r>
            <a:r>
              <a:rPr lang="en-US" dirty="0" err="1"/>
              <a:t>etc</a:t>
            </a:r>
            <a:r>
              <a:rPr lang="en-US" dirty="0"/>
              <a:t>/</a:t>
            </a:r>
            <a:r>
              <a:rPr lang="en-US" dirty="0" err="1"/>
              <a:t>sudoers</a:t>
            </a:r>
            <a:r>
              <a:rPr lang="en-US" dirty="0"/>
              <a:t> file that gives rights to root and copy it.  In Ubuntu it’s easier to just add the user to the sudo group.</a:t>
            </a:r>
          </a:p>
        </p:txBody>
      </p:sp>
      <p:sp>
        <p:nvSpPr>
          <p:cNvPr id="4" name="Slide Number Placeholder 3"/>
          <p:cNvSpPr>
            <a:spLocks noGrp="1"/>
          </p:cNvSpPr>
          <p:nvPr>
            <p:ph type="sldNum" sz="quarter" idx="5"/>
          </p:nvPr>
        </p:nvSpPr>
        <p:spPr/>
        <p:txBody>
          <a:bodyPr/>
          <a:lstStyle/>
          <a:p>
            <a:fld id="{92EC6C09-95ED-4C5D-A65D-6DC75A55E2C7}" type="slidenum">
              <a:rPr lang="en-US" smtClean="0"/>
              <a:t>13</a:t>
            </a:fld>
            <a:endParaRPr lang="en-US"/>
          </a:p>
        </p:txBody>
      </p:sp>
    </p:spTree>
    <p:extLst>
      <p:ext uri="{BB962C8B-B14F-4D97-AF65-F5344CB8AC3E}">
        <p14:creationId xmlns:p14="http://schemas.microsoft.com/office/powerpoint/2010/main" val="264658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EC6C09-95ED-4C5D-A65D-6DC75A55E2C7}" type="slidenum">
              <a:rPr lang="en-US" smtClean="0"/>
              <a:t>14</a:t>
            </a:fld>
            <a:endParaRPr lang="en-US"/>
          </a:p>
        </p:txBody>
      </p:sp>
    </p:spTree>
    <p:extLst>
      <p:ext uri="{BB962C8B-B14F-4D97-AF65-F5344CB8AC3E}">
        <p14:creationId xmlns:p14="http://schemas.microsoft.com/office/powerpoint/2010/main" val="22218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execute a program, say a web browser, as root an attacker who compromises that program will obtain root privileges.  So, if you browse or check mail as root and happen upon a page or attachment that can compromise your browser/mail reader, the attacker owns your computer.  If the same thing happens while you are browsing as your limited rights user, the attacker only gets those limited rights.</a:t>
            </a:r>
          </a:p>
          <a:p>
            <a:endParaRPr lang="en-US" dirty="0"/>
          </a:p>
          <a:p>
            <a:r>
              <a:rPr lang="en-US" dirty="0"/>
              <a:t>When an attacker owns a computer, they will often create a second account with UID 0 but an innocent looking name.  Because the UID is 0, the account is the same as the regular root account.</a:t>
            </a:r>
          </a:p>
        </p:txBody>
      </p:sp>
      <p:sp>
        <p:nvSpPr>
          <p:cNvPr id="4" name="Slide Number Placeholder 3"/>
          <p:cNvSpPr>
            <a:spLocks noGrp="1"/>
          </p:cNvSpPr>
          <p:nvPr>
            <p:ph type="sldNum" sz="quarter" idx="5"/>
          </p:nvPr>
        </p:nvSpPr>
        <p:spPr/>
        <p:txBody>
          <a:bodyPr/>
          <a:lstStyle/>
          <a:p>
            <a:fld id="{92EC6C09-95ED-4C5D-A65D-6DC75A55E2C7}" type="slidenum">
              <a:rPr lang="en-US" smtClean="0"/>
              <a:t>2</a:t>
            </a:fld>
            <a:endParaRPr lang="en-US"/>
          </a:p>
        </p:txBody>
      </p:sp>
    </p:spTree>
    <p:extLst>
      <p:ext uri="{BB962C8B-B14F-4D97-AF65-F5344CB8AC3E}">
        <p14:creationId xmlns:p14="http://schemas.microsoft.com/office/powerpoint/2010/main" val="404864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much better to control access with groups than by assigning access to individual user accounts.  Create groups and assign access to the groups.  Then control user access by adding or removing the users from groups.</a:t>
            </a:r>
          </a:p>
        </p:txBody>
      </p:sp>
      <p:sp>
        <p:nvSpPr>
          <p:cNvPr id="4" name="Slide Number Placeholder 3"/>
          <p:cNvSpPr>
            <a:spLocks noGrp="1"/>
          </p:cNvSpPr>
          <p:nvPr>
            <p:ph type="sldNum" sz="quarter" idx="5"/>
          </p:nvPr>
        </p:nvSpPr>
        <p:spPr/>
        <p:txBody>
          <a:bodyPr/>
          <a:lstStyle/>
          <a:p>
            <a:fld id="{92EC6C09-95ED-4C5D-A65D-6DC75A55E2C7}" type="slidenum">
              <a:rPr lang="en-US" smtClean="0"/>
              <a:t>3</a:t>
            </a:fld>
            <a:endParaRPr lang="en-US"/>
          </a:p>
        </p:txBody>
      </p:sp>
    </p:spTree>
    <p:extLst>
      <p:ext uri="{BB962C8B-B14F-4D97-AF65-F5344CB8AC3E}">
        <p14:creationId xmlns:p14="http://schemas.microsoft.com/office/powerpoint/2010/main" val="241537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added one user via the command line, you can see how the command works and what access it needs.  Then you can write a script to read a text file of user names (and other required items) and create, modify, or remove large numbers of user accounts at once.  Of course, you have to be careful…</a:t>
            </a:r>
          </a:p>
        </p:txBody>
      </p:sp>
      <p:sp>
        <p:nvSpPr>
          <p:cNvPr id="4" name="Slide Number Placeholder 3"/>
          <p:cNvSpPr>
            <a:spLocks noGrp="1"/>
          </p:cNvSpPr>
          <p:nvPr>
            <p:ph type="sldNum" sz="quarter" idx="5"/>
          </p:nvPr>
        </p:nvSpPr>
        <p:spPr/>
        <p:txBody>
          <a:bodyPr/>
          <a:lstStyle/>
          <a:p>
            <a:fld id="{92EC6C09-95ED-4C5D-A65D-6DC75A55E2C7}" type="slidenum">
              <a:rPr lang="en-US" smtClean="0"/>
              <a:t>4</a:t>
            </a:fld>
            <a:endParaRPr lang="en-US"/>
          </a:p>
        </p:txBody>
      </p:sp>
    </p:spTree>
    <p:extLst>
      <p:ext uri="{BB962C8B-B14F-4D97-AF65-F5344CB8AC3E}">
        <p14:creationId xmlns:p14="http://schemas.microsoft.com/office/powerpoint/2010/main" val="11607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5</a:t>
            </a:fld>
            <a:endParaRPr lang="en-US"/>
          </a:p>
        </p:txBody>
      </p:sp>
    </p:spTree>
    <p:extLst>
      <p:ext uri="{BB962C8B-B14F-4D97-AF65-F5344CB8AC3E}">
        <p14:creationId xmlns:p14="http://schemas.microsoft.com/office/powerpoint/2010/main" val="170163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cryptographic hash function takes a string as an input and generates a new fixed length string called a hash.  The function is designed so that it is infeasible (would take a very long time) to compute the original string from the hash.  It is a one way function.</a:t>
            </a:r>
          </a:p>
          <a:p>
            <a:endParaRPr lang="en-US" dirty="0"/>
          </a:p>
          <a:p>
            <a:r>
              <a:rPr lang="en-US" dirty="0"/>
              <a:t>When you try to log in, the OS takes the hash of your password and compares it to the hash it has stored.  If they match, you are allowed in.  This way the OS does not store the password in plain text.</a:t>
            </a:r>
          </a:p>
          <a:p>
            <a:endParaRPr lang="en-US" dirty="0"/>
          </a:p>
          <a:p>
            <a:r>
              <a:rPr lang="en-US" dirty="0"/>
              <a:t>It is nearly impossible to compute the password from the hash.  However, people tend to chose passwords that are just common words.  A dictionary attack takes a dictionary of common passwords, and computes the hashes for all of them.  When it finds a hash that matches the hash for the user, it has found the password.  This is called hash cracking.</a:t>
            </a:r>
          </a:p>
        </p:txBody>
      </p:sp>
      <p:sp>
        <p:nvSpPr>
          <p:cNvPr id="4" name="Slide Number Placeholder 3"/>
          <p:cNvSpPr>
            <a:spLocks noGrp="1"/>
          </p:cNvSpPr>
          <p:nvPr>
            <p:ph type="sldNum" sz="quarter" idx="10"/>
          </p:nvPr>
        </p:nvSpPr>
        <p:spPr/>
        <p:txBody>
          <a:bodyPr/>
          <a:lstStyle/>
          <a:p>
            <a:fld id="{92EC6C09-95ED-4C5D-A65D-6DC75A55E2C7}" type="slidenum">
              <a:rPr lang="en-US" smtClean="0"/>
              <a:t>6</a:t>
            </a:fld>
            <a:endParaRPr lang="en-US"/>
          </a:p>
        </p:txBody>
      </p:sp>
    </p:spTree>
    <p:extLst>
      <p:ext uri="{BB962C8B-B14F-4D97-AF65-F5344CB8AC3E}">
        <p14:creationId xmlns:p14="http://schemas.microsoft.com/office/powerpoint/2010/main" val="384069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6C09-95ED-4C5D-A65D-6DC75A55E2C7}" type="slidenum">
              <a:rPr lang="en-US" smtClean="0"/>
              <a:t>7</a:t>
            </a:fld>
            <a:endParaRPr lang="en-US"/>
          </a:p>
        </p:txBody>
      </p:sp>
    </p:spTree>
    <p:extLst>
      <p:ext uri="{BB962C8B-B14F-4D97-AF65-F5344CB8AC3E}">
        <p14:creationId xmlns:p14="http://schemas.microsoft.com/office/powerpoint/2010/main" val="241383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user accounts by modifying the /</a:t>
            </a:r>
            <a:r>
              <a:rPr lang="en-US" dirty="0" err="1"/>
              <a:t>etc</a:t>
            </a:r>
            <a:r>
              <a:rPr lang="en-US" dirty="0"/>
              <a:t>/passwd file directly if you have root access.  In general it is better to do that work with command line tools as there is a smaller chance of error.</a:t>
            </a:r>
          </a:p>
        </p:txBody>
      </p:sp>
      <p:sp>
        <p:nvSpPr>
          <p:cNvPr id="4" name="Slide Number Placeholder 3"/>
          <p:cNvSpPr>
            <a:spLocks noGrp="1"/>
          </p:cNvSpPr>
          <p:nvPr>
            <p:ph type="sldNum" sz="quarter" idx="10"/>
          </p:nvPr>
        </p:nvSpPr>
        <p:spPr/>
        <p:txBody>
          <a:bodyPr/>
          <a:lstStyle/>
          <a:p>
            <a:fld id="{92EC6C09-95ED-4C5D-A65D-6DC75A55E2C7}" type="slidenum">
              <a:rPr lang="en-US" smtClean="0"/>
              <a:t>8</a:t>
            </a:fld>
            <a:endParaRPr lang="en-US"/>
          </a:p>
        </p:txBody>
      </p:sp>
    </p:spTree>
    <p:extLst>
      <p:ext uri="{BB962C8B-B14F-4D97-AF65-F5344CB8AC3E}">
        <p14:creationId xmlns:p14="http://schemas.microsoft.com/office/powerpoint/2010/main" val="125852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95151"/>
          </a:xfrm>
        </p:spPr>
        <p:txBody>
          <a:bodyPr/>
          <a:lstStyle/>
          <a:p>
            <a:r>
              <a:rPr lang="en-US" b="1" dirty="0"/>
              <a:t>Username</a:t>
            </a:r>
            <a:r>
              <a:rPr lang="en-US" dirty="0"/>
              <a:t> : It is your login name.</a:t>
            </a:r>
          </a:p>
          <a:p>
            <a:r>
              <a:rPr lang="en-US" b="1" dirty="0"/>
              <a:t>Password</a:t>
            </a:r>
            <a:r>
              <a:rPr lang="en-US" dirty="0"/>
              <a:t> : It is your encrypted password. The password should be minimum 8-12 characters long including special characters, digits, lower case alphabetic and more. Usually password format is set to $</a:t>
            </a:r>
            <a:r>
              <a:rPr lang="en-US" dirty="0" err="1"/>
              <a:t>id$salt$hashed</a:t>
            </a:r>
            <a:r>
              <a:rPr lang="en-US" dirty="0"/>
              <a:t>, The $id is the algorithm used On GNU/Linux as follows:</a:t>
            </a:r>
          </a:p>
          <a:p>
            <a:pPr lvl="1"/>
            <a:r>
              <a:rPr lang="en-US" b="1" dirty="0"/>
              <a:t>$1$</a:t>
            </a:r>
            <a:r>
              <a:rPr lang="en-US" dirty="0"/>
              <a:t> is MD5</a:t>
            </a:r>
          </a:p>
          <a:p>
            <a:pPr lvl="1"/>
            <a:r>
              <a:rPr lang="en-US" b="1" dirty="0"/>
              <a:t>$2a$</a:t>
            </a:r>
            <a:r>
              <a:rPr lang="en-US" dirty="0"/>
              <a:t> is Blowfish</a:t>
            </a:r>
          </a:p>
          <a:p>
            <a:pPr lvl="1"/>
            <a:r>
              <a:rPr lang="en-US" b="1" dirty="0"/>
              <a:t>$2y$</a:t>
            </a:r>
            <a:r>
              <a:rPr lang="en-US" dirty="0"/>
              <a:t> is Blowfish</a:t>
            </a:r>
          </a:p>
          <a:p>
            <a:pPr lvl="1"/>
            <a:r>
              <a:rPr lang="en-US" b="1" dirty="0"/>
              <a:t>$5$</a:t>
            </a:r>
            <a:r>
              <a:rPr lang="en-US" dirty="0"/>
              <a:t> is SHA-256</a:t>
            </a:r>
          </a:p>
          <a:p>
            <a:pPr lvl="1"/>
            <a:r>
              <a:rPr lang="en-US" b="1" dirty="0"/>
              <a:t>$6$</a:t>
            </a:r>
            <a:r>
              <a:rPr lang="en-US" dirty="0"/>
              <a:t> is SHA-512</a:t>
            </a:r>
          </a:p>
          <a:p>
            <a:r>
              <a:rPr lang="en-US" b="1" dirty="0"/>
              <a:t>Last password change (</a:t>
            </a:r>
            <a:r>
              <a:rPr lang="en-US" b="1" dirty="0" err="1"/>
              <a:t>lastchanged</a:t>
            </a:r>
            <a:r>
              <a:rPr lang="en-US" b="1" dirty="0"/>
              <a:t>)</a:t>
            </a:r>
            <a:r>
              <a:rPr lang="en-US" dirty="0"/>
              <a:t> : Days since Jan 1, 1970 that password was last changed</a:t>
            </a:r>
          </a:p>
          <a:p>
            <a:r>
              <a:rPr lang="en-US" b="1" dirty="0"/>
              <a:t>Minimum</a:t>
            </a:r>
            <a:r>
              <a:rPr lang="en-US" dirty="0"/>
              <a:t> : The minimum number of days required between password changes i.e. the number of days left before the user is allowed to change his/her password</a:t>
            </a:r>
          </a:p>
          <a:p>
            <a:r>
              <a:rPr lang="en-US" b="1" dirty="0"/>
              <a:t>Maximum</a:t>
            </a:r>
            <a:r>
              <a:rPr lang="en-US" dirty="0"/>
              <a:t> : The maximum number of days the password is valid (after that user is forced to change his/her password)</a:t>
            </a:r>
          </a:p>
          <a:p>
            <a:r>
              <a:rPr lang="en-US" b="1" dirty="0"/>
              <a:t>Warn</a:t>
            </a:r>
            <a:r>
              <a:rPr lang="en-US" dirty="0"/>
              <a:t> : The number of days before password is to expire that user is warned that his/her password must be changed</a:t>
            </a:r>
          </a:p>
          <a:p>
            <a:r>
              <a:rPr lang="en-US" b="1" dirty="0"/>
              <a:t>Inactive</a:t>
            </a:r>
            <a:r>
              <a:rPr lang="en-US" dirty="0"/>
              <a:t> : The number of days after password expires that account is disabled</a:t>
            </a:r>
          </a:p>
          <a:p>
            <a:r>
              <a:rPr lang="en-US" b="1" dirty="0"/>
              <a:t>Expire</a:t>
            </a:r>
            <a:r>
              <a:rPr lang="en-US" dirty="0"/>
              <a:t> : days since Jan 1, 1970 that account is disabled i.e. an absolute date specifying when the login may no longer be used.</a:t>
            </a:r>
          </a:p>
          <a:p>
            <a:endParaRPr lang="en-US" dirty="0"/>
          </a:p>
        </p:txBody>
      </p:sp>
      <p:sp>
        <p:nvSpPr>
          <p:cNvPr id="4" name="Slide Number Placeholder 3"/>
          <p:cNvSpPr>
            <a:spLocks noGrp="1"/>
          </p:cNvSpPr>
          <p:nvPr>
            <p:ph type="sldNum" sz="quarter" idx="10"/>
          </p:nvPr>
        </p:nvSpPr>
        <p:spPr/>
        <p:txBody>
          <a:bodyPr/>
          <a:lstStyle/>
          <a:p>
            <a:fld id="{92EC6C09-95ED-4C5D-A65D-6DC75A55E2C7}" type="slidenum">
              <a:rPr lang="en-US" smtClean="0"/>
              <a:t>9</a:t>
            </a:fld>
            <a:endParaRPr lang="en-US"/>
          </a:p>
        </p:txBody>
      </p:sp>
    </p:spTree>
    <p:extLst>
      <p:ext uri="{BB962C8B-B14F-4D97-AF65-F5344CB8AC3E}">
        <p14:creationId xmlns:p14="http://schemas.microsoft.com/office/powerpoint/2010/main" val="95848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B970-0868-4DC2-A823-15A96CB3B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0A1BC-59B8-428C-A078-8DD8B08B4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F0F1A-5DCB-4D6C-8EA8-D32EB2B5605A}"/>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40F85DB4-9E78-461E-9AEA-42660E1A4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8B3BA-5870-495B-8B72-7DD57F1A1BF4}"/>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79713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AF13-5888-4E63-8DF4-A67AFF0F5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1EE1B-6E3F-45A2-A3FC-C5F5B65A45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4EC1-57FD-49B9-B9A9-988222BF821B}"/>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FB788A62-623A-4DC3-B576-785E5E4E0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F9B34-01DB-4CDF-9412-6976F38328F0}"/>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799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24853-3628-42DD-A685-FA809511E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E0769F-8FBA-4C32-A77F-703EDD938E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16103-9725-42FF-9930-5F0FF732D71E}"/>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CF769753-D024-40D3-A4FD-791A30799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8671D-19AF-4E6F-9E9B-97F76028DB4D}"/>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77154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0F68-31BE-444D-9E60-DE41128E4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D61E5-FA47-45F0-BEB2-DE079CC825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B2D5-1B96-404E-B0E1-6411856EFD58}"/>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8B0FE569-D47B-4418-B9DE-E4249903D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495CE-6243-4A20-9FB7-9199A9182F8B}"/>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99947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E338-B51E-47F2-82C1-E80D4EEAA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F2DF00-3A4A-45D3-9407-70C8F3A26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567B2E-46AF-4899-8D4B-1E0D4471F36A}"/>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9B85231D-B1ED-4C6E-B37F-CEEC45DB1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E7B0-9318-45DF-A7AE-438DAD53181F}"/>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29129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AB28-9DA5-4B9A-BC93-88335BE46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BF635-2A39-47B5-B08F-C0670A0D1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C6BF1-624A-4CE7-98CF-9F0147BAF5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E1EE4E-88C4-42DB-9019-45A21C58E49C}"/>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6" name="Footer Placeholder 5">
            <a:extLst>
              <a:ext uri="{FF2B5EF4-FFF2-40B4-BE49-F238E27FC236}">
                <a16:creationId xmlns:a16="http://schemas.microsoft.com/office/drawing/2014/main" id="{D2B5E68B-29FD-400E-A507-7859AF48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4F126-ACF9-4736-823D-9FC714308452}"/>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62702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BDF8-F696-4227-B286-4EDF85ABD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924320-9321-4BD8-AAB8-689A83DD0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7A82B-9EE0-4D45-8BA1-1F7E08C25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B90C5-BA5B-484D-9E32-E3D59518E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85AC9C-0555-4C4A-9A5C-191A2F48C0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305E6D-CD9D-401D-8ED1-0A632D21D071}"/>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8" name="Footer Placeholder 7">
            <a:extLst>
              <a:ext uri="{FF2B5EF4-FFF2-40B4-BE49-F238E27FC236}">
                <a16:creationId xmlns:a16="http://schemas.microsoft.com/office/drawing/2014/main" id="{642D2B09-E87F-4F18-90CE-D4C416938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FF866-041F-45CE-9C58-C0D2A10D896E}"/>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22843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47C6-9191-4D74-B940-E8FEC0336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04167-C060-4FE5-8BAA-89CD5A10A6B4}"/>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4" name="Footer Placeholder 3">
            <a:extLst>
              <a:ext uri="{FF2B5EF4-FFF2-40B4-BE49-F238E27FC236}">
                <a16:creationId xmlns:a16="http://schemas.microsoft.com/office/drawing/2014/main" id="{4E8852E9-E091-4979-B1D7-0090BA6F8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C4D59-55E4-482E-88A0-53FD31933152}"/>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081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530A7-0F11-4697-A4AE-BA0E326D861D}"/>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3" name="Footer Placeholder 2">
            <a:extLst>
              <a:ext uri="{FF2B5EF4-FFF2-40B4-BE49-F238E27FC236}">
                <a16:creationId xmlns:a16="http://schemas.microsoft.com/office/drawing/2014/main" id="{2897A139-BABA-410C-A1AF-9266B1515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F0EF1-3A4C-4486-B8C2-4651585F0136}"/>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07100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50A4-FEB7-4E05-BA2E-0CD195E2C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978C6-A983-4C20-BF04-3C03EB7C3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4FAC3E-A17C-4983-B26F-1B01B5399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5264DC-A5AB-4513-84B2-FEC4E4AC42B4}"/>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6" name="Footer Placeholder 5">
            <a:extLst>
              <a:ext uri="{FF2B5EF4-FFF2-40B4-BE49-F238E27FC236}">
                <a16:creationId xmlns:a16="http://schemas.microsoft.com/office/drawing/2014/main" id="{257D8156-A462-4EC7-9D53-C6BD1E45A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F28C0-E0D0-4E19-B167-F75531A54A24}"/>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3950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4C9B-B9BD-4706-8918-5F9BFE4F0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05EB4-43B5-44D1-A620-205E76E4B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B9D88-2E5B-4250-B47B-F782CB487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FDBF4E-0D0F-43F5-9888-4B6841D6E576}"/>
              </a:ext>
            </a:extLst>
          </p:cNvPr>
          <p:cNvSpPr>
            <a:spLocks noGrp="1"/>
          </p:cNvSpPr>
          <p:nvPr>
            <p:ph type="dt" sz="half" idx="10"/>
          </p:nvPr>
        </p:nvSpPr>
        <p:spPr/>
        <p:txBody>
          <a:bodyPr/>
          <a:lstStyle/>
          <a:p>
            <a:fld id="{CA8951BB-5CCB-4817-B16C-E66A0C670350}" type="datetimeFigureOut">
              <a:rPr lang="en-US" smtClean="0"/>
              <a:t>8/16/2021</a:t>
            </a:fld>
            <a:endParaRPr lang="en-US"/>
          </a:p>
        </p:txBody>
      </p:sp>
      <p:sp>
        <p:nvSpPr>
          <p:cNvPr id="6" name="Footer Placeholder 5">
            <a:extLst>
              <a:ext uri="{FF2B5EF4-FFF2-40B4-BE49-F238E27FC236}">
                <a16:creationId xmlns:a16="http://schemas.microsoft.com/office/drawing/2014/main" id="{7FBD3096-BB53-4844-B5C4-C6E44462D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FC74E-63ED-4A57-B16E-5CBF74DD6481}"/>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64745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F201D-17E3-4B2A-B9CA-60EEC7C7E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6CA9B5-F057-4E83-AC8C-B867C8D5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F265-84E1-4D91-B7AA-46DE78801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951BB-5CCB-4817-B16C-E66A0C670350}" type="datetimeFigureOut">
              <a:rPr lang="en-US" smtClean="0"/>
              <a:t>8/16/2021</a:t>
            </a:fld>
            <a:endParaRPr lang="en-US"/>
          </a:p>
        </p:txBody>
      </p:sp>
      <p:sp>
        <p:nvSpPr>
          <p:cNvPr id="5" name="Footer Placeholder 4">
            <a:extLst>
              <a:ext uri="{FF2B5EF4-FFF2-40B4-BE49-F238E27FC236}">
                <a16:creationId xmlns:a16="http://schemas.microsoft.com/office/drawing/2014/main" id="{C74B7CF3-F651-4507-80C4-DA27497B2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2FCB0-315A-4223-9EE6-DF991F13F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9F0F1-C396-4D12-BC50-F5C40CADF45C}" type="slidenum">
              <a:rPr lang="en-US" smtClean="0"/>
              <a:t>‹#›</a:t>
            </a:fld>
            <a:endParaRPr lang="en-US"/>
          </a:p>
        </p:txBody>
      </p:sp>
    </p:spTree>
    <p:extLst>
      <p:ext uri="{BB962C8B-B14F-4D97-AF65-F5344CB8AC3E}">
        <p14:creationId xmlns:p14="http://schemas.microsoft.com/office/powerpoint/2010/main" val="322001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owtogeek.com/50787/add-a-user-to-a-group-or-second-group-on-linu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cyberciti.biz/faq/howto-linux-add-user-to-grou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8253-C54D-4753-87FD-309044A77BF7}"/>
              </a:ext>
            </a:extLst>
          </p:cNvPr>
          <p:cNvSpPr>
            <a:spLocks noGrp="1"/>
          </p:cNvSpPr>
          <p:nvPr>
            <p:ph type="ctrTitle"/>
          </p:nvPr>
        </p:nvSpPr>
        <p:spPr/>
        <p:txBody>
          <a:bodyPr/>
          <a:lstStyle/>
          <a:p>
            <a:r>
              <a:rPr lang="en-US" dirty="0"/>
              <a:t>Linux Users and Groups</a:t>
            </a:r>
          </a:p>
        </p:txBody>
      </p:sp>
      <p:sp>
        <p:nvSpPr>
          <p:cNvPr id="3" name="Subtitle 2">
            <a:extLst>
              <a:ext uri="{FF2B5EF4-FFF2-40B4-BE49-F238E27FC236}">
                <a16:creationId xmlns:a16="http://schemas.microsoft.com/office/drawing/2014/main" id="{563BB77B-F2C9-4AC1-804E-D38F259454B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176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41E7-B66B-425C-A972-B7056930F04B}"/>
              </a:ext>
            </a:extLst>
          </p:cNvPr>
          <p:cNvSpPr>
            <a:spLocks noGrp="1"/>
          </p:cNvSpPr>
          <p:nvPr>
            <p:ph type="title"/>
          </p:nvPr>
        </p:nvSpPr>
        <p:spPr/>
        <p:txBody>
          <a:bodyPr/>
          <a:lstStyle/>
          <a:p>
            <a:r>
              <a:rPr lang="en-US" dirty="0"/>
              <a:t>Sample /</a:t>
            </a:r>
            <a:r>
              <a:rPr lang="en-US" dirty="0" err="1"/>
              <a:t>etc</a:t>
            </a:r>
            <a:r>
              <a:rPr lang="en-US" dirty="0"/>
              <a:t>/shadow file</a:t>
            </a:r>
          </a:p>
        </p:txBody>
      </p:sp>
      <p:pic>
        <p:nvPicPr>
          <p:cNvPr id="4" name="Picture 3">
            <a:extLst>
              <a:ext uri="{FF2B5EF4-FFF2-40B4-BE49-F238E27FC236}">
                <a16:creationId xmlns:a16="http://schemas.microsoft.com/office/drawing/2014/main" id="{78ACB8F9-0A62-49B8-890D-56A29C0A77F7}"/>
              </a:ext>
            </a:extLst>
          </p:cNvPr>
          <p:cNvPicPr>
            <a:picLocks noChangeAspect="1"/>
          </p:cNvPicPr>
          <p:nvPr/>
        </p:nvPicPr>
        <p:blipFill>
          <a:blip r:embed="rId3"/>
          <a:stretch>
            <a:fillRect/>
          </a:stretch>
        </p:blipFill>
        <p:spPr>
          <a:xfrm>
            <a:off x="838200" y="1453801"/>
            <a:ext cx="8842505" cy="637100"/>
          </a:xfrm>
          <a:prstGeom prst="rect">
            <a:avLst/>
          </a:prstGeom>
        </p:spPr>
      </p:pic>
      <p:sp>
        <p:nvSpPr>
          <p:cNvPr id="6" name="TextBox 5">
            <a:extLst>
              <a:ext uri="{FF2B5EF4-FFF2-40B4-BE49-F238E27FC236}">
                <a16:creationId xmlns:a16="http://schemas.microsoft.com/office/drawing/2014/main" id="{E12B33F0-9F09-472B-992D-EC4879CA35B5}"/>
              </a:ext>
            </a:extLst>
          </p:cNvPr>
          <p:cNvSpPr txBox="1"/>
          <p:nvPr/>
        </p:nvSpPr>
        <p:spPr>
          <a:xfrm>
            <a:off x="838200" y="2035119"/>
            <a:ext cx="1017896" cy="369332"/>
          </a:xfrm>
          <a:prstGeom prst="rect">
            <a:avLst/>
          </a:prstGeom>
          <a:noFill/>
        </p:spPr>
        <p:txBody>
          <a:bodyPr wrap="square" rtlCol="0">
            <a:spAutoFit/>
          </a:bodyPr>
          <a:lstStyle/>
          <a:p>
            <a:r>
              <a:rPr lang="en-US" dirty="0"/>
              <a:t>&lt;snip&gt;</a:t>
            </a:r>
          </a:p>
        </p:txBody>
      </p:sp>
      <p:sp>
        <p:nvSpPr>
          <p:cNvPr id="7" name="TextBox 6">
            <a:extLst>
              <a:ext uri="{FF2B5EF4-FFF2-40B4-BE49-F238E27FC236}">
                <a16:creationId xmlns:a16="http://schemas.microsoft.com/office/drawing/2014/main" id="{E940AF63-6DCC-404D-B7A0-1B75CF23787E}"/>
              </a:ext>
            </a:extLst>
          </p:cNvPr>
          <p:cNvSpPr txBox="1"/>
          <p:nvPr/>
        </p:nvSpPr>
        <p:spPr>
          <a:xfrm>
            <a:off x="838200" y="2920440"/>
            <a:ext cx="9114918" cy="3693319"/>
          </a:xfrm>
          <a:prstGeom prst="rect">
            <a:avLst/>
          </a:prstGeom>
          <a:noFill/>
        </p:spPr>
        <p:txBody>
          <a:bodyPr wrap="square" rtlCol="0">
            <a:spAutoFit/>
          </a:bodyPr>
          <a:lstStyle/>
          <a:p>
            <a:r>
              <a:rPr lang="en-US" dirty="0"/>
              <a:t>The hash for the user account root is set to “!”, which means the account is locked</a:t>
            </a:r>
          </a:p>
          <a:p>
            <a:endParaRPr lang="en-US" dirty="0"/>
          </a:p>
          <a:p>
            <a:r>
              <a:rPr lang="en-US" dirty="0"/>
              <a:t>The hash for the user account daemon is set to “*”, which means no password set.  You cannot log in to that account, but the OS may use it for internal tasks.</a:t>
            </a:r>
          </a:p>
          <a:p>
            <a:endParaRPr lang="en-US" dirty="0"/>
          </a:p>
          <a:p>
            <a:r>
              <a:rPr lang="en-US" dirty="0"/>
              <a:t>The hash for the user account john has three components separated by “$”</a:t>
            </a:r>
          </a:p>
          <a:p>
            <a:r>
              <a:rPr lang="en-US" dirty="0"/>
              <a:t>	6		the hash function is the SHA512 algorithm</a:t>
            </a:r>
          </a:p>
          <a:p>
            <a:r>
              <a:rPr lang="en-US" dirty="0"/>
              <a:t>	C6hSVPRs	the salt is C6hSVPRs  *see notes below*</a:t>
            </a:r>
          </a:p>
          <a:p>
            <a:r>
              <a:rPr lang="en-US" dirty="0"/>
              <a:t>	axByh0xtSvCrZAwG/6ezojgVi76majPyX0.YfGamFQuB3SnH.dOTGI0au3ifHYPHt./4oKyYFNWGFylpqpMLq/ 		this is the hash</a:t>
            </a:r>
          </a:p>
          <a:p>
            <a:endParaRPr lang="en-US" dirty="0"/>
          </a:p>
          <a:p>
            <a:r>
              <a:rPr lang="en-US" u="sng" dirty="0"/>
              <a:t>CyberPatriots:  When checking for unauthorized users on the system, check the ones that have hashes, since they can log in.</a:t>
            </a:r>
          </a:p>
        </p:txBody>
      </p:sp>
      <p:pic>
        <p:nvPicPr>
          <p:cNvPr id="8" name="Picture 7">
            <a:extLst>
              <a:ext uri="{FF2B5EF4-FFF2-40B4-BE49-F238E27FC236}">
                <a16:creationId xmlns:a16="http://schemas.microsoft.com/office/drawing/2014/main" id="{427B0BCE-9016-452B-8602-1375A13AB016}"/>
              </a:ext>
            </a:extLst>
          </p:cNvPr>
          <p:cNvPicPr>
            <a:picLocks noChangeAspect="1"/>
          </p:cNvPicPr>
          <p:nvPr/>
        </p:nvPicPr>
        <p:blipFill>
          <a:blip r:embed="rId4"/>
          <a:stretch>
            <a:fillRect/>
          </a:stretch>
        </p:blipFill>
        <p:spPr>
          <a:xfrm>
            <a:off x="838200" y="2363037"/>
            <a:ext cx="8842505" cy="426561"/>
          </a:xfrm>
          <a:prstGeom prst="rect">
            <a:avLst/>
          </a:prstGeom>
        </p:spPr>
      </p:pic>
    </p:spTree>
    <p:extLst>
      <p:ext uri="{BB962C8B-B14F-4D97-AF65-F5344CB8AC3E}">
        <p14:creationId xmlns:p14="http://schemas.microsoft.com/office/powerpoint/2010/main" val="59990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6BF-EDCA-4DF2-B25A-CD46DE6CD189}"/>
              </a:ext>
            </a:extLst>
          </p:cNvPr>
          <p:cNvSpPr>
            <a:spLocks noGrp="1"/>
          </p:cNvSpPr>
          <p:nvPr>
            <p:ph type="title"/>
          </p:nvPr>
        </p:nvSpPr>
        <p:spPr/>
        <p:txBody>
          <a:bodyPr/>
          <a:lstStyle/>
          <a:p>
            <a:r>
              <a:rPr lang="en-US" dirty="0"/>
              <a:t>/</a:t>
            </a:r>
            <a:r>
              <a:rPr lang="en-US" dirty="0" err="1"/>
              <a:t>etc</a:t>
            </a:r>
            <a:r>
              <a:rPr lang="en-US" dirty="0"/>
              <a:t>/group</a:t>
            </a:r>
          </a:p>
        </p:txBody>
      </p:sp>
      <p:sp>
        <p:nvSpPr>
          <p:cNvPr id="3" name="Content Placeholder 2">
            <a:extLst>
              <a:ext uri="{FF2B5EF4-FFF2-40B4-BE49-F238E27FC236}">
                <a16:creationId xmlns:a16="http://schemas.microsoft.com/office/drawing/2014/main" id="{FFA95DC0-75BF-4044-9B9D-2CA8BBAA8757}"/>
              </a:ext>
            </a:extLst>
          </p:cNvPr>
          <p:cNvSpPr>
            <a:spLocks noGrp="1"/>
          </p:cNvSpPr>
          <p:nvPr>
            <p:ph idx="1"/>
          </p:nvPr>
        </p:nvSpPr>
        <p:spPr>
          <a:xfrm>
            <a:off x="838200" y="1825625"/>
            <a:ext cx="10515600" cy="767450"/>
          </a:xfrm>
        </p:spPr>
        <p:txBody>
          <a:bodyPr>
            <a:normAutofit fontScale="92500" lnSpcReduction="10000"/>
          </a:bodyPr>
          <a:lstStyle/>
          <a:p>
            <a:r>
              <a:rPr lang="en-US" dirty="0"/>
              <a:t>The /</a:t>
            </a:r>
            <a:r>
              <a:rPr lang="en-US" dirty="0" err="1"/>
              <a:t>etc</a:t>
            </a:r>
            <a:r>
              <a:rPr lang="en-US" dirty="0"/>
              <a:t>/group file lists all the group names, optional group passwords (x below means no group password) group IDs (GID), and group members</a:t>
            </a:r>
          </a:p>
        </p:txBody>
      </p:sp>
      <p:pic>
        <p:nvPicPr>
          <p:cNvPr id="4" name="Picture 3">
            <a:extLst>
              <a:ext uri="{FF2B5EF4-FFF2-40B4-BE49-F238E27FC236}">
                <a16:creationId xmlns:a16="http://schemas.microsoft.com/office/drawing/2014/main" id="{00428187-0783-43B8-91C2-F24839B379EA}"/>
              </a:ext>
            </a:extLst>
          </p:cNvPr>
          <p:cNvPicPr>
            <a:picLocks noChangeAspect="1"/>
          </p:cNvPicPr>
          <p:nvPr/>
        </p:nvPicPr>
        <p:blipFill>
          <a:blip r:embed="rId3"/>
          <a:stretch>
            <a:fillRect/>
          </a:stretch>
        </p:blipFill>
        <p:spPr>
          <a:xfrm>
            <a:off x="838200" y="2593075"/>
            <a:ext cx="4743450" cy="1447800"/>
          </a:xfrm>
          <a:prstGeom prst="rect">
            <a:avLst/>
          </a:prstGeom>
        </p:spPr>
      </p:pic>
      <p:pic>
        <p:nvPicPr>
          <p:cNvPr id="5" name="Picture 4">
            <a:extLst>
              <a:ext uri="{FF2B5EF4-FFF2-40B4-BE49-F238E27FC236}">
                <a16:creationId xmlns:a16="http://schemas.microsoft.com/office/drawing/2014/main" id="{7AF3B62F-1781-40FA-8EB5-F27477724ECD}"/>
              </a:ext>
            </a:extLst>
          </p:cNvPr>
          <p:cNvPicPr>
            <a:picLocks noChangeAspect="1"/>
          </p:cNvPicPr>
          <p:nvPr/>
        </p:nvPicPr>
        <p:blipFill>
          <a:blip r:embed="rId4"/>
          <a:stretch>
            <a:fillRect/>
          </a:stretch>
        </p:blipFill>
        <p:spPr>
          <a:xfrm>
            <a:off x="838200" y="4395800"/>
            <a:ext cx="4743450" cy="723900"/>
          </a:xfrm>
          <a:prstGeom prst="rect">
            <a:avLst/>
          </a:prstGeom>
        </p:spPr>
      </p:pic>
      <p:pic>
        <p:nvPicPr>
          <p:cNvPr id="6" name="Picture 5">
            <a:extLst>
              <a:ext uri="{FF2B5EF4-FFF2-40B4-BE49-F238E27FC236}">
                <a16:creationId xmlns:a16="http://schemas.microsoft.com/office/drawing/2014/main" id="{4DCB8AC2-C2DF-4FBB-8B1F-2F86452E5C57}"/>
              </a:ext>
            </a:extLst>
          </p:cNvPr>
          <p:cNvPicPr>
            <a:picLocks noChangeAspect="1"/>
          </p:cNvPicPr>
          <p:nvPr/>
        </p:nvPicPr>
        <p:blipFill>
          <a:blip r:embed="rId5"/>
          <a:stretch>
            <a:fillRect/>
          </a:stretch>
        </p:blipFill>
        <p:spPr>
          <a:xfrm>
            <a:off x="838200" y="5384113"/>
            <a:ext cx="4743450" cy="657225"/>
          </a:xfrm>
          <a:prstGeom prst="rect">
            <a:avLst/>
          </a:prstGeom>
        </p:spPr>
      </p:pic>
      <p:sp>
        <p:nvSpPr>
          <p:cNvPr id="7" name="TextBox 6">
            <a:extLst>
              <a:ext uri="{FF2B5EF4-FFF2-40B4-BE49-F238E27FC236}">
                <a16:creationId xmlns:a16="http://schemas.microsoft.com/office/drawing/2014/main" id="{8F73B622-9E56-42C4-8F43-B7031A9BF036}"/>
              </a:ext>
            </a:extLst>
          </p:cNvPr>
          <p:cNvSpPr txBox="1"/>
          <p:nvPr/>
        </p:nvSpPr>
        <p:spPr>
          <a:xfrm>
            <a:off x="838200" y="4040875"/>
            <a:ext cx="1017896" cy="369332"/>
          </a:xfrm>
          <a:prstGeom prst="rect">
            <a:avLst/>
          </a:prstGeom>
          <a:noFill/>
        </p:spPr>
        <p:txBody>
          <a:bodyPr wrap="square" rtlCol="0">
            <a:spAutoFit/>
          </a:bodyPr>
          <a:lstStyle/>
          <a:p>
            <a:r>
              <a:rPr lang="en-US" dirty="0"/>
              <a:t>&lt;snip&gt;</a:t>
            </a:r>
          </a:p>
        </p:txBody>
      </p:sp>
      <p:sp>
        <p:nvSpPr>
          <p:cNvPr id="8" name="TextBox 7">
            <a:extLst>
              <a:ext uri="{FF2B5EF4-FFF2-40B4-BE49-F238E27FC236}">
                <a16:creationId xmlns:a16="http://schemas.microsoft.com/office/drawing/2014/main" id="{2B4BD63E-954E-4F88-AFAB-331C624FDBAD}"/>
              </a:ext>
            </a:extLst>
          </p:cNvPr>
          <p:cNvSpPr txBox="1"/>
          <p:nvPr/>
        </p:nvSpPr>
        <p:spPr>
          <a:xfrm>
            <a:off x="838200" y="5067241"/>
            <a:ext cx="1017896" cy="369332"/>
          </a:xfrm>
          <a:prstGeom prst="rect">
            <a:avLst/>
          </a:prstGeom>
          <a:noFill/>
        </p:spPr>
        <p:txBody>
          <a:bodyPr wrap="square" rtlCol="0">
            <a:spAutoFit/>
          </a:bodyPr>
          <a:lstStyle/>
          <a:p>
            <a:r>
              <a:rPr lang="en-US" dirty="0"/>
              <a:t>&lt;snip&gt;</a:t>
            </a:r>
          </a:p>
        </p:txBody>
      </p:sp>
      <p:sp>
        <p:nvSpPr>
          <p:cNvPr id="9" name="TextBox 8">
            <a:extLst>
              <a:ext uri="{FF2B5EF4-FFF2-40B4-BE49-F238E27FC236}">
                <a16:creationId xmlns:a16="http://schemas.microsoft.com/office/drawing/2014/main" id="{F734F85D-D325-4752-85BF-5156F8C39FA6}"/>
              </a:ext>
            </a:extLst>
          </p:cNvPr>
          <p:cNvSpPr txBox="1"/>
          <p:nvPr/>
        </p:nvSpPr>
        <p:spPr>
          <a:xfrm>
            <a:off x="5977719" y="2593075"/>
            <a:ext cx="547275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Members of the group “root” (GID 0) have the same privileges as the root user (no members in this example)</a:t>
            </a:r>
          </a:p>
          <a:p>
            <a:pPr marL="285750" indent="-285750">
              <a:buFont typeface="Arial" panose="020B0604020202020204" pitchFamily="34" charset="0"/>
              <a:buChar char="•"/>
            </a:pPr>
            <a:r>
              <a:rPr lang="en-US" sz="2000" dirty="0"/>
              <a:t>In Ubuntu, the </a:t>
            </a:r>
            <a:r>
              <a:rPr lang="en-US" sz="2000" dirty="0" err="1"/>
              <a:t>adm</a:t>
            </a:r>
            <a:r>
              <a:rPr lang="en-US" sz="2000" dirty="0"/>
              <a:t> and sudo groups also give root privileges (</a:t>
            </a:r>
            <a:r>
              <a:rPr lang="en-US" sz="2000" dirty="0" err="1"/>
              <a:t>adm</a:t>
            </a:r>
            <a:r>
              <a:rPr lang="en-US" sz="2000" dirty="0"/>
              <a:t> is replaced by sudo, and may be removed in the future)</a:t>
            </a:r>
          </a:p>
          <a:p>
            <a:pPr marL="285750" indent="-285750">
              <a:buFont typeface="Arial" panose="020B0604020202020204" pitchFamily="34" charset="0"/>
              <a:buChar char="•"/>
            </a:pPr>
            <a:r>
              <a:rPr lang="en-US" sz="2000" dirty="0"/>
              <a:t>User john is a member of several groups in this example, including </a:t>
            </a:r>
            <a:r>
              <a:rPr lang="en-US" sz="2000" dirty="0" err="1"/>
              <a:t>adm</a:t>
            </a:r>
            <a:r>
              <a:rPr lang="en-US" sz="2000" dirty="0"/>
              <a:t> and sudo</a:t>
            </a:r>
          </a:p>
          <a:p>
            <a:pPr marL="285750" indent="-285750">
              <a:buFont typeface="Arial" panose="020B0604020202020204" pitchFamily="34" charset="0"/>
              <a:buChar char="•"/>
            </a:pPr>
            <a:r>
              <a:rPr lang="en-US" sz="2000" dirty="0"/>
              <a:t>There are many groups created by the OS for control of devices and applications</a:t>
            </a:r>
          </a:p>
          <a:p>
            <a:pPr marL="285750" indent="-285750">
              <a:buFont typeface="Arial" panose="020B0604020202020204" pitchFamily="34" charset="0"/>
              <a:buChar char="•"/>
            </a:pPr>
            <a:r>
              <a:rPr lang="en-US" sz="2000" dirty="0"/>
              <a:t>Use </a:t>
            </a:r>
            <a:r>
              <a:rPr lang="en-US" sz="2000" dirty="0" err="1"/>
              <a:t>gpasswd</a:t>
            </a:r>
            <a:r>
              <a:rPr lang="en-US" sz="2000" dirty="0"/>
              <a:t> and </a:t>
            </a:r>
            <a:r>
              <a:rPr lang="en-US" sz="2000" dirty="0" err="1"/>
              <a:t>usermod</a:t>
            </a:r>
            <a:r>
              <a:rPr lang="en-US" sz="2000" dirty="0"/>
              <a:t> to make changes</a:t>
            </a:r>
          </a:p>
        </p:txBody>
      </p:sp>
    </p:spTree>
    <p:extLst>
      <p:ext uri="{BB962C8B-B14F-4D97-AF65-F5344CB8AC3E}">
        <p14:creationId xmlns:p14="http://schemas.microsoft.com/office/powerpoint/2010/main" val="334353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8566-BED2-4FB1-ACAA-871C965E6E2D}"/>
              </a:ext>
            </a:extLst>
          </p:cNvPr>
          <p:cNvSpPr>
            <a:spLocks noGrp="1"/>
          </p:cNvSpPr>
          <p:nvPr>
            <p:ph type="title"/>
          </p:nvPr>
        </p:nvSpPr>
        <p:spPr/>
        <p:txBody>
          <a:bodyPr/>
          <a:lstStyle/>
          <a:p>
            <a:r>
              <a:rPr lang="en-US" dirty="0" err="1"/>
              <a:t>su</a:t>
            </a:r>
            <a:r>
              <a:rPr lang="en-US" dirty="0"/>
              <a:t>—substitute user</a:t>
            </a:r>
          </a:p>
        </p:txBody>
      </p:sp>
      <p:sp>
        <p:nvSpPr>
          <p:cNvPr id="3" name="Content Placeholder 2">
            <a:extLst>
              <a:ext uri="{FF2B5EF4-FFF2-40B4-BE49-F238E27FC236}">
                <a16:creationId xmlns:a16="http://schemas.microsoft.com/office/drawing/2014/main" id="{5C000B5A-1E8B-4367-B461-DFB68D2E7C3D}"/>
              </a:ext>
            </a:extLst>
          </p:cNvPr>
          <p:cNvSpPr>
            <a:spLocks noGrp="1"/>
          </p:cNvSpPr>
          <p:nvPr>
            <p:ph idx="1"/>
          </p:nvPr>
        </p:nvSpPr>
        <p:spPr/>
        <p:txBody>
          <a:bodyPr>
            <a:normAutofit fontScale="92500" lnSpcReduction="10000"/>
          </a:bodyPr>
          <a:lstStyle/>
          <a:p>
            <a:r>
              <a:rPr lang="en-US" dirty="0"/>
              <a:t>Allows you to switch to a privileged account when needed</a:t>
            </a:r>
          </a:p>
          <a:p>
            <a:pPr lvl="1"/>
            <a:r>
              <a:rPr lang="en-US" dirty="0"/>
              <a:t>Use privileged accounts only when necessary to reduce risk</a:t>
            </a:r>
          </a:p>
          <a:p>
            <a:pPr lvl="1"/>
            <a:r>
              <a:rPr lang="en-US" dirty="0"/>
              <a:t>Changes your terminal to the new user until you type “exit”</a:t>
            </a:r>
          </a:p>
          <a:p>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[username]</a:t>
            </a:r>
          </a:p>
          <a:p>
            <a:pPr lvl="1"/>
            <a:r>
              <a:rPr lang="en-US" dirty="0"/>
              <a:t>Switch to the account specified in </a:t>
            </a:r>
            <a:r>
              <a:rPr lang="en-US" sz="2800" dirty="0">
                <a:latin typeface="Courier New" panose="02070309020205020404" pitchFamily="49" charset="0"/>
                <a:cs typeface="Courier New" panose="02070309020205020404" pitchFamily="49" charset="0"/>
              </a:rPr>
              <a:t>username</a:t>
            </a:r>
          </a:p>
          <a:p>
            <a:pPr lvl="1"/>
            <a:r>
              <a:rPr lang="en-US" dirty="0"/>
              <a:t>If </a:t>
            </a:r>
            <a:r>
              <a:rPr lang="en-US" sz="2800" dirty="0">
                <a:latin typeface="Courier New" panose="02070309020205020404" pitchFamily="49" charset="0"/>
                <a:cs typeface="Courier New" panose="02070309020205020404" pitchFamily="49" charset="0"/>
              </a:rPr>
              <a:t>username</a:t>
            </a:r>
            <a:r>
              <a:rPr lang="en-US" dirty="0"/>
              <a:t> is omitted, switch to root</a:t>
            </a:r>
          </a:p>
          <a:p>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a:t>
            </a:r>
          </a:p>
          <a:p>
            <a:pPr lvl="1"/>
            <a:r>
              <a:rPr lang="en-US" dirty="0"/>
              <a:t>The single dash “-” option gives you the user’s environment as well</a:t>
            </a:r>
          </a:p>
          <a:p>
            <a:pPr lvl="1"/>
            <a:r>
              <a:rPr lang="en-US" dirty="0"/>
              <a:t>Some apps run better this way</a:t>
            </a:r>
          </a:p>
          <a:p>
            <a:r>
              <a:rPr lang="en-US" dirty="0"/>
              <a:t>When </a:t>
            </a:r>
            <a:r>
              <a:rPr lang="en-US" dirty="0" err="1">
                <a:latin typeface="Courier New" panose="02070309020205020404" pitchFamily="49" charset="0"/>
                <a:cs typeface="Courier New" panose="02070309020205020404" pitchFamily="49" charset="0"/>
              </a:rPr>
              <a:t>su</a:t>
            </a:r>
            <a:r>
              <a:rPr lang="en-US" dirty="0"/>
              <a:t> prompts for a password, </a:t>
            </a:r>
            <a:r>
              <a:rPr lang="en-US" u="sng" dirty="0"/>
              <a:t>use the password of the account you are switching to.</a:t>
            </a:r>
          </a:p>
        </p:txBody>
      </p:sp>
    </p:spTree>
    <p:extLst>
      <p:ext uri="{BB962C8B-B14F-4D97-AF65-F5344CB8AC3E}">
        <p14:creationId xmlns:p14="http://schemas.microsoft.com/office/powerpoint/2010/main" val="213401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1771-D4CF-4E09-951F-9977FA7164F7}"/>
              </a:ext>
            </a:extLst>
          </p:cNvPr>
          <p:cNvSpPr>
            <a:spLocks noGrp="1"/>
          </p:cNvSpPr>
          <p:nvPr>
            <p:ph type="title"/>
          </p:nvPr>
        </p:nvSpPr>
        <p:spPr/>
        <p:txBody>
          <a:bodyPr/>
          <a:lstStyle/>
          <a:p>
            <a:r>
              <a:rPr lang="en-US" dirty="0"/>
              <a:t>sudo— “super user do”</a:t>
            </a:r>
          </a:p>
        </p:txBody>
      </p:sp>
      <p:sp>
        <p:nvSpPr>
          <p:cNvPr id="3" name="Content Placeholder 2">
            <a:extLst>
              <a:ext uri="{FF2B5EF4-FFF2-40B4-BE49-F238E27FC236}">
                <a16:creationId xmlns:a16="http://schemas.microsoft.com/office/drawing/2014/main" id="{E68CD6DB-83E6-4FC6-9E78-1D3E8EC38AB2}"/>
              </a:ext>
            </a:extLst>
          </p:cNvPr>
          <p:cNvSpPr>
            <a:spLocks noGrp="1"/>
          </p:cNvSpPr>
          <p:nvPr>
            <p:ph idx="1"/>
          </p:nvPr>
        </p:nvSpPr>
        <p:spPr/>
        <p:txBody>
          <a:bodyPr>
            <a:normAutofit lnSpcReduction="10000"/>
          </a:bodyPr>
          <a:lstStyle/>
          <a:p>
            <a:r>
              <a:rPr lang="en-US" dirty="0"/>
              <a:t>Execute one command as a super user</a:t>
            </a:r>
          </a:p>
          <a:p>
            <a:r>
              <a:rPr lang="en-US" dirty="0"/>
              <a:t>Who can use </a:t>
            </a:r>
            <a:r>
              <a:rPr lang="en-US" dirty="0">
                <a:latin typeface="Courier New" panose="02070309020205020404" pitchFamily="49" charset="0"/>
                <a:cs typeface="Courier New" panose="02070309020205020404" pitchFamily="49" charset="0"/>
              </a:rPr>
              <a:t>sudo</a:t>
            </a:r>
            <a:r>
              <a:rPr lang="en-US" dirty="0"/>
              <a:t>, and what commands they can execute, is configured in /</a:t>
            </a:r>
            <a:r>
              <a:rPr lang="en-US" dirty="0" err="1"/>
              <a:t>etc</a:t>
            </a:r>
            <a:r>
              <a:rPr lang="en-US" dirty="0"/>
              <a:t>/</a:t>
            </a:r>
            <a:r>
              <a:rPr lang="en-US" dirty="0" err="1"/>
              <a:t>sudoers</a:t>
            </a:r>
            <a:endParaRPr lang="en-US" dirty="0"/>
          </a:p>
          <a:p>
            <a:pPr lvl="1"/>
            <a:r>
              <a:rPr lang="en-US" sz="2800" dirty="0"/>
              <a:t>edit /</a:t>
            </a:r>
            <a:r>
              <a:rPr lang="en-US" sz="2800" dirty="0" err="1"/>
              <a:t>etc</a:t>
            </a:r>
            <a:r>
              <a:rPr lang="en-US" sz="2800" dirty="0"/>
              <a:t>/</a:t>
            </a:r>
            <a:r>
              <a:rPr lang="en-US" sz="2800" dirty="0" err="1"/>
              <a:t>sudoers</a:t>
            </a:r>
            <a:r>
              <a:rPr lang="en-US" sz="2800" dirty="0"/>
              <a:t> with </a:t>
            </a:r>
            <a:r>
              <a:rPr lang="en-US" dirty="0" err="1">
                <a:latin typeface="Courier New" panose="02070309020205020404" pitchFamily="49" charset="0"/>
                <a:cs typeface="Courier New" panose="02070309020205020404" pitchFamily="49" charset="0"/>
              </a:rPr>
              <a:t>sudoedit</a:t>
            </a:r>
            <a:r>
              <a:rPr lang="en-US" dirty="0">
                <a:latin typeface="Courier New" panose="02070309020205020404" pitchFamily="49" charset="0"/>
                <a:cs typeface="Courier New" panose="02070309020205020404" pitchFamily="49" charset="0"/>
              </a:rPr>
              <a:t> </a:t>
            </a:r>
            <a:r>
              <a:rPr lang="en-US" sz="2800" dirty="0"/>
              <a: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visudo</a:t>
            </a:r>
            <a:endParaRPr lang="en-US" dirty="0">
              <a:latin typeface="Courier New" panose="02070309020205020404" pitchFamily="49" charset="0"/>
              <a:cs typeface="Courier New" panose="02070309020205020404" pitchFamily="49" charset="0"/>
            </a:endParaRPr>
          </a:p>
          <a:p>
            <a:r>
              <a:rPr lang="en-US" dirty="0"/>
              <a:t>Provides auditing—each command is logged</a:t>
            </a:r>
          </a:p>
          <a:p>
            <a:r>
              <a:rPr lang="en-US" dirty="0">
                <a:latin typeface="Courier New" panose="02070309020205020404" pitchFamily="49" charset="0"/>
                <a:cs typeface="Courier New" panose="02070309020205020404" pitchFamily="49" charset="0"/>
              </a:rPr>
              <a:t>sudo</a:t>
            </a:r>
            <a:r>
              <a:rPr lang="en-US" u="sng" dirty="0"/>
              <a:t> asks for your password</a:t>
            </a:r>
          </a:p>
          <a:p>
            <a:pPr lvl="1"/>
            <a:r>
              <a:rPr lang="en-US" dirty="0"/>
              <a:t>you are still using your account, just with more privileges</a:t>
            </a:r>
          </a:p>
          <a:p>
            <a:r>
              <a:rPr lang="en-US" dirty="0">
                <a:latin typeface="Courier New" panose="02070309020205020404" pitchFamily="49" charset="0"/>
                <a:cs typeface="Courier New" panose="02070309020205020404" pitchFamily="49" charset="0"/>
              </a:rPr>
              <a:t>sudo –l</a:t>
            </a:r>
            <a:r>
              <a:rPr lang="en-US" dirty="0"/>
              <a:t> (lower case “L”) gives a listing of who can use sudo and what they can execute</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gives you a root shell</a:t>
            </a:r>
          </a:p>
        </p:txBody>
      </p:sp>
    </p:spTree>
    <p:extLst>
      <p:ext uri="{BB962C8B-B14F-4D97-AF65-F5344CB8AC3E}">
        <p14:creationId xmlns:p14="http://schemas.microsoft.com/office/powerpoint/2010/main" val="319064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A3AD-DB87-420F-A5BD-9E519C6E4C15}"/>
              </a:ext>
            </a:extLst>
          </p:cNvPr>
          <p:cNvSpPr>
            <a:spLocks noGrp="1"/>
          </p:cNvSpPr>
          <p:nvPr>
            <p:ph type="title"/>
          </p:nvPr>
        </p:nvSpPr>
        <p:spPr/>
        <p:txBody>
          <a:bodyPr/>
          <a:lstStyle/>
          <a:p>
            <a:r>
              <a:rPr lang="en-US" dirty="0"/>
              <a:t>Ubuntu Uniqueness</a:t>
            </a:r>
          </a:p>
        </p:txBody>
      </p:sp>
      <p:sp>
        <p:nvSpPr>
          <p:cNvPr id="3" name="Content Placeholder 2">
            <a:extLst>
              <a:ext uri="{FF2B5EF4-FFF2-40B4-BE49-F238E27FC236}">
                <a16:creationId xmlns:a16="http://schemas.microsoft.com/office/drawing/2014/main" id="{BBD8A135-7C2F-43CA-8189-ED9E7399C270}"/>
              </a:ext>
            </a:extLst>
          </p:cNvPr>
          <p:cNvSpPr>
            <a:spLocks noGrp="1"/>
          </p:cNvSpPr>
          <p:nvPr>
            <p:ph idx="1"/>
          </p:nvPr>
        </p:nvSpPr>
        <p:spPr>
          <a:xfrm>
            <a:off x="838200" y="1825625"/>
            <a:ext cx="10515600" cy="2364238"/>
          </a:xfrm>
        </p:spPr>
        <p:txBody>
          <a:bodyPr>
            <a:normAutofit lnSpcReduction="10000"/>
          </a:bodyPr>
          <a:lstStyle/>
          <a:p>
            <a:r>
              <a:rPr lang="en-US" dirty="0"/>
              <a:t>Ubuntu is used by brand new Linux users as well as power users</a:t>
            </a:r>
          </a:p>
          <a:p>
            <a:r>
              <a:rPr lang="en-US" dirty="0"/>
              <a:t>Ubuntu encourages use of sudo for all actions requiring elevated privileges, so it locks the root account by default</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i</a:t>
            </a:r>
            <a:r>
              <a:rPr lang="en-US" dirty="0"/>
              <a:t> will give you a full root shell for multiple commands</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 </a:t>
            </a:r>
            <a:r>
              <a:rPr lang="en-US" dirty="0"/>
              <a:t>works the same as </a:t>
            </a:r>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a:t>
            </a:r>
            <a:r>
              <a:rPr lang="en-US" dirty="0"/>
              <a:t> does in other distributions</a:t>
            </a:r>
          </a:p>
        </p:txBody>
      </p:sp>
      <p:pic>
        <p:nvPicPr>
          <p:cNvPr id="4" name="Picture 3">
            <a:extLst>
              <a:ext uri="{FF2B5EF4-FFF2-40B4-BE49-F238E27FC236}">
                <a16:creationId xmlns:a16="http://schemas.microsoft.com/office/drawing/2014/main" id="{D19E2437-274F-452C-A29D-8F0DC426CD01}"/>
              </a:ext>
            </a:extLst>
          </p:cNvPr>
          <p:cNvPicPr>
            <a:picLocks noChangeAspect="1"/>
          </p:cNvPicPr>
          <p:nvPr/>
        </p:nvPicPr>
        <p:blipFill>
          <a:blip r:embed="rId3"/>
          <a:stretch>
            <a:fillRect/>
          </a:stretch>
        </p:blipFill>
        <p:spPr>
          <a:xfrm>
            <a:off x="838200" y="4048575"/>
            <a:ext cx="7667625" cy="552450"/>
          </a:xfrm>
          <a:prstGeom prst="rect">
            <a:avLst/>
          </a:prstGeom>
        </p:spPr>
      </p:pic>
      <p:sp>
        <p:nvSpPr>
          <p:cNvPr id="6" name="TextBox 5">
            <a:extLst>
              <a:ext uri="{FF2B5EF4-FFF2-40B4-BE49-F238E27FC236}">
                <a16:creationId xmlns:a16="http://schemas.microsoft.com/office/drawing/2014/main" id="{B3FE81A0-C352-4EAC-8A34-1D42A9D38F43}"/>
              </a:ext>
            </a:extLst>
          </p:cNvPr>
          <p:cNvSpPr txBox="1"/>
          <p:nvPr/>
        </p:nvSpPr>
        <p:spPr>
          <a:xfrm>
            <a:off x="838200" y="4576815"/>
            <a:ext cx="1017896" cy="369332"/>
          </a:xfrm>
          <a:prstGeom prst="rect">
            <a:avLst/>
          </a:prstGeom>
          <a:noFill/>
        </p:spPr>
        <p:txBody>
          <a:bodyPr wrap="square" rtlCol="0">
            <a:spAutoFit/>
          </a:bodyPr>
          <a:lstStyle/>
          <a:p>
            <a:r>
              <a:rPr lang="en-US" dirty="0"/>
              <a:t>&lt;snip&gt;</a:t>
            </a:r>
          </a:p>
        </p:txBody>
      </p:sp>
      <p:sp>
        <p:nvSpPr>
          <p:cNvPr id="7" name="TextBox 6">
            <a:extLst>
              <a:ext uri="{FF2B5EF4-FFF2-40B4-BE49-F238E27FC236}">
                <a16:creationId xmlns:a16="http://schemas.microsoft.com/office/drawing/2014/main" id="{64375074-2222-4485-8285-67411CCD32FC}"/>
              </a:ext>
            </a:extLst>
          </p:cNvPr>
          <p:cNvSpPr txBox="1"/>
          <p:nvPr/>
        </p:nvSpPr>
        <p:spPr>
          <a:xfrm>
            <a:off x="838200" y="5404513"/>
            <a:ext cx="9888940" cy="923330"/>
          </a:xfrm>
          <a:prstGeom prst="rect">
            <a:avLst/>
          </a:prstGeom>
          <a:noFill/>
        </p:spPr>
        <p:txBody>
          <a:bodyPr wrap="square" rtlCol="0">
            <a:spAutoFit/>
          </a:bodyPr>
          <a:lstStyle/>
          <a:p>
            <a:r>
              <a:rPr lang="en-US" dirty="0"/>
              <a:t>The root user has an “!” where the hash should be, so it has no password and cannot log in.  To make Ubuntu work like other distributions, set the root password with </a:t>
            </a:r>
            <a:r>
              <a:rPr lang="en-US" dirty="0">
                <a:latin typeface="Courier New" panose="02070309020205020404" pitchFamily="49" charset="0"/>
                <a:cs typeface="Courier New" panose="02070309020205020404" pitchFamily="49" charset="0"/>
              </a:rPr>
              <a:t>sudo passwd root</a:t>
            </a:r>
            <a:r>
              <a:rPr lang="en-US" dirty="0"/>
              <a:t>.  To return to normal, lock the account with </a:t>
            </a:r>
            <a:r>
              <a:rPr lang="en-US" dirty="0">
                <a:latin typeface="Courier New" panose="02070309020205020404" pitchFamily="49" charset="0"/>
                <a:cs typeface="Courier New" panose="02070309020205020404" pitchFamily="49" charset="0"/>
              </a:rPr>
              <a:t>sudo passwd -l root</a:t>
            </a:r>
            <a:r>
              <a:rPr lang="en-US" dirty="0"/>
              <a:t>.</a:t>
            </a:r>
          </a:p>
        </p:txBody>
      </p:sp>
      <p:pic>
        <p:nvPicPr>
          <p:cNvPr id="8" name="Picture 7">
            <a:extLst>
              <a:ext uri="{FF2B5EF4-FFF2-40B4-BE49-F238E27FC236}">
                <a16:creationId xmlns:a16="http://schemas.microsoft.com/office/drawing/2014/main" id="{661D3088-9910-42B5-8B70-C91D03E209B7}"/>
              </a:ext>
            </a:extLst>
          </p:cNvPr>
          <p:cNvPicPr>
            <a:picLocks noChangeAspect="1"/>
          </p:cNvPicPr>
          <p:nvPr/>
        </p:nvPicPr>
        <p:blipFill>
          <a:blip r:embed="rId4"/>
          <a:stretch>
            <a:fillRect/>
          </a:stretch>
        </p:blipFill>
        <p:spPr>
          <a:xfrm>
            <a:off x="838200" y="4946147"/>
            <a:ext cx="7667625" cy="369885"/>
          </a:xfrm>
          <a:prstGeom prst="rect">
            <a:avLst/>
          </a:prstGeom>
        </p:spPr>
      </p:pic>
    </p:spTree>
    <p:extLst>
      <p:ext uri="{BB962C8B-B14F-4D97-AF65-F5344CB8AC3E}">
        <p14:creationId xmlns:p14="http://schemas.microsoft.com/office/powerpoint/2010/main" val="302513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B609-B9E8-44F5-81C2-1343AC87AA50}"/>
              </a:ext>
            </a:extLst>
          </p:cNvPr>
          <p:cNvSpPr>
            <a:spLocks noGrp="1"/>
          </p:cNvSpPr>
          <p:nvPr>
            <p:ph type="title"/>
          </p:nvPr>
        </p:nvSpPr>
        <p:spPr/>
        <p:txBody>
          <a:bodyPr/>
          <a:lstStyle/>
          <a:p>
            <a:r>
              <a:rPr lang="en-US" dirty="0"/>
              <a:t>Users</a:t>
            </a:r>
          </a:p>
        </p:txBody>
      </p:sp>
      <p:sp>
        <p:nvSpPr>
          <p:cNvPr id="3" name="Content Placeholder 2">
            <a:extLst>
              <a:ext uri="{FF2B5EF4-FFF2-40B4-BE49-F238E27FC236}">
                <a16:creationId xmlns:a16="http://schemas.microsoft.com/office/drawing/2014/main" id="{5A3CF1FC-E53A-41FD-81DC-0133109AF987}"/>
              </a:ext>
            </a:extLst>
          </p:cNvPr>
          <p:cNvSpPr>
            <a:spLocks noGrp="1"/>
          </p:cNvSpPr>
          <p:nvPr>
            <p:ph idx="1"/>
          </p:nvPr>
        </p:nvSpPr>
        <p:spPr/>
        <p:txBody>
          <a:bodyPr>
            <a:normAutofit lnSpcReduction="10000"/>
          </a:bodyPr>
          <a:lstStyle/>
          <a:p>
            <a:r>
              <a:rPr lang="en-US" dirty="0"/>
              <a:t>Linux is an offshoot of Unix, which was designed to support multiple users from the beginning.  (Microsoft DOS started as a single user system)</a:t>
            </a:r>
          </a:p>
          <a:p>
            <a:r>
              <a:rPr lang="en-US" dirty="0"/>
              <a:t>Each user has a User ID (UID)</a:t>
            </a:r>
          </a:p>
          <a:p>
            <a:pPr lvl="1"/>
            <a:r>
              <a:rPr lang="en-US" dirty="0"/>
              <a:t>It also has a username, but the UID is what matters</a:t>
            </a:r>
          </a:p>
          <a:p>
            <a:pPr lvl="1"/>
            <a:r>
              <a:rPr lang="en-US" dirty="0"/>
              <a:t>If a user is created with the same UID as another (by mistake or maliciously) the accounts are essentially the same, even if they had different usernames</a:t>
            </a:r>
          </a:p>
          <a:p>
            <a:r>
              <a:rPr lang="en-US" dirty="0"/>
              <a:t>The most powerful user is “root”, with UID 0</a:t>
            </a:r>
          </a:p>
          <a:p>
            <a:r>
              <a:rPr lang="en-US" b="1" u="sng" dirty="0"/>
              <a:t>Do not</a:t>
            </a:r>
            <a:r>
              <a:rPr lang="en-US" dirty="0"/>
              <a:t> perform routine tasks as root, use it only when necessary</a:t>
            </a:r>
          </a:p>
          <a:p>
            <a:r>
              <a:rPr lang="en-US" dirty="0"/>
              <a:t>Linux provides easy ways to switch from a non-privileged user to root (privileged user) when needed</a:t>
            </a:r>
          </a:p>
        </p:txBody>
      </p:sp>
    </p:spTree>
    <p:extLst>
      <p:ext uri="{BB962C8B-B14F-4D97-AF65-F5344CB8AC3E}">
        <p14:creationId xmlns:p14="http://schemas.microsoft.com/office/powerpoint/2010/main" val="40276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1728-58FE-465E-AB73-BC1A65321B05}"/>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6FFAD4C5-3603-4816-A433-4D008688FC22}"/>
              </a:ext>
            </a:extLst>
          </p:cNvPr>
          <p:cNvSpPr>
            <a:spLocks noGrp="1"/>
          </p:cNvSpPr>
          <p:nvPr>
            <p:ph idx="1"/>
          </p:nvPr>
        </p:nvSpPr>
        <p:spPr/>
        <p:txBody>
          <a:bodyPr>
            <a:normAutofit fontScale="92500" lnSpcReduction="10000"/>
          </a:bodyPr>
          <a:lstStyle/>
          <a:p>
            <a:r>
              <a:rPr lang="en-US" dirty="0"/>
              <a:t>Groups are containers that can hold multiple users</a:t>
            </a:r>
          </a:p>
          <a:p>
            <a:r>
              <a:rPr lang="en-US" dirty="0"/>
              <a:t>In Linux, each user belongs to at least one group</a:t>
            </a:r>
          </a:p>
          <a:p>
            <a:pPr lvl="1"/>
            <a:r>
              <a:rPr lang="en-US" dirty="0"/>
              <a:t>Usually, Linux creates a group for each user, named same as the username</a:t>
            </a:r>
          </a:p>
          <a:p>
            <a:r>
              <a:rPr lang="en-US" dirty="0"/>
              <a:t>Groups are used to make management easier</a:t>
            </a:r>
          </a:p>
          <a:p>
            <a:pPr lvl="1"/>
            <a:r>
              <a:rPr lang="en-US" dirty="0"/>
              <a:t>Suppose multiple users need access to one directory</a:t>
            </a:r>
          </a:p>
          <a:p>
            <a:pPr lvl="1"/>
            <a:r>
              <a:rPr lang="en-US" dirty="0"/>
              <a:t>Create a group that has the needed access</a:t>
            </a:r>
          </a:p>
          <a:p>
            <a:pPr lvl="1"/>
            <a:r>
              <a:rPr lang="en-US" dirty="0"/>
              <a:t>Put users in the group to grant access</a:t>
            </a:r>
          </a:p>
          <a:p>
            <a:pPr lvl="1"/>
            <a:r>
              <a:rPr lang="en-US" dirty="0"/>
              <a:t>Faster and easier to keep track of than giving access to each user separately</a:t>
            </a:r>
          </a:p>
          <a:p>
            <a:r>
              <a:rPr lang="en-US" dirty="0"/>
              <a:t>Most distributions have groups to grant root access</a:t>
            </a:r>
          </a:p>
          <a:p>
            <a:pPr lvl="1"/>
            <a:r>
              <a:rPr lang="en-US" dirty="0"/>
              <a:t>The group named root is one, with Group ID (GID) 0</a:t>
            </a:r>
          </a:p>
          <a:p>
            <a:pPr lvl="1"/>
            <a:r>
              <a:rPr lang="en-US" dirty="0"/>
              <a:t>Redhat uses the group “wheel”, Ubuntu uses “sudo” (older versions use “</a:t>
            </a:r>
            <a:r>
              <a:rPr lang="en-US" dirty="0" err="1"/>
              <a:t>adm</a:t>
            </a:r>
            <a:r>
              <a:rPr lang="en-US" dirty="0"/>
              <a:t>”)</a:t>
            </a:r>
          </a:p>
        </p:txBody>
      </p:sp>
    </p:spTree>
    <p:extLst>
      <p:ext uri="{BB962C8B-B14F-4D97-AF65-F5344CB8AC3E}">
        <p14:creationId xmlns:p14="http://schemas.microsoft.com/office/powerpoint/2010/main" val="39302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FD7E-05C0-4C4B-AE08-ED5D8993539F}"/>
              </a:ext>
            </a:extLst>
          </p:cNvPr>
          <p:cNvSpPr>
            <a:spLocks noGrp="1"/>
          </p:cNvSpPr>
          <p:nvPr>
            <p:ph type="title"/>
          </p:nvPr>
        </p:nvSpPr>
        <p:spPr/>
        <p:txBody>
          <a:bodyPr/>
          <a:lstStyle/>
          <a:p>
            <a:r>
              <a:rPr lang="en-US" dirty="0"/>
              <a:t>Managing Users</a:t>
            </a:r>
          </a:p>
        </p:txBody>
      </p:sp>
      <p:sp>
        <p:nvSpPr>
          <p:cNvPr id="3" name="Content Placeholder 2">
            <a:extLst>
              <a:ext uri="{FF2B5EF4-FFF2-40B4-BE49-F238E27FC236}">
                <a16:creationId xmlns:a16="http://schemas.microsoft.com/office/drawing/2014/main" id="{FE6DEE20-312C-45F1-8780-F998F156937B}"/>
              </a:ext>
            </a:extLst>
          </p:cNvPr>
          <p:cNvSpPr>
            <a:spLocks noGrp="1"/>
          </p:cNvSpPr>
          <p:nvPr>
            <p:ph idx="1"/>
          </p:nvPr>
        </p:nvSpPr>
        <p:spPr/>
        <p:txBody>
          <a:bodyPr>
            <a:normAutofit fontScale="92500" lnSpcReduction="20000"/>
          </a:bodyPr>
          <a:lstStyle/>
          <a:p>
            <a:r>
              <a:rPr lang="en-US" dirty="0"/>
              <a:t>Most distributions have their own GUI tools for users and groups</a:t>
            </a:r>
          </a:p>
          <a:p>
            <a:pPr lvl="1"/>
            <a:r>
              <a:rPr lang="en-US" dirty="0"/>
              <a:t>GUI tools vary greatly between distributions</a:t>
            </a:r>
          </a:p>
          <a:p>
            <a:pPr lvl="1"/>
            <a:r>
              <a:rPr lang="en-US" dirty="0"/>
              <a:t>CyberPatriots starts with Ubuntu GUI tools</a:t>
            </a:r>
          </a:p>
          <a:p>
            <a:r>
              <a:rPr lang="en-US" dirty="0"/>
              <a:t>CLI tools are pretty much standard across distributions</a:t>
            </a:r>
          </a:p>
          <a:p>
            <a:pPr lvl="1"/>
            <a:r>
              <a:rPr lang="en-US" dirty="0"/>
              <a:t>Easy to incorporate into scripts (add 100 new users by clicking?  I think not.)</a:t>
            </a:r>
          </a:p>
          <a:p>
            <a:r>
              <a:rPr lang="en-US" dirty="0" err="1">
                <a:latin typeface="Courier New" panose="02070309020205020404" pitchFamily="49" charset="0"/>
                <a:cs typeface="Courier New" panose="02070309020205020404" pitchFamily="49" charset="0"/>
              </a:rPr>
              <a:t>useradd</a:t>
            </a:r>
            <a:r>
              <a:rPr lang="en-US" dirty="0">
                <a:latin typeface="Courier New" panose="02070309020205020404" pitchFamily="49" charset="0"/>
                <a:cs typeface="Courier New" panose="02070309020205020404" pitchFamily="49" charset="0"/>
              </a:rPr>
              <a:t> [username] </a:t>
            </a:r>
            <a:r>
              <a:rPr lang="en-US" dirty="0"/>
              <a:t>creates a new user</a:t>
            </a:r>
          </a:p>
          <a:p>
            <a:pPr lvl="1"/>
            <a:r>
              <a:rPr lang="en-US" dirty="0"/>
              <a:t>By default the user has no password, no home </a:t>
            </a:r>
            <a:r>
              <a:rPr lang="en-US" dirty="0" err="1"/>
              <a:t>dir</a:t>
            </a:r>
            <a:r>
              <a:rPr lang="en-US" dirty="0"/>
              <a:t>,  and is locked</a:t>
            </a:r>
          </a:p>
          <a:p>
            <a:pPr lvl="1"/>
            <a:r>
              <a:rPr lang="en-US" dirty="0"/>
              <a:t>username must be all lower case</a:t>
            </a:r>
          </a:p>
          <a:p>
            <a:r>
              <a:rPr lang="en-US" dirty="0" err="1">
                <a:latin typeface="Courier New" panose="02070309020205020404" pitchFamily="49" charset="0"/>
                <a:cs typeface="Courier New" panose="02070309020205020404" pitchFamily="49" charset="0"/>
              </a:rPr>
              <a:t>adduser</a:t>
            </a:r>
            <a:r>
              <a:rPr lang="en-US" dirty="0">
                <a:latin typeface="Courier New" panose="02070309020205020404" pitchFamily="49" charset="0"/>
                <a:cs typeface="Courier New" panose="02070309020205020404" pitchFamily="49" charset="0"/>
              </a:rPr>
              <a:t> [username] </a:t>
            </a:r>
            <a:r>
              <a:rPr lang="en-US" dirty="0"/>
              <a:t>also creates a new user (better)</a:t>
            </a:r>
          </a:p>
          <a:p>
            <a:pPr lvl="1"/>
            <a:r>
              <a:rPr lang="en-US" dirty="0"/>
              <a:t>Also asks you for a password and creates user’s home directory</a:t>
            </a:r>
          </a:p>
          <a:p>
            <a:r>
              <a:rPr lang="en-US" dirty="0">
                <a:latin typeface="Courier New" panose="02070309020205020404" pitchFamily="49" charset="0"/>
                <a:cs typeface="Courier New" panose="02070309020205020404" pitchFamily="49" charset="0"/>
              </a:rPr>
              <a:t>passwd [username] </a:t>
            </a:r>
            <a:r>
              <a:rPr lang="en-US" dirty="0"/>
              <a:t>sets a user’s password</a:t>
            </a:r>
          </a:p>
          <a:p>
            <a:pPr lvl="1"/>
            <a:r>
              <a:rPr lang="en-US" dirty="0"/>
              <a:t>If you omit the username, it sets your password</a:t>
            </a:r>
          </a:p>
        </p:txBody>
      </p:sp>
    </p:spTree>
    <p:extLst>
      <p:ext uri="{BB962C8B-B14F-4D97-AF65-F5344CB8AC3E}">
        <p14:creationId xmlns:p14="http://schemas.microsoft.com/office/powerpoint/2010/main" val="75840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8659-12B3-4992-B799-DC338B0A3D9A}"/>
              </a:ext>
            </a:extLst>
          </p:cNvPr>
          <p:cNvSpPr>
            <a:spLocks noGrp="1"/>
          </p:cNvSpPr>
          <p:nvPr>
            <p:ph type="title"/>
          </p:nvPr>
        </p:nvSpPr>
        <p:spPr/>
        <p:txBody>
          <a:bodyPr/>
          <a:lstStyle/>
          <a:p>
            <a:r>
              <a:rPr lang="en-US" dirty="0"/>
              <a:t>Managing Groups</a:t>
            </a:r>
          </a:p>
        </p:txBody>
      </p:sp>
      <p:sp>
        <p:nvSpPr>
          <p:cNvPr id="3" name="Content Placeholder 2">
            <a:extLst>
              <a:ext uri="{FF2B5EF4-FFF2-40B4-BE49-F238E27FC236}">
                <a16:creationId xmlns:a16="http://schemas.microsoft.com/office/drawing/2014/main" id="{6D113A44-C8C1-4B06-BFD1-D0B8E64F2B74}"/>
              </a:ext>
            </a:extLst>
          </p:cNvPr>
          <p:cNvSpPr>
            <a:spLocks noGrp="1"/>
          </p:cNvSpPr>
          <p:nvPr>
            <p:ph idx="1"/>
          </p:nvPr>
        </p:nvSpPr>
        <p:spPr/>
        <p:txBody>
          <a:bodyPr>
            <a:normAutofit fontScale="92500"/>
          </a:bodyPr>
          <a:lstStyle/>
          <a:p>
            <a:r>
              <a:rPr lang="en-US" dirty="0" err="1">
                <a:latin typeface="Courier New" panose="02070309020205020404" pitchFamily="49" charset="0"/>
                <a:cs typeface="Courier New" panose="02070309020205020404" pitchFamily="49" charset="0"/>
              </a:rPr>
              <a:t>groupadd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groupname</a:t>
            </a:r>
            <a:r>
              <a:rPr lang="en-US" dirty="0">
                <a:latin typeface="Courier New" panose="02070309020205020404" pitchFamily="49" charset="0"/>
                <a:cs typeface="Courier New" panose="02070309020205020404" pitchFamily="49" charset="0"/>
              </a:rPr>
              <a:t>] </a:t>
            </a:r>
            <a:r>
              <a:rPr lang="en-US" dirty="0"/>
              <a:t>creates a new group</a:t>
            </a:r>
          </a:p>
          <a:p>
            <a:r>
              <a:rPr lang="en-US" dirty="0" err="1">
                <a:latin typeface="Courier New" panose="02070309020205020404" pitchFamily="49" charset="0"/>
                <a:cs typeface="Courier New" panose="02070309020205020404" pitchFamily="49" charset="0"/>
              </a:rPr>
              <a:t>gpasswd</a:t>
            </a:r>
            <a:r>
              <a:rPr lang="en-US" dirty="0">
                <a:latin typeface="Courier New" panose="02070309020205020404" pitchFamily="49" charset="0"/>
                <a:cs typeface="Courier New" panose="02070309020205020404" pitchFamily="49" charset="0"/>
              </a:rPr>
              <a:t> -a [user] [group]</a:t>
            </a:r>
            <a:r>
              <a:rPr lang="en-US" dirty="0"/>
              <a:t> adds the user to the group</a:t>
            </a:r>
          </a:p>
          <a:p>
            <a:r>
              <a:rPr lang="en-US" dirty="0" err="1">
                <a:latin typeface="Courier New" panose="02070309020205020404" pitchFamily="49" charset="0"/>
                <a:cs typeface="Courier New" panose="02070309020205020404" pitchFamily="49" charset="0"/>
              </a:rPr>
              <a:t>gpasswd</a:t>
            </a:r>
            <a:r>
              <a:rPr lang="en-US" dirty="0">
                <a:latin typeface="Courier New" panose="02070309020205020404" pitchFamily="49" charset="0"/>
                <a:cs typeface="Courier New" panose="02070309020205020404" pitchFamily="49" charset="0"/>
              </a:rPr>
              <a:t> -d [user] [group]</a:t>
            </a:r>
            <a:r>
              <a:rPr lang="en-US" dirty="0"/>
              <a:t> deletes the user from the group</a:t>
            </a:r>
          </a:p>
          <a:p>
            <a:r>
              <a:rPr lang="en-US" dirty="0"/>
              <a:t>A user can belong to multiple groups but always has one primary group</a:t>
            </a:r>
          </a:p>
          <a:p>
            <a:pPr lvl="1"/>
            <a:r>
              <a:rPr lang="en-US" dirty="0"/>
              <a:t>primary group used during login and assigned to new files the user creates</a:t>
            </a:r>
          </a:p>
          <a:p>
            <a:r>
              <a:rPr lang="en-US" dirty="0" err="1">
                <a:latin typeface="Courier New" panose="02070309020205020404" pitchFamily="49" charset="0"/>
                <a:cs typeface="Courier New" panose="02070309020205020404" pitchFamily="49" charset="0"/>
              </a:rPr>
              <a:t>usermod</a:t>
            </a:r>
            <a:r>
              <a:rPr lang="en-US" dirty="0"/>
              <a:t> also adds a user to group(s) but has a “gotcha”</a:t>
            </a:r>
          </a:p>
          <a:p>
            <a:pPr lvl="1"/>
            <a:r>
              <a:rPr lang="en-US" dirty="0"/>
              <a:t>It replaces existing supplementary groups unless you tell it to “append”</a:t>
            </a:r>
          </a:p>
          <a:p>
            <a:pPr lvl="1"/>
            <a:r>
              <a:rPr lang="en-US" dirty="0"/>
              <a:t>It can also be used to change a user’s primary group</a:t>
            </a:r>
          </a:p>
          <a:p>
            <a:pPr lvl="1"/>
            <a:r>
              <a:rPr lang="en-US" sz="2000" dirty="0">
                <a:hlinkClick r:id="rId3"/>
              </a:rPr>
              <a:t>https://www.howtogeek.com/50787/add-a-user-to-a-group-or-second-group-on-linux/</a:t>
            </a:r>
            <a:r>
              <a:rPr lang="en-US" dirty="0"/>
              <a:t> </a:t>
            </a:r>
          </a:p>
          <a:p>
            <a:pPr lvl="1"/>
            <a:r>
              <a:rPr lang="en-US" sz="2000" dirty="0">
                <a:hlinkClick r:id="rId4"/>
              </a:rPr>
              <a:t>https://www.cyberciti.biz/faq/howto-linux-add-user-to-group/</a:t>
            </a:r>
            <a:endParaRPr lang="en-US" dirty="0"/>
          </a:p>
        </p:txBody>
      </p:sp>
    </p:spTree>
    <p:extLst>
      <p:ext uri="{BB962C8B-B14F-4D97-AF65-F5344CB8AC3E}">
        <p14:creationId xmlns:p14="http://schemas.microsoft.com/office/powerpoint/2010/main" val="133693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93CF-9F91-4799-A81A-04280EC1692F}"/>
              </a:ext>
            </a:extLst>
          </p:cNvPr>
          <p:cNvSpPr>
            <a:spLocks noGrp="1"/>
          </p:cNvSpPr>
          <p:nvPr>
            <p:ph type="title"/>
          </p:nvPr>
        </p:nvSpPr>
        <p:spPr/>
        <p:txBody>
          <a:bodyPr/>
          <a:lstStyle/>
          <a:p>
            <a:r>
              <a:rPr lang="en-US" dirty="0"/>
              <a:t>/</a:t>
            </a:r>
            <a:r>
              <a:rPr lang="en-US" dirty="0" err="1"/>
              <a:t>etc</a:t>
            </a:r>
            <a:r>
              <a:rPr lang="en-US" dirty="0"/>
              <a:t>/passwd (1)</a:t>
            </a:r>
          </a:p>
        </p:txBody>
      </p:sp>
      <p:sp>
        <p:nvSpPr>
          <p:cNvPr id="3" name="Content Placeholder 2">
            <a:extLst>
              <a:ext uri="{FF2B5EF4-FFF2-40B4-BE49-F238E27FC236}">
                <a16:creationId xmlns:a16="http://schemas.microsoft.com/office/drawing/2014/main" id="{C87FFC03-F4D7-477F-960A-196EAF0DDF03}"/>
              </a:ext>
            </a:extLst>
          </p:cNvPr>
          <p:cNvSpPr>
            <a:spLocks noGrp="1"/>
          </p:cNvSpPr>
          <p:nvPr>
            <p:ph idx="1"/>
          </p:nvPr>
        </p:nvSpPr>
        <p:spPr/>
        <p:txBody>
          <a:bodyPr>
            <a:normAutofit lnSpcReduction="10000"/>
          </a:bodyPr>
          <a:lstStyle/>
          <a:p>
            <a:r>
              <a:rPr lang="en-US" dirty="0"/>
              <a:t>Usernames, UIDs and other user information stored in /</a:t>
            </a:r>
            <a:r>
              <a:rPr lang="en-US" dirty="0" err="1"/>
              <a:t>etc</a:t>
            </a:r>
            <a:r>
              <a:rPr lang="en-US" dirty="0"/>
              <a:t>/passwd</a:t>
            </a:r>
          </a:p>
          <a:p>
            <a:r>
              <a:rPr lang="en-US" dirty="0"/>
              <a:t>/</a:t>
            </a:r>
            <a:r>
              <a:rPr lang="en-US" dirty="0" err="1"/>
              <a:t>etc</a:t>
            </a:r>
            <a:r>
              <a:rPr lang="en-US" dirty="0"/>
              <a:t>/passwd is readable by any user or application (world-readable)</a:t>
            </a:r>
          </a:p>
          <a:p>
            <a:r>
              <a:rPr lang="en-US" dirty="0"/>
              <a:t>One line per user, fields are separated by colons, this format:</a:t>
            </a:r>
          </a:p>
          <a:p>
            <a:pPr marL="0" indent="0">
              <a:buNone/>
            </a:pPr>
            <a:r>
              <a:rPr lang="en-US" dirty="0" err="1">
                <a:latin typeface="Courier New" panose="02070309020205020404" pitchFamily="49" charset="0"/>
                <a:cs typeface="Courier New" panose="02070309020205020404" pitchFamily="49" charset="0"/>
              </a:rPr>
              <a:t>username:password:UID:GID:GECOS:home_dir:shell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password</a:t>
            </a:r>
            <a:r>
              <a:rPr lang="en-US" dirty="0"/>
              <a:t> was a cryptographic hash of the user’s password</a:t>
            </a:r>
          </a:p>
          <a:p>
            <a:pPr lvl="1"/>
            <a:r>
              <a:rPr lang="en-US" dirty="0"/>
              <a:t>When people learned to crack hashes,  the password hash was moved</a:t>
            </a:r>
          </a:p>
          <a:p>
            <a:pPr lvl="1"/>
            <a:r>
              <a:rPr lang="en-US" dirty="0"/>
              <a:t>Password hashes are now stored in /</a:t>
            </a:r>
            <a:r>
              <a:rPr lang="en-US" dirty="0" err="1"/>
              <a:t>etc</a:t>
            </a:r>
            <a:r>
              <a:rPr lang="en-US" dirty="0"/>
              <a:t>/shadow, which is readable by root</a:t>
            </a:r>
          </a:p>
          <a:p>
            <a:pPr lvl="1"/>
            <a:r>
              <a:rPr lang="en-US" dirty="0"/>
              <a:t>Now the password field contains an “x” to indicate that the password hash is stored in /</a:t>
            </a:r>
            <a:r>
              <a:rPr lang="en-US" dirty="0" err="1"/>
              <a:t>etc</a:t>
            </a:r>
            <a:r>
              <a:rPr lang="en-US" dirty="0"/>
              <a:t>/shadow</a:t>
            </a:r>
          </a:p>
          <a:p>
            <a:pPr lvl="1"/>
            <a:r>
              <a:rPr lang="en-US" dirty="0"/>
              <a:t>See Notes for this page (View &gt; Notes Page)</a:t>
            </a:r>
          </a:p>
          <a:p>
            <a:endParaRPr lang="en-US" dirty="0"/>
          </a:p>
        </p:txBody>
      </p:sp>
    </p:spTree>
    <p:extLst>
      <p:ext uri="{BB962C8B-B14F-4D97-AF65-F5344CB8AC3E}">
        <p14:creationId xmlns:p14="http://schemas.microsoft.com/office/powerpoint/2010/main" val="162583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38B0-DAAE-4780-B901-BEAFF6017807}"/>
              </a:ext>
            </a:extLst>
          </p:cNvPr>
          <p:cNvSpPr>
            <a:spLocks noGrp="1"/>
          </p:cNvSpPr>
          <p:nvPr>
            <p:ph type="title"/>
          </p:nvPr>
        </p:nvSpPr>
        <p:spPr/>
        <p:txBody>
          <a:bodyPr/>
          <a:lstStyle/>
          <a:p>
            <a:r>
              <a:rPr lang="en-US" dirty="0"/>
              <a:t>/</a:t>
            </a:r>
            <a:r>
              <a:rPr lang="en-US" dirty="0" err="1"/>
              <a:t>etc</a:t>
            </a:r>
            <a:r>
              <a:rPr lang="en-US" dirty="0"/>
              <a:t>/passwd (2)</a:t>
            </a:r>
          </a:p>
        </p:txBody>
      </p:sp>
      <p:sp>
        <p:nvSpPr>
          <p:cNvPr id="3" name="Content Placeholder 2">
            <a:extLst>
              <a:ext uri="{FF2B5EF4-FFF2-40B4-BE49-F238E27FC236}">
                <a16:creationId xmlns:a16="http://schemas.microsoft.com/office/drawing/2014/main" id="{92DB6FD2-79FF-489A-A021-29C3523DE293}"/>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UID</a:t>
            </a:r>
            <a:r>
              <a:rPr lang="en-US" dirty="0"/>
              <a:t> is the user’s unique ID number</a:t>
            </a:r>
          </a:p>
          <a:p>
            <a:r>
              <a:rPr lang="en-US" dirty="0">
                <a:latin typeface="Courier New" panose="02070309020205020404" pitchFamily="49" charset="0"/>
                <a:cs typeface="Courier New" panose="02070309020205020404" pitchFamily="49" charset="0"/>
              </a:rPr>
              <a:t>GID</a:t>
            </a:r>
            <a:r>
              <a:rPr lang="en-US" dirty="0"/>
              <a:t> is the ID number of the user’s primary group</a:t>
            </a:r>
          </a:p>
          <a:p>
            <a:r>
              <a:rPr lang="en-US" dirty="0">
                <a:latin typeface="Courier New" panose="02070309020205020404" pitchFamily="49" charset="0"/>
                <a:cs typeface="Courier New" panose="02070309020205020404" pitchFamily="49" charset="0"/>
              </a:rPr>
              <a:t>GECOS</a:t>
            </a:r>
            <a:r>
              <a:rPr lang="en-US" dirty="0"/>
              <a:t> is a comment field, often the user’s full name</a:t>
            </a:r>
          </a:p>
          <a:p>
            <a:pPr lvl="1"/>
            <a:r>
              <a:rPr lang="en-US" dirty="0"/>
              <a:t>This dates back to Unix at Bell Labs (1960’s), which used print servers that ran the General Electric Comprehensive Operating Supervisor (GECOS).  The GECOS field held the user’s ID on the print server.</a:t>
            </a:r>
          </a:p>
          <a:p>
            <a:r>
              <a:rPr lang="en-US" dirty="0" err="1">
                <a:latin typeface="Courier New" panose="02070309020205020404" pitchFamily="49" charset="0"/>
                <a:cs typeface="Courier New" panose="02070309020205020404" pitchFamily="49" charset="0"/>
              </a:rPr>
              <a:t>home_dir</a:t>
            </a:r>
            <a:r>
              <a:rPr lang="en-US" dirty="0"/>
              <a:t> is the path to the user’s home directory (usually /home/username)</a:t>
            </a:r>
          </a:p>
          <a:p>
            <a:r>
              <a:rPr lang="en-US" dirty="0">
                <a:latin typeface="Courier New" panose="02070309020205020404" pitchFamily="49" charset="0"/>
                <a:cs typeface="Courier New" panose="02070309020205020404" pitchFamily="49" charset="0"/>
              </a:rPr>
              <a:t>shell</a:t>
            </a:r>
            <a:r>
              <a:rPr lang="en-US" dirty="0"/>
              <a:t> is the path to the user’s login shell, the program run when the user opens a terminal, often /bin/bash or /bin/</a:t>
            </a:r>
            <a:r>
              <a:rPr lang="en-US" dirty="0" err="1"/>
              <a:t>sh</a:t>
            </a:r>
            <a:endParaRPr lang="en-US" dirty="0"/>
          </a:p>
          <a:p>
            <a:endParaRPr lang="en-US" dirty="0"/>
          </a:p>
        </p:txBody>
      </p:sp>
    </p:spTree>
    <p:extLst>
      <p:ext uri="{BB962C8B-B14F-4D97-AF65-F5344CB8AC3E}">
        <p14:creationId xmlns:p14="http://schemas.microsoft.com/office/powerpoint/2010/main" val="311615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29DB-D1FA-46AA-BEAD-B2B3DA59CCA7}"/>
              </a:ext>
            </a:extLst>
          </p:cNvPr>
          <p:cNvSpPr>
            <a:spLocks noGrp="1"/>
          </p:cNvSpPr>
          <p:nvPr>
            <p:ph type="title"/>
          </p:nvPr>
        </p:nvSpPr>
        <p:spPr/>
        <p:txBody>
          <a:bodyPr/>
          <a:lstStyle/>
          <a:p>
            <a:r>
              <a:rPr lang="en-US" dirty="0"/>
              <a:t>Sample /</a:t>
            </a:r>
            <a:r>
              <a:rPr lang="en-US" dirty="0" err="1"/>
              <a:t>etc</a:t>
            </a:r>
            <a:r>
              <a:rPr lang="en-US" dirty="0"/>
              <a:t>/passwd file</a:t>
            </a:r>
          </a:p>
        </p:txBody>
      </p:sp>
      <p:sp>
        <p:nvSpPr>
          <p:cNvPr id="5" name="TextBox 4">
            <a:extLst>
              <a:ext uri="{FF2B5EF4-FFF2-40B4-BE49-F238E27FC236}">
                <a16:creationId xmlns:a16="http://schemas.microsoft.com/office/drawing/2014/main" id="{20C7BDE4-52DE-4C4A-9602-823315D25029}"/>
              </a:ext>
            </a:extLst>
          </p:cNvPr>
          <p:cNvSpPr txBox="1"/>
          <p:nvPr/>
        </p:nvSpPr>
        <p:spPr>
          <a:xfrm>
            <a:off x="838200" y="2696863"/>
            <a:ext cx="1017896" cy="369332"/>
          </a:xfrm>
          <a:prstGeom prst="rect">
            <a:avLst/>
          </a:prstGeom>
          <a:noFill/>
        </p:spPr>
        <p:txBody>
          <a:bodyPr wrap="square" rtlCol="0">
            <a:spAutoFit/>
          </a:bodyPr>
          <a:lstStyle/>
          <a:p>
            <a:r>
              <a:rPr lang="en-US" dirty="0"/>
              <a:t>&lt;snip&gt;</a:t>
            </a:r>
          </a:p>
        </p:txBody>
      </p:sp>
      <p:pic>
        <p:nvPicPr>
          <p:cNvPr id="6" name="Picture 5">
            <a:extLst>
              <a:ext uri="{FF2B5EF4-FFF2-40B4-BE49-F238E27FC236}">
                <a16:creationId xmlns:a16="http://schemas.microsoft.com/office/drawing/2014/main" id="{4800E640-1365-4C55-8E5C-23626741D02F}"/>
              </a:ext>
            </a:extLst>
          </p:cNvPr>
          <p:cNvPicPr>
            <a:picLocks noChangeAspect="1"/>
          </p:cNvPicPr>
          <p:nvPr/>
        </p:nvPicPr>
        <p:blipFill>
          <a:blip r:embed="rId3"/>
          <a:stretch>
            <a:fillRect/>
          </a:stretch>
        </p:blipFill>
        <p:spPr>
          <a:xfrm>
            <a:off x="753399" y="3079778"/>
            <a:ext cx="6438900" cy="933450"/>
          </a:xfrm>
          <a:prstGeom prst="rect">
            <a:avLst/>
          </a:prstGeom>
        </p:spPr>
      </p:pic>
      <p:pic>
        <p:nvPicPr>
          <p:cNvPr id="7" name="Picture 6">
            <a:extLst>
              <a:ext uri="{FF2B5EF4-FFF2-40B4-BE49-F238E27FC236}">
                <a16:creationId xmlns:a16="http://schemas.microsoft.com/office/drawing/2014/main" id="{8756DF0E-51C4-4D33-BE36-E9C5A8284ECA}"/>
              </a:ext>
            </a:extLst>
          </p:cNvPr>
          <p:cNvPicPr>
            <a:picLocks noChangeAspect="1"/>
          </p:cNvPicPr>
          <p:nvPr/>
        </p:nvPicPr>
        <p:blipFill>
          <a:blip r:embed="rId4"/>
          <a:stretch>
            <a:fillRect/>
          </a:stretch>
        </p:blipFill>
        <p:spPr>
          <a:xfrm>
            <a:off x="753399" y="1465525"/>
            <a:ext cx="6438900" cy="1266825"/>
          </a:xfrm>
          <a:prstGeom prst="rect">
            <a:avLst/>
          </a:prstGeom>
        </p:spPr>
      </p:pic>
      <p:sp>
        <p:nvSpPr>
          <p:cNvPr id="8" name="TextBox 7">
            <a:extLst>
              <a:ext uri="{FF2B5EF4-FFF2-40B4-BE49-F238E27FC236}">
                <a16:creationId xmlns:a16="http://schemas.microsoft.com/office/drawing/2014/main" id="{59D881A2-0689-4782-B971-FD0F679B02CC}"/>
              </a:ext>
            </a:extLst>
          </p:cNvPr>
          <p:cNvSpPr txBox="1"/>
          <p:nvPr/>
        </p:nvSpPr>
        <p:spPr>
          <a:xfrm>
            <a:off x="7277100" y="1465525"/>
            <a:ext cx="3533633" cy="1200329"/>
          </a:xfrm>
          <a:prstGeom prst="rect">
            <a:avLst/>
          </a:prstGeom>
          <a:noFill/>
        </p:spPr>
        <p:txBody>
          <a:bodyPr wrap="square" rtlCol="0">
            <a:spAutoFit/>
          </a:bodyPr>
          <a:lstStyle/>
          <a:p>
            <a:r>
              <a:rPr lang="en-US" dirty="0"/>
              <a:t>Username root has UID and GID 0, GECOS/name is root, 	   home directory is /root,</a:t>
            </a:r>
          </a:p>
          <a:p>
            <a:r>
              <a:rPr lang="en-US" dirty="0"/>
              <a:t>shell is /bin/bash</a:t>
            </a:r>
          </a:p>
        </p:txBody>
      </p:sp>
      <p:sp>
        <p:nvSpPr>
          <p:cNvPr id="9" name="TextBox 8">
            <a:extLst>
              <a:ext uri="{FF2B5EF4-FFF2-40B4-BE49-F238E27FC236}">
                <a16:creationId xmlns:a16="http://schemas.microsoft.com/office/drawing/2014/main" id="{57E75DD3-2DA2-4CD2-BC6B-1506CD44FE75}"/>
              </a:ext>
            </a:extLst>
          </p:cNvPr>
          <p:cNvSpPr txBox="1"/>
          <p:nvPr/>
        </p:nvSpPr>
        <p:spPr>
          <a:xfrm>
            <a:off x="7277100" y="2946338"/>
            <a:ext cx="3766783" cy="1200329"/>
          </a:xfrm>
          <a:prstGeom prst="rect">
            <a:avLst/>
          </a:prstGeom>
          <a:noFill/>
        </p:spPr>
        <p:txBody>
          <a:bodyPr wrap="square" rtlCol="0">
            <a:spAutoFit/>
          </a:bodyPr>
          <a:lstStyle/>
          <a:p>
            <a:r>
              <a:rPr lang="en-US" dirty="0"/>
              <a:t>Username john has UID and GID 1000, GECOS/name is John,                     home directory is /home/john,</a:t>
            </a:r>
          </a:p>
          <a:p>
            <a:r>
              <a:rPr lang="en-US" dirty="0"/>
              <a:t>shell is /bin/bash</a:t>
            </a:r>
          </a:p>
        </p:txBody>
      </p:sp>
      <p:sp>
        <p:nvSpPr>
          <p:cNvPr id="10" name="TextBox 9">
            <a:extLst>
              <a:ext uri="{FF2B5EF4-FFF2-40B4-BE49-F238E27FC236}">
                <a16:creationId xmlns:a16="http://schemas.microsoft.com/office/drawing/2014/main" id="{C525BE2C-1261-4B6F-B7C4-77FADCD9A900}"/>
              </a:ext>
            </a:extLst>
          </p:cNvPr>
          <p:cNvSpPr txBox="1"/>
          <p:nvPr/>
        </p:nvSpPr>
        <p:spPr>
          <a:xfrm>
            <a:off x="753399" y="4353636"/>
            <a:ext cx="10057334" cy="1938992"/>
          </a:xfrm>
          <a:prstGeom prst="rect">
            <a:avLst/>
          </a:prstGeom>
          <a:noFill/>
        </p:spPr>
        <p:txBody>
          <a:bodyPr wrap="square" rtlCol="0">
            <a:spAutoFit/>
          </a:bodyPr>
          <a:lstStyle/>
          <a:p>
            <a:r>
              <a:rPr lang="en-US" sz="2000" dirty="0"/>
              <a:t>Note that there are several accounts with the shell set to /</a:t>
            </a:r>
            <a:r>
              <a:rPr lang="en-US" sz="2000" dirty="0" err="1"/>
              <a:t>usr</a:t>
            </a:r>
            <a:r>
              <a:rPr lang="en-US" sz="2000" dirty="0"/>
              <a:t>/</a:t>
            </a:r>
            <a:r>
              <a:rPr lang="en-US" sz="2000" dirty="0" err="1"/>
              <a:t>sbin</a:t>
            </a:r>
            <a:r>
              <a:rPr lang="en-US" sz="2000" dirty="0"/>
              <a:t>/</a:t>
            </a:r>
            <a:r>
              <a:rPr lang="en-US" sz="2000" dirty="0" err="1"/>
              <a:t>nologin</a:t>
            </a:r>
            <a:r>
              <a:rPr lang="en-US" sz="2000" dirty="0"/>
              <a:t> or /bin/false.  None of these can log in to a terminal.  They are system accounts used for internal processes and applications.  When trying to find accounts that don’t belong, look at a clean installation of the same OS version and look for differences.</a:t>
            </a:r>
          </a:p>
          <a:p>
            <a:pPr marL="285750" indent="-285750">
              <a:buFont typeface="Arial" panose="020B0604020202020204" pitchFamily="34" charset="0"/>
              <a:buChar char="•"/>
            </a:pPr>
            <a:r>
              <a:rPr lang="en-US" sz="2000" dirty="0"/>
              <a:t>Look especially for accounts that have a shell that allows them to log in (shell other than </a:t>
            </a:r>
            <a:r>
              <a:rPr lang="en-US" sz="2000" dirty="0" err="1"/>
              <a:t>nologin</a:t>
            </a:r>
            <a:r>
              <a:rPr lang="en-US" sz="2000" dirty="0"/>
              <a:t> or false)</a:t>
            </a:r>
          </a:p>
        </p:txBody>
      </p:sp>
    </p:spTree>
    <p:extLst>
      <p:ext uri="{BB962C8B-B14F-4D97-AF65-F5344CB8AC3E}">
        <p14:creationId xmlns:p14="http://schemas.microsoft.com/office/powerpoint/2010/main" val="17049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0C82-5EF8-4D09-A2E8-A11B26BAD7D2}"/>
              </a:ext>
            </a:extLst>
          </p:cNvPr>
          <p:cNvSpPr>
            <a:spLocks noGrp="1"/>
          </p:cNvSpPr>
          <p:nvPr>
            <p:ph type="title"/>
          </p:nvPr>
        </p:nvSpPr>
        <p:spPr/>
        <p:txBody>
          <a:bodyPr/>
          <a:lstStyle/>
          <a:p>
            <a:r>
              <a:rPr lang="en-US" dirty="0"/>
              <a:t>/</a:t>
            </a:r>
            <a:r>
              <a:rPr lang="en-US" dirty="0" err="1"/>
              <a:t>etc</a:t>
            </a:r>
            <a:r>
              <a:rPr lang="en-US" dirty="0"/>
              <a:t>/shadow</a:t>
            </a:r>
          </a:p>
        </p:txBody>
      </p:sp>
      <p:sp>
        <p:nvSpPr>
          <p:cNvPr id="3" name="Content Placeholder 2">
            <a:extLst>
              <a:ext uri="{FF2B5EF4-FFF2-40B4-BE49-F238E27FC236}">
                <a16:creationId xmlns:a16="http://schemas.microsoft.com/office/drawing/2014/main" id="{95F39C3F-1193-4B8D-9B46-D5A0EF0F65CD}"/>
              </a:ext>
            </a:extLst>
          </p:cNvPr>
          <p:cNvSpPr>
            <a:spLocks noGrp="1"/>
          </p:cNvSpPr>
          <p:nvPr>
            <p:ph idx="1"/>
          </p:nvPr>
        </p:nvSpPr>
        <p:spPr>
          <a:xfrm>
            <a:off x="838200" y="1825625"/>
            <a:ext cx="10515600" cy="1603375"/>
          </a:xfrm>
        </p:spPr>
        <p:txBody>
          <a:bodyPr>
            <a:normAutofit fontScale="92500" lnSpcReduction="20000"/>
          </a:bodyPr>
          <a:lstStyle/>
          <a:p>
            <a:r>
              <a:rPr lang="en-US" dirty="0"/>
              <a:t>Password hashes and other info were moved to /</a:t>
            </a:r>
            <a:r>
              <a:rPr lang="en-US" dirty="0" err="1"/>
              <a:t>etc</a:t>
            </a:r>
            <a:r>
              <a:rPr lang="en-US" dirty="0"/>
              <a:t>/shadow when people learned that dictionary attacks could find many passwords</a:t>
            </a:r>
          </a:p>
          <a:p>
            <a:r>
              <a:rPr lang="en-US" dirty="0"/>
              <a:t>Only privileged users (root) can read /</a:t>
            </a:r>
            <a:r>
              <a:rPr lang="en-US" dirty="0" err="1"/>
              <a:t>etc</a:t>
            </a:r>
            <a:r>
              <a:rPr lang="en-US" dirty="0"/>
              <a:t>/shadow</a:t>
            </a:r>
          </a:p>
          <a:p>
            <a:r>
              <a:rPr lang="en-US" dirty="0"/>
              <a:t>Format (from </a:t>
            </a:r>
            <a:r>
              <a:rPr lang="en-US" sz="2000" dirty="0">
                <a:hlinkClick r:id="rId3"/>
              </a:rPr>
              <a:t>https://www.cyberciti.biz/faq/understanding-etcshadow-file/</a:t>
            </a:r>
            <a:r>
              <a:rPr lang="en-US" dirty="0"/>
              <a:t>  )</a:t>
            </a:r>
          </a:p>
        </p:txBody>
      </p:sp>
      <p:pic>
        <p:nvPicPr>
          <p:cNvPr id="1026" name="Picture 2" descr="https://www.cyberciti.biz/faqs/uploaded_images/shadow-file-718705.png">
            <a:extLst>
              <a:ext uri="{FF2B5EF4-FFF2-40B4-BE49-F238E27FC236}">
                <a16:creationId xmlns:a16="http://schemas.microsoft.com/office/drawing/2014/main" id="{3E0EAEC9-B9B7-4200-B618-0894ECFA6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968" y="3343214"/>
            <a:ext cx="8838063" cy="157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82E492-518E-4F1C-AC8E-715F36800722}"/>
              </a:ext>
            </a:extLst>
          </p:cNvPr>
          <p:cNvSpPr txBox="1"/>
          <p:nvPr/>
        </p:nvSpPr>
        <p:spPr>
          <a:xfrm>
            <a:off x="838200" y="5036024"/>
            <a:ext cx="10085696" cy="1015663"/>
          </a:xfrm>
          <a:prstGeom prst="rect">
            <a:avLst/>
          </a:prstGeom>
          <a:noFill/>
        </p:spPr>
        <p:txBody>
          <a:bodyPr wrap="square" rtlCol="0">
            <a:spAutoFit/>
          </a:bodyPr>
          <a:lstStyle/>
          <a:p>
            <a:r>
              <a:rPr lang="en-US" sz="2000" dirty="0"/>
              <a:t>1 is the username, 2 is the password hash</a:t>
            </a:r>
          </a:p>
          <a:p>
            <a:r>
              <a:rPr lang="en-US" sz="2000" dirty="0"/>
              <a:t>3 – 6 explained in the Notes for this slide ( View &gt; Notes Page)</a:t>
            </a:r>
          </a:p>
          <a:p>
            <a:r>
              <a:rPr lang="en-US" sz="2000" dirty="0"/>
              <a:t>The link above does a good job of showing how to set all the values in /</a:t>
            </a:r>
            <a:r>
              <a:rPr lang="en-US" sz="2000" dirty="0" err="1"/>
              <a:t>etc</a:t>
            </a:r>
            <a:r>
              <a:rPr lang="en-US" sz="2000" dirty="0"/>
              <a:t>/shadow for a user</a:t>
            </a:r>
          </a:p>
        </p:txBody>
      </p:sp>
      <p:sp>
        <p:nvSpPr>
          <p:cNvPr id="9" name="TextBox 8">
            <a:extLst>
              <a:ext uri="{FF2B5EF4-FFF2-40B4-BE49-F238E27FC236}">
                <a16:creationId xmlns:a16="http://schemas.microsoft.com/office/drawing/2014/main" id="{1A5E2298-FD63-4034-AE50-748495CE6093}"/>
              </a:ext>
            </a:extLst>
          </p:cNvPr>
          <p:cNvSpPr txBox="1"/>
          <p:nvPr/>
        </p:nvSpPr>
        <p:spPr>
          <a:xfrm>
            <a:off x="838200" y="4040875"/>
            <a:ext cx="1017896" cy="369332"/>
          </a:xfrm>
          <a:prstGeom prst="rect">
            <a:avLst/>
          </a:prstGeom>
          <a:noFill/>
        </p:spPr>
        <p:txBody>
          <a:bodyPr wrap="square" rtlCol="0">
            <a:spAutoFit/>
          </a:bodyPr>
          <a:lstStyle/>
          <a:p>
            <a:r>
              <a:rPr lang="en-US" dirty="0"/>
              <a:t>&lt;snip&gt;</a:t>
            </a:r>
          </a:p>
        </p:txBody>
      </p:sp>
    </p:spTree>
    <p:extLst>
      <p:ext uri="{BB962C8B-B14F-4D97-AF65-F5344CB8AC3E}">
        <p14:creationId xmlns:p14="http://schemas.microsoft.com/office/powerpoint/2010/main" val="340724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2664</Words>
  <Application>Microsoft Office PowerPoint</Application>
  <PresentationFormat>Widescreen</PresentationFormat>
  <Paragraphs>178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Linux Users and Groups</vt:lpstr>
      <vt:lpstr>Users</vt:lpstr>
      <vt:lpstr>Groups</vt:lpstr>
      <vt:lpstr>Managing Users</vt:lpstr>
      <vt:lpstr>Managing Groups</vt:lpstr>
      <vt:lpstr>/etc/passwd (1)</vt:lpstr>
      <vt:lpstr>/etc/passwd (2)</vt:lpstr>
      <vt:lpstr>Sample /etc/passwd file</vt:lpstr>
      <vt:lpstr>/etc/shadow</vt:lpstr>
      <vt:lpstr>Sample /etc/shadow file</vt:lpstr>
      <vt:lpstr>/etc/group</vt:lpstr>
      <vt:lpstr>su—substitute user</vt:lpstr>
      <vt:lpstr>sudo— “super user do”</vt:lpstr>
      <vt:lpstr>Ubuntu Uniqueness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Users and Groups</dc:title>
  <dc:creator>John York</dc:creator>
  <cp:lastModifiedBy>John York</cp:lastModifiedBy>
  <cp:revision>36</cp:revision>
  <dcterms:created xsi:type="dcterms:W3CDTF">2018-08-21T13:31:49Z</dcterms:created>
  <dcterms:modified xsi:type="dcterms:W3CDTF">2021-08-16T17:14:26Z</dcterms:modified>
</cp:coreProperties>
</file>