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5" r:id="rId8"/>
    <p:sldId id="264" r:id="rId9"/>
    <p:sldId id="274" r:id="rId10"/>
    <p:sldId id="266" r:id="rId11"/>
    <p:sldId id="270" r:id="rId12"/>
    <p:sldId id="272"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545" autoAdjust="0"/>
  </p:normalViewPr>
  <p:slideViewPr>
    <p:cSldViewPr snapToGrid="0">
      <p:cViewPr varScale="1">
        <p:scale>
          <a:sx n="73" d="100"/>
          <a:sy n="73" d="100"/>
        </p:scale>
        <p:origin x="246" y="66"/>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B%C3%A9zout's_ident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34408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a:rPr lang="en-US" b="0" i="0" baseline="-25000" smtClean="0">
                        <a:latin typeface="Cambria Math" panose="02040503050406030204" pitchFamily="18" charset="0"/>
                        <a:ea typeface="Cambria Math" panose="02040503050406030204" pitchFamily="18" charset="0"/>
                      </a:rPr>
                      <m:t>26</m:t>
                    </m:r>
                  </m:oMath>
                </a14:m>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Choice>
        <mc:Fallback xmlns="">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26</a:t>
                </a:r>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25081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multiplicative Inverse to exist, the number and the modulus must be relatively prime, which means their GCD is one.  </a:t>
            </a:r>
          </a:p>
          <a:p>
            <a:endParaRPr lang="en-US" dirty="0"/>
          </a:p>
          <a:p>
            <a:r>
              <a:rPr lang="en-US" dirty="0" err="1"/>
              <a:t>Bézout’s</a:t>
            </a:r>
            <a:r>
              <a:rPr lang="en-US" dirty="0"/>
              <a:t> Identity says that the GCD of any pair of numbers r</a:t>
            </a:r>
            <a:r>
              <a:rPr lang="en-US" baseline="-25000" dirty="0"/>
              <a:t>0</a:t>
            </a:r>
            <a:r>
              <a:rPr lang="en-US" dirty="0"/>
              <a:t> and r</a:t>
            </a:r>
            <a:r>
              <a:rPr lang="en-US" baseline="-25000" dirty="0"/>
              <a:t>1</a:t>
            </a:r>
            <a:r>
              <a:rPr lang="en-US" dirty="0"/>
              <a:t> can be written as</a:t>
            </a:r>
            <a:br>
              <a:rPr lang="en-US" dirty="0"/>
            </a:br>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p>
          <a:p>
            <a:r>
              <a:rPr lang="en-US" dirty="0"/>
              <a:t>Where s and t can be any numbers.</a:t>
            </a:r>
          </a:p>
          <a:p>
            <a:r>
              <a:rPr lang="en-US" dirty="0"/>
              <a:t>We know the GCD is one because the inverse of r</a:t>
            </a:r>
            <a:r>
              <a:rPr lang="en-US" baseline="-25000" dirty="0"/>
              <a:t>1</a:t>
            </a:r>
            <a:r>
              <a:rPr lang="en-US" dirty="0"/>
              <a:t> does not exist unless r</a:t>
            </a:r>
            <a:r>
              <a:rPr lang="en-US" baseline="-25000" dirty="0"/>
              <a:t>0</a:t>
            </a:r>
            <a:r>
              <a:rPr lang="en-US" dirty="0"/>
              <a:t> and r</a:t>
            </a:r>
            <a:r>
              <a:rPr lang="en-US" baseline="-25000" dirty="0"/>
              <a:t>1</a:t>
            </a:r>
            <a:r>
              <a:rPr lang="en-US" dirty="0"/>
              <a:t> are relatively prime.</a:t>
            </a:r>
          </a:p>
          <a:p>
            <a:r>
              <a:rPr lang="en-US" dirty="0"/>
              <a:t>s * r</a:t>
            </a:r>
            <a:r>
              <a:rPr lang="en-US" baseline="-25000" dirty="0"/>
              <a:t>0</a:t>
            </a:r>
            <a:r>
              <a:rPr lang="en-US" dirty="0"/>
              <a:t> + t * r</a:t>
            </a:r>
            <a:r>
              <a:rPr lang="en-US" baseline="-25000" dirty="0"/>
              <a:t>1 </a:t>
            </a:r>
            <a:r>
              <a:rPr lang="en-US" dirty="0"/>
              <a:t>= 1</a:t>
            </a:r>
          </a:p>
          <a:p>
            <a:r>
              <a:rPr lang="en-US" dirty="0"/>
              <a:t>Take mod r</a:t>
            </a:r>
            <a:r>
              <a:rPr lang="en-US" baseline="-25000" dirty="0"/>
              <a:t>0</a:t>
            </a:r>
            <a:r>
              <a:rPr lang="en-US" dirty="0"/>
              <a:t> of both sides.  We know that (s * r</a:t>
            </a:r>
            <a:r>
              <a:rPr lang="en-US" baseline="-25000" dirty="0"/>
              <a:t>0 </a:t>
            </a:r>
            <a:r>
              <a:rPr lang="en-US" dirty="0"/>
              <a:t>) mod r</a:t>
            </a:r>
            <a:r>
              <a:rPr lang="en-US" baseline="-25000" dirty="0"/>
              <a:t>0</a:t>
            </a:r>
            <a:r>
              <a:rPr lang="en-US" dirty="0"/>
              <a:t>  = 0  because any number that is a multiple of the modulus gives 0 for the modulo operator.</a:t>
            </a:r>
          </a:p>
          <a:p>
            <a:r>
              <a:rPr lang="en-US" dirty="0"/>
              <a:t> t * r</a:t>
            </a:r>
            <a:r>
              <a:rPr lang="en-US" baseline="-25000" dirty="0"/>
              <a:t>1 </a:t>
            </a:r>
            <a:r>
              <a:rPr lang="en-US" dirty="0"/>
              <a:t>mod r</a:t>
            </a:r>
            <a:r>
              <a:rPr lang="en-US" baseline="-25000" dirty="0"/>
              <a:t>0</a:t>
            </a:r>
            <a:r>
              <a:rPr lang="en-US" dirty="0"/>
              <a:t> = 1</a:t>
            </a:r>
          </a:p>
          <a:p>
            <a:r>
              <a:rPr lang="en-US" dirty="0"/>
              <a:t>Therefore, t and r</a:t>
            </a:r>
            <a:r>
              <a:rPr lang="en-US" baseline="-25000" dirty="0"/>
              <a:t>1 </a:t>
            </a:r>
            <a:r>
              <a:rPr lang="en-US" dirty="0"/>
              <a:t>are inverses mod r</a:t>
            </a:r>
            <a:r>
              <a:rPr lang="en-US" baseline="-25000" dirty="0"/>
              <a:t>0</a:t>
            </a:r>
            <a:r>
              <a:rPr lang="en-US" dirty="0"/>
              <a:t>  </a:t>
            </a:r>
          </a:p>
          <a:p>
            <a:endParaRPr lang="en-US" dirty="0"/>
          </a:p>
          <a:p>
            <a:r>
              <a:rPr lang="en-US" dirty="0"/>
              <a:t>See </a:t>
            </a:r>
            <a:r>
              <a:rPr lang="en-US" dirty="0">
                <a:hlinkClick r:id="rId3"/>
              </a:rPr>
              <a:t>https://en.wikipedia.org/wiki/B%C3%A9zout%27s_identity</a:t>
            </a:r>
            <a:r>
              <a:rPr lang="en-US" b="1" dirty="0"/>
              <a:t> </a:t>
            </a:r>
            <a:r>
              <a:rPr lang="en-US" dirty="0"/>
              <a:t>for</a:t>
            </a:r>
            <a:r>
              <a:rPr lang="en-US" b="1" dirty="0"/>
              <a:t> </a:t>
            </a:r>
            <a:r>
              <a:rPr lang="en-US" b="1" dirty="0" err="1"/>
              <a:t>Bézout's</a:t>
            </a:r>
            <a:r>
              <a:rPr lang="en-US" b="1" dirty="0"/>
              <a:t> identity</a:t>
            </a:r>
            <a:r>
              <a:rPr lang="en-US" dirty="0"/>
              <a:t> </a:t>
            </a:r>
          </a:p>
          <a:p>
            <a:r>
              <a:rPr lang="en-US" dirty="0"/>
              <a:t>Also see Understanding Cryptography, </a:t>
            </a:r>
            <a:r>
              <a:rPr lang="en-US" dirty="0" err="1"/>
              <a:t>Paar</a:t>
            </a:r>
            <a:r>
              <a:rPr lang="en-US" dirty="0"/>
              <a:t>, </a:t>
            </a:r>
            <a:r>
              <a:rPr lang="en-US" dirty="0" err="1"/>
              <a:t>Pelzl</a:t>
            </a:r>
            <a:r>
              <a:rPr lang="en-US" dirty="0"/>
              <a:t>, page 162</a:t>
            </a:r>
          </a:p>
          <a:p>
            <a:r>
              <a:rPr lang="en-US" dirty="0" err="1"/>
              <a:t>Bézout's</a:t>
            </a:r>
            <a:r>
              <a:rPr lang="en-US" dirty="0"/>
              <a:t> identity is handy later on in RSA encryption.  In the Python code from Sweigart on the previous slide ( </a:t>
            </a:r>
            <a:r>
              <a:rPr lang="en-US" dirty="0" err="1"/>
              <a:t>findModInverse</a:t>
            </a:r>
            <a:r>
              <a:rPr lang="en-US" dirty="0"/>
              <a:t>(</a:t>
            </a:r>
            <a:r>
              <a:rPr lang="en-US" dirty="0" err="1"/>
              <a:t>a,m</a:t>
            </a:r>
            <a:r>
              <a:rPr lang="en-US" dirty="0"/>
              <a:t>) ), the values of the </a:t>
            </a:r>
            <a:r>
              <a:rPr lang="en-US" dirty="0" err="1"/>
              <a:t>Bézout</a:t>
            </a:r>
            <a:r>
              <a:rPr lang="en-US" dirty="0"/>
              <a:t> coefficients are held in variables u1 and u2.</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14</a:t>
            </a:fld>
            <a:endParaRPr lang="en-US"/>
          </a:p>
        </p:txBody>
      </p:sp>
    </p:spTree>
    <p:extLst>
      <p:ext uri="{BB962C8B-B14F-4D97-AF65-F5344CB8AC3E}">
        <p14:creationId xmlns:p14="http://schemas.microsoft.com/office/powerpoint/2010/main" val="7233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EE4049-D197-4118-BF97-B2C042C8F06E}" type="slidenum">
              <a:rPr lang="en-US" smtClean="0"/>
              <a:t>9</a:t>
            </a:fld>
            <a:endParaRPr lang="en-US"/>
          </a:p>
        </p:txBody>
      </p:sp>
    </p:spTree>
    <p:extLst>
      <p:ext uri="{BB962C8B-B14F-4D97-AF65-F5344CB8AC3E}">
        <p14:creationId xmlns:p14="http://schemas.microsoft.com/office/powerpoint/2010/main" val="20486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1/25/2022</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1/25/2022</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nventwithpython.com/crackin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nventwithpython.com/crack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a:t>
            </a:r>
          </a:p>
          <a:p>
            <a:pPr marL="457200" lvl="1" indent="0">
              <a:buNone/>
            </a:pPr>
            <a:r>
              <a:rPr lang="en-US" dirty="0"/>
              <a:t>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9" name="Picture 8">
            <a:extLst>
              <a:ext uri="{FF2B5EF4-FFF2-40B4-BE49-F238E27FC236}">
                <a16:creationId xmlns:a16="http://schemas.microsoft.com/office/drawing/2014/main" id="{20AFF601-8205-4E33-9E04-760EACCCD411}"/>
              </a:ext>
            </a:extLst>
          </p:cNvPr>
          <p:cNvPicPr>
            <a:picLocks noChangeAspect="1"/>
          </p:cNvPicPr>
          <p:nvPr/>
        </p:nvPicPr>
        <p:blipFill>
          <a:blip r:embed="rId5"/>
          <a:stretch>
            <a:fillRect/>
          </a:stretch>
        </p:blipFill>
        <p:spPr>
          <a:xfrm>
            <a:off x="2871536" y="4013966"/>
            <a:ext cx="9077475" cy="2297934"/>
          </a:xfrm>
          <a:prstGeom prst="rect">
            <a:avLst/>
          </a:prstGeom>
        </p:spPr>
      </p:pic>
      <p:sp>
        <p:nvSpPr>
          <p:cNvPr id="4" name="TextBox 3">
            <a:extLst>
              <a:ext uri="{FF2B5EF4-FFF2-40B4-BE49-F238E27FC236}">
                <a16:creationId xmlns:a16="http://schemas.microsoft.com/office/drawing/2014/main" id="{04DD64AC-C8F1-4443-9D99-9EF43CCD07DF}"/>
              </a:ext>
            </a:extLst>
          </p:cNvPr>
          <p:cNvSpPr txBox="1"/>
          <p:nvPr/>
        </p:nvSpPr>
        <p:spPr>
          <a:xfrm>
            <a:off x="268779" y="5696290"/>
            <a:ext cx="3172178" cy="307777"/>
          </a:xfrm>
          <a:prstGeom prst="rect">
            <a:avLst/>
          </a:prstGeom>
          <a:noFill/>
        </p:spPr>
        <p:txBody>
          <a:bodyPr wrap="square" rtlCol="0">
            <a:spAutoFit/>
          </a:bodyPr>
          <a:lstStyle/>
          <a:p>
            <a:r>
              <a:rPr lang="en-US" sz="1400" dirty="0">
                <a:hlinkClick r:id="rId6"/>
              </a:rPr>
              <a:t>https://inventwithpython.com/cracking/</a:t>
            </a:r>
            <a:r>
              <a:rPr lang="en-US" sz="1400" dirty="0"/>
              <a:t> </a:t>
            </a:r>
          </a:p>
        </p:txBody>
      </p:sp>
    </p:spTree>
    <p:extLst>
      <p:ext uri="{BB962C8B-B14F-4D97-AF65-F5344CB8AC3E}">
        <p14:creationId xmlns:p14="http://schemas.microsoft.com/office/powerpoint/2010/main" val="192790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Modulo operator</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85000" lnSpcReduction="20000"/>
          </a:bodyPr>
          <a:lstStyle/>
          <a:p>
            <a:r>
              <a:rPr lang="en-US" dirty="0"/>
              <a:t>Math Definition of the modulo operation</a:t>
            </a:r>
          </a:p>
          <a:p>
            <a:pPr lvl="1"/>
            <a:r>
              <a:rPr lang="en-US" dirty="0"/>
              <a:t>Let a, r, and m be Integers, and m &gt; 0</a:t>
            </a:r>
          </a:p>
          <a:p>
            <a:pPr lvl="1"/>
            <a:r>
              <a:rPr lang="en-US" dirty="0"/>
              <a:t>a ≡ r mod m, if m divides a – r</a:t>
            </a:r>
          </a:p>
          <a:p>
            <a:r>
              <a:rPr lang="en-US" dirty="0"/>
              <a:t>Other Definition</a:t>
            </a:r>
          </a:p>
          <a:p>
            <a:pPr lvl="1"/>
            <a:r>
              <a:rPr lang="en-US" dirty="0"/>
              <a:t>a = r mod m</a:t>
            </a:r>
          </a:p>
          <a:p>
            <a:pPr lvl="1"/>
            <a:r>
              <a:rPr lang="en-US" dirty="0"/>
              <a:t>a is the remainder when you divide r by m</a:t>
            </a:r>
          </a:p>
          <a:p>
            <a:pPr lvl="1"/>
            <a:r>
              <a:rPr lang="en-US" dirty="0"/>
              <a:t>m mod m is always 0, so n * m mod m (n is an integer) is always 0</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E61-292F-4E4E-80A8-53FC64D06AA6}"/>
              </a:ext>
            </a:extLst>
          </p:cNvPr>
          <p:cNvSpPr>
            <a:spLocks noGrp="1"/>
          </p:cNvSpPr>
          <p:nvPr>
            <p:ph type="title"/>
          </p:nvPr>
        </p:nvSpPr>
        <p:spPr/>
        <p:txBody>
          <a:bodyPr/>
          <a:lstStyle/>
          <a:p>
            <a:r>
              <a:rPr lang="en-US" dirty="0"/>
              <a:t>Integer 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88C937-8C95-4D7A-80F8-C493BFB5BEE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r>
                  <a:rPr lang="en-US" baseline="-25000" dirty="0"/>
                  <a:t>m</a:t>
                </a:r>
                <a:r>
                  <a:rPr lang="en-US" dirty="0"/>
                  <a:t> consists of:</a:t>
                </a:r>
              </a:p>
              <a:p>
                <a:pPr lvl="1"/>
                <a:r>
                  <a:rPr lang="en-US" dirty="0"/>
                  <a:t>Integers from 0 to m-1, {0, 1, 2, …, m-1}</a:t>
                </a:r>
              </a:p>
              <a:p>
                <a:pPr lvl="1"/>
                <a:r>
                  <a:rPr lang="en-US" dirty="0"/>
                  <a:t>Operations for addition and multiplication, mod 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r>
                  <a:rPr lang="en-US" dirty="0"/>
                  <a:t>The ring is </a:t>
                </a:r>
                <a:r>
                  <a:rPr lang="en-US" b="1" u="sng" dirty="0"/>
                  <a:t>closed</a:t>
                </a:r>
              </a:p>
              <a:p>
                <a:pPr lvl="1"/>
                <a:r>
                  <a:rPr lang="en-US" dirty="0"/>
                  <a:t>The result of any operation is also a member of the ring</a:t>
                </a:r>
              </a:p>
              <a:p>
                <a:r>
                  <a:rPr lang="en-US" dirty="0"/>
                  <a:t>Associative, distributive, identity, and additive inverse apply</a:t>
                </a:r>
              </a:p>
              <a:p>
                <a:r>
                  <a:rPr lang="en-US" u="sng" dirty="0"/>
                  <a:t>Multiplicative inverse for an element may or may not exist</a:t>
                </a:r>
              </a:p>
            </p:txBody>
          </p:sp>
        </mc:Choice>
        <mc:Fallback xmlns="">
          <p:sp>
            <p:nvSpPr>
              <p:cNvPr id="3" name="Content Placeholder 2">
                <a:extLst>
                  <a:ext uri="{FF2B5EF4-FFF2-40B4-BE49-F238E27FC236}">
                    <a16:creationId xmlns:a16="http://schemas.microsoft.com/office/drawing/2014/main" id="{9988C937-8C95-4D7A-80F8-C493BFB5BEE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2852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448-D5C1-4959-B37A-35A363CB5D43}"/>
              </a:ext>
            </a:extLst>
          </p:cNvPr>
          <p:cNvSpPr>
            <a:spLocks noGrp="1"/>
          </p:cNvSpPr>
          <p:nvPr>
            <p:ph type="title"/>
          </p:nvPr>
        </p:nvSpPr>
        <p:spPr/>
        <p:txBody>
          <a:bodyPr>
            <a:normAutofit fontScale="90000"/>
          </a:bodyPr>
          <a:lstStyle/>
          <a:p>
            <a:r>
              <a:rPr lang="en-US" dirty="0"/>
              <a:t>Extended Euclidean Algorithm </a:t>
            </a:r>
            <a:r>
              <a:rPr lang="en-US" sz="3100" dirty="0"/>
              <a:t>(optional for math people,  a proof that the extended algorithm computes the multiplicative inverse)</a:t>
            </a:r>
            <a:endParaRPr lang="en-US" dirty="0"/>
          </a:p>
        </p:txBody>
      </p:sp>
      <p:sp>
        <p:nvSpPr>
          <p:cNvPr id="3" name="Content Placeholder 2">
            <a:extLst>
              <a:ext uri="{FF2B5EF4-FFF2-40B4-BE49-F238E27FC236}">
                <a16:creationId xmlns:a16="http://schemas.microsoft.com/office/drawing/2014/main" id="{C040C6CE-FD85-475F-96DC-BF540D03C57C}"/>
              </a:ext>
            </a:extLst>
          </p:cNvPr>
          <p:cNvSpPr>
            <a:spLocks noGrp="1"/>
          </p:cNvSpPr>
          <p:nvPr>
            <p:ph idx="1"/>
          </p:nvPr>
        </p:nvSpPr>
        <p:spPr/>
        <p:txBody>
          <a:bodyPr>
            <a:normAutofit lnSpcReduction="10000"/>
          </a:bodyPr>
          <a:lstStyle/>
          <a:p>
            <a:r>
              <a:rPr lang="en-US" dirty="0"/>
              <a:t>Extended algorithm—inputs are r</a:t>
            </a:r>
            <a:r>
              <a:rPr lang="en-US" baseline="-25000" dirty="0"/>
              <a:t>0</a:t>
            </a:r>
            <a:r>
              <a:rPr lang="en-US" dirty="0"/>
              <a:t> &amp; r</a:t>
            </a:r>
            <a:r>
              <a:rPr lang="en-US" baseline="-25000" dirty="0"/>
              <a:t>1</a:t>
            </a:r>
            <a:r>
              <a:rPr lang="en-US" dirty="0"/>
              <a:t>, outputs are GCD, s and t</a:t>
            </a:r>
          </a:p>
          <a:p>
            <a:pPr lvl="1"/>
            <a:r>
              <a:rPr lang="en-US" dirty="0"/>
              <a:t>r</a:t>
            </a:r>
            <a:r>
              <a:rPr lang="en-US" baseline="-25000" dirty="0"/>
              <a:t>0</a:t>
            </a:r>
            <a:r>
              <a:rPr lang="en-US" dirty="0"/>
              <a:t> &gt; r</a:t>
            </a:r>
            <a:r>
              <a:rPr lang="en-US" baseline="-25000" dirty="0"/>
              <a:t>1 </a:t>
            </a:r>
            <a:endParaRPr lang="en-US" dirty="0"/>
          </a:p>
          <a:p>
            <a:pPr lvl="1"/>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r>
              <a:rPr lang="en-US" sz="2800" dirty="0"/>
              <a:t> </a:t>
            </a:r>
            <a:r>
              <a:rPr lang="en-US" dirty="0"/>
              <a:t>(s and t are called the </a:t>
            </a:r>
            <a:r>
              <a:rPr lang="en-US" dirty="0" err="1"/>
              <a:t>Bézout</a:t>
            </a:r>
            <a:r>
              <a:rPr lang="en-US" dirty="0"/>
              <a:t> coefficients)</a:t>
            </a:r>
            <a:r>
              <a:rPr lang="en-US" sz="2800" dirty="0"/>
              <a:t>  </a:t>
            </a:r>
          </a:p>
          <a:p>
            <a:pPr lvl="1"/>
            <a:r>
              <a:rPr lang="en-US" dirty="0"/>
              <a:t>In addition to GCD, the algorithm computes a linear combination of the two inputs that equals the GCD (</a:t>
            </a:r>
            <a:r>
              <a:rPr lang="en-US" dirty="0" err="1"/>
              <a:t>Bézout</a:t>
            </a:r>
            <a:r>
              <a:rPr lang="en-US" dirty="0"/>
              <a:t> identity guarantees it can be done)</a:t>
            </a:r>
          </a:p>
          <a:p>
            <a:pPr lvl="1"/>
            <a:r>
              <a:rPr lang="en-US" dirty="0"/>
              <a:t>Often, the coefficients s and t have opposite signs</a:t>
            </a:r>
          </a:p>
          <a:p>
            <a:r>
              <a:rPr lang="en-US" dirty="0"/>
              <a:t>If r</a:t>
            </a:r>
            <a:r>
              <a:rPr lang="en-US" baseline="-25000" dirty="0"/>
              <a:t>0 </a:t>
            </a:r>
            <a:r>
              <a:rPr lang="en-US" dirty="0"/>
              <a:t> &amp; r</a:t>
            </a:r>
            <a:r>
              <a:rPr lang="en-US" baseline="-25000" dirty="0"/>
              <a:t>1</a:t>
            </a:r>
            <a:r>
              <a:rPr lang="en-US" dirty="0"/>
              <a:t> are relatively prime, GCD = 1</a:t>
            </a:r>
          </a:p>
          <a:p>
            <a:r>
              <a:rPr lang="en-US" dirty="0"/>
              <a:t>s * r</a:t>
            </a:r>
            <a:r>
              <a:rPr lang="en-US" baseline="-25000" dirty="0"/>
              <a:t>0</a:t>
            </a:r>
            <a:r>
              <a:rPr lang="en-US" dirty="0"/>
              <a:t> + t * r</a:t>
            </a:r>
            <a:r>
              <a:rPr lang="en-US" baseline="-25000" dirty="0"/>
              <a:t>1</a:t>
            </a:r>
            <a:r>
              <a:rPr lang="en-US" dirty="0"/>
              <a:t> = 1, so take mod r</a:t>
            </a:r>
            <a:r>
              <a:rPr lang="en-US" baseline="-25000" dirty="0"/>
              <a:t>0</a:t>
            </a:r>
            <a:r>
              <a:rPr lang="en-US" dirty="0"/>
              <a:t> of both sides</a:t>
            </a:r>
          </a:p>
          <a:p>
            <a:pPr lvl="1"/>
            <a:r>
              <a:rPr lang="en-US"/>
              <a:t>Remember that (</a:t>
            </a:r>
            <a:r>
              <a:rPr lang="en-US" dirty="0"/>
              <a:t>s * r</a:t>
            </a:r>
            <a:r>
              <a:rPr lang="en-US" baseline="-25000" dirty="0"/>
              <a:t>0 </a:t>
            </a:r>
            <a:r>
              <a:rPr lang="en-US" dirty="0"/>
              <a:t>) mod r</a:t>
            </a:r>
            <a:r>
              <a:rPr lang="en-US" baseline="-25000" dirty="0"/>
              <a:t>0</a:t>
            </a:r>
            <a:r>
              <a:rPr lang="en-US" dirty="0"/>
              <a:t>  = 0</a:t>
            </a:r>
          </a:p>
          <a:p>
            <a:r>
              <a:rPr lang="en-US" dirty="0"/>
              <a:t>t * r</a:t>
            </a:r>
            <a:r>
              <a:rPr lang="en-US" baseline="-25000" dirty="0"/>
              <a:t>1 </a:t>
            </a:r>
            <a:r>
              <a:rPr lang="en-US" dirty="0"/>
              <a:t>mod r</a:t>
            </a:r>
            <a:r>
              <a:rPr lang="en-US" baseline="-25000" dirty="0"/>
              <a:t>0</a:t>
            </a:r>
            <a:r>
              <a:rPr lang="en-US" dirty="0"/>
              <a:t> = 1</a:t>
            </a:r>
          </a:p>
          <a:p>
            <a:pPr lvl="1"/>
            <a:r>
              <a:rPr lang="en-US" b="1" u="sng" dirty="0"/>
              <a:t>t is multiplicative inverse of r</a:t>
            </a:r>
            <a:r>
              <a:rPr lang="en-US" b="1" u="sng" baseline="-25000" dirty="0"/>
              <a:t>1</a:t>
            </a:r>
            <a:r>
              <a:rPr lang="en-US" b="1" u="sng" dirty="0"/>
              <a:t> mod r</a:t>
            </a:r>
            <a:r>
              <a:rPr lang="en-US" b="1" u="sng" baseline="-25000" dirty="0"/>
              <a:t>0</a:t>
            </a:r>
            <a:endParaRPr lang="en-US" b="1" u="sng" dirty="0"/>
          </a:p>
          <a:p>
            <a:pPr marL="457200" lvl="1" indent="0">
              <a:buNone/>
            </a:pPr>
            <a:endParaRPr lang="en-US" dirty="0"/>
          </a:p>
        </p:txBody>
      </p:sp>
    </p:spTree>
    <p:extLst>
      <p:ext uri="{BB962C8B-B14F-4D97-AF65-F5344CB8AC3E}">
        <p14:creationId xmlns:p14="http://schemas.microsoft.com/office/powerpoint/2010/main" val="5966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3"/>
          <a:stretch>
            <a:fillRect/>
          </a:stretch>
        </p:blipFill>
        <p:spPr>
          <a:xfrm>
            <a:off x="3990472" y="4033169"/>
            <a:ext cx="7036961" cy="2567991"/>
          </a:xfrm>
          <a:prstGeom prst="rect">
            <a:avLst/>
          </a:prstGeom>
        </p:spPr>
      </p:pic>
      <p:pic>
        <p:nvPicPr>
          <p:cNvPr id="9" name="Picture 8">
            <a:extLst>
              <a:ext uri="{FF2B5EF4-FFF2-40B4-BE49-F238E27FC236}">
                <a16:creationId xmlns:a16="http://schemas.microsoft.com/office/drawing/2014/main" id="{792B5F76-301A-46D0-ACAC-5578E7865D26}"/>
              </a:ext>
            </a:extLst>
          </p:cNvPr>
          <p:cNvPicPr>
            <a:picLocks noChangeAspect="1"/>
          </p:cNvPicPr>
          <p:nvPr/>
        </p:nvPicPr>
        <p:blipFill>
          <a:blip r:embed="rId4"/>
          <a:stretch>
            <a:fillRect/>
          </a:stretch>
        </p:blipFill>
        <p:spPr>
          <a:xfrm>
            <a:off x="418011" y="2350669"/>
            <a:ext cx="10724606" cy="1113485"/>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2,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while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
        <p:nvSpPr>
          <p:cNvPr id="5" name="TextBox 4">
            <a:extLst>
              <a:ext uri="{FF2B5EF4-FFF2-40B4-BE49-F238E27FC236}">
                <a16:creationId xmlns:a16="http://schemas.microsoft.com/office/drawing/2014/main" id="{E120B430-56C8-4441-A118-5011D3F4E343}"/>
              </a:ext>
            </a:extLst>
          </p:cNvPr>
          <p:cNvSpPr txBox="1"/>
          <p:nvPr/>
        </p:nvSpPr>
        <p:spPr>
          <a:xfrm>
            <a:off x="5484246" y="5910779"/>
            <a:ext cx="3172178" cy="307777"/>
          </a:xfrm>
          <a:prstGeom prst="rect">
            <a:avLst/>
          </a:prstGeom>
          <a:noFill/>
        </p:spPr>
        <p:txBody>
          <a:bodyPr wrap="square" rtlCol="0">
            <a:spAutoFit/>
          </a:bodyPr>
          <a:lstStyle/>
          <a:p>
            <a:r>
              <a:rPr lang="en-US" sz="1400" dirty="0">
                <a:hlinkClick r:id="rId4"/>
              </a:rPr>
              <a:t>https://inventwithpython.com/cracking/</a:t>
            </a:r>
            <a:r>
              <a:rPr lang="en-US" sz="1400" dirty="0"/>
              <a:t> </a:t>
            </a:r>
          </a:p>
        </p:txBody>
      </p:sp>
    </p:spTree>
    <p:extLst>
      <p:ext uri="{BB962C8B-B14F-4D97-AF65-F5344CB8AC3E}">
        <p14:creationId xmlns:p14="http://schemas.microsoft.com/office/powerpoint/2010/main" val="7472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 mod 26</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5309</TotalTime>
  <Words>3453</Words>
  <Application>Microsoft Office PowerPoint</Application>
  <PresentationFormat>Widescreen</PresentationFormat>
  <Paragraphs>272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Courier New</vt:lpstr>
      <vt:lpstr>Office Theme</vt:lpstr>
      <vt:lpstr>Cryptology (2)</vt:lpstr>
      <vt:lpstr>Classic Ciphers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Modulo operator</vt:lpstr>
      <vt:lpstr>Integer Rings</vt:lpstr>
      <vt:lpstr>Groups, Fields, and Prime Fields</vt:lpstr>
      <vt:lpstr>Extended Euclidean Algorithm (optional for math people,  a proof that the extended algorithm computes the multiplicative inverse)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118</cp:revision>
  <dcterms:created xsi:type="dcterms:W3CDTF">2018-03-07T18:42:13Z</dcterms:created>
  <dcterms:modified xsi:type="dcterms:W3CDTF">2022-01-25T14:17:07Z</dcterms:modified>
</cp:coreProperties>
</file>