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2" r:id="rId12"/>
    <p:sldId id="267" r:id="rId13"/>
    <p:sldId id="268" r:id="rId14"/>
    <p:sldId id="270" r:id="rId15"/>
    <p:sldId id="273"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1" autoAdjust="0"/>
    <p:restoredTop sz="94660"/>
  </p:normalViewPr>
  <p:slideViewPr>
    <p:cSldViewPr snapToGrid="0">
      <p:cViewPr varScale="1">
        <p:scale>
          <a:sx n="71" d="100"/>
          <a:sy n="71" d="100"/>
        </p:scale>
        <p:origin x="444" y="78"/>
      </p:cViewPr>
      <p:guideLst/>
    </p:cSldViewPr>
  </p:slid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81996-0227-44CA-AC4C-032645537F57}"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3A5AD-BC54-4C3E-989D-88BFA32D831C}" type="slidenum">
              <a:rPr lang="en-US" smtClean="0"/>
              <a:t>‹#›</a:t>
            </a:fld>
            <a:endParaRPr lang="en-US"/>
          </a:p>
        </p:txBody>
      </p:sp>
    </p:spTree>
    <p:extLst>
      <p:ext uri="{BB962C8B-B14F-4D97-AF65-F5344CB8AC3E}">
        <p14:creationId xmlns:p14="http://schemas.microsoft.com/office/powerpoint/2010/main" val="398750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fecurves.cr.yp.to/"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cr.yp.to/ecdh.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FREAK"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eakdh.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Much of the information in this course came from “Understanding Cryptography” by Christoff Parr and Jan </a:t>
            </a:r>
            <a:r>
              <a:rPr lang="en-US" err="1"/>
              <a:t>Pelzl</a:t>
            </a:r>
            <a:r>
              <a:rPr lang="en-US"/>
              <a:t>, Springer-Verlag 2010</a:t>
            </a:r>
          </a:p>
          <a:p>
            <a:endParaRPr lang="en-US"/>
          </a:p>
          <a:p>
            <a:r>
              <a:rPr lang="en-US"/>
              <a:t>Much of the classical cryptography material and most Python scripts came from “Cracking Codes with Python” by Al Sweigart, </a:t>
            </a:r>
            <a:r>
              <a:rPr lang="en-US" err="1"/>
              <a:t>NoStarch</a:t>
            </a:r>
            <a:r>
              <a:rPr lang="en-US"/>
              <a:t> Press 2018</a:t>
            </a:r>
          </a:p>
          <a:p>
            <a:endParaRPr lang="en-US"/>
          </a:p>
          <a:p>
            <a:r>
              <a:rPr lang="en-US"/>
              <a:t>Also helpful, “Cryptography Engineering” by Ferguson, Schneier, and Kohno, Wiley Publishing, 2010</a:t>
            </a:r>
          </a:p>
          <a:p>
            <a:endParaRPr lang="en-US"/>
          </a:p>
        </p:txBody>
      </p:sp>
      <p:sp>
        <p:nvSpPr>
          <p:cNvPr id="4" name="Slide Number Placeholder 3"/>
          <p:cNvSpPr>
            <a:spLocks noGrp="1"/>
          </p:cNvSpPr>
          <p:nvPr>
            <p:ph type="sldNum" sz="quarter" idx="10"/>
          </p:nvPr>
        </p:nvSpPr>
        <p:spPr/>
        <p:txBody>
          <a:bodyPr/>
          <a:lstStyle/>
          <a:p>
            <a:fld id="{A2F3A5AD-BC54-4C3E-989D-88BFA32D831C}" type="slidenum">
              <a:rPr lang="en-US" smtClean="0"/>
              <a:t>1</a:t>
            </a:fld>
            <a:endParaRPr lang="en-US"/>
          </a:p>
        </p:txBody>
      </p:sp>
    </p:spTree>
    <p:extLst>
      <p:ext uri="{BB962C8B-B14F-4D97-AF65-F5344CB8AC3E}">
        <p14:creationId xmlns:p14="http://schemas.microsoft.com/office/powerpoint/2010/main" val="129796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Curves and base points are usually selected ahead of time by standards bodies or well-known cryptographers.  It is interesting to note that curves supported by NIST fell from favor in some circles after the NSA was suspected of placing a back door in NIST’s random number generator.  Also, the NIST equations contain long complicated constants with no explanation of why they are there.  Compare these two curves (from </a:t>
            </a:r>
            <a:r>
              <a:rPr lang="en-US" dirty="0">
                <a:hlinkClick r:id="rId3"/>
              </a:rPr>
              <a:t>http://safecurves.cr.yp.to</a:t>
            </a:r>
            <a:r>
              <a:rPr lang="en-US" dirty="0"/>
              <a:t> )</a:t>
            </a:r>
          </a:p>
          <a:p>
            <a:endParaRPr lang="en-US" dirty="0"/>
          </a:p>
          <a:p>
            <a:r>
              <a:rPr lang="en-US" dirty="0"/>
              <a:t>Curve 25519: y^2 = x^3+486662x^2+x , modulo p = 2^255 - 19 </a:t>
            </a:r>
          </a:p>
          <a:p>
            <a:endParaRPr lang="en-US" dirty="0"/>
          </a:p>
          <a:p>
            <a:r>
              <a:rPr lang="en-US" dirty="0"/>
              <a:t>NIST P-256: y^2 = x^3-3x+41058363725152142129326129780047268409114441015993725554835256314039467401291 , modulo p = 2^256 - 2^224 + 2^192 + 2^96 - 1 </a:t>
            </a:r>
          </a:p>
          <a:p>
            <a:endParaRPr lang="en-US" dirty="0"/>
          </a:p>
          <a:p>
            <a:r>
              <a:rPr lang="en-US" dirty="0"/>
              <a:t>Also, the author of Curve 25519 took pains to ensure his method did not conflict with existing patents on ECC, and listed it as public domain. </a:t>
            </a:r>
            <a:r>
              <a:rPr lang="en-US" dirty="0">
                <a:hlinkClick r:id="rId4"/>
              </a:rPr>
              <a:t>https://cr.yp.to/ecdh.html</a:t>
            </a:r>
            <a:r>
              <a:rPr lang="en-US" dirty="0"/>
              <a:t> </a:t>
            </a:r>
          </a:p>
        </p:txBody>
      </p:sp>
      <p:sp>
        <p:nvSpPr>
          <p:cNvPr id="4" name="Slide Number Placeholder 3"/>
          <p:cNvSpPr>
            <a:spLocks noGrp="1"/>
          </p:cNvSpPr>
          <p:nvPr>
            <p:ph type="sldNum" sz="quarter" idx="5"/>
          </p:nvPr>
        </p:nvSpPr>
        <p:spPr/>
        <p:txBody>
          <a:bodyPr/>
          <a:lstStyle/>
          <a:p>
            <a:fld id="{A2F3A5AD-BC54-4C3E-989D-88BFA32D831C}" type="slidenum">
              <a:rPr lang="en-US" smtClean="0"/>
              <a:t>10</a:t>
            </a:fld>
            <a:endParaRPr lang="en-US"/>
          </a:p>
        </p:txBody>
      </p:sp>
    </p:spTree>
    <p:extLst>
      <p:ext uri="{BB962C8B-B14F-4D97-AF65-F5344CB8AC3E}">
        <p14:creationId xmlns:p14="http://schemas.microsoft.com/office/powerpoint/2010/main" val="259839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procedure is that same that we used in Diffie-Hellman, except that instead of using A = </a:t>
            </a:r>
            <a:r>
              <a:rPr lang="el-GR" dirty="0"/>
              <a:t>α</a:t>
            </a:r>
            <a:r>
              <a:rPr lang="en-US" baseline="30000" dirty="0"/>
              <a:t>a</a:t>
            </a:r>
            <a:r>
              <a:rPr lang="en-US" dirty="0"/>
              <a:t>, or A = pow(alpha, a, p), we will use the ECC calculator.</a:t>
            </a:r>
          </a:p>
          <a:p>
            <a:endParaRPr lang="en-US" dirty="0"/>
          </a:p>
          <a:p>
            <a:r>
              <a:rPr lang="en-US" dirty="0"/>
              <a:t>Although the syntax makes it look like simple multiplication (A = </a:t>
            </a:r>
            <a:r>
              <a:rPr lang="en-US" dirty="0" err="1"/>
              <a:t>aP</a:t>
            </a:r>
            <a:r>
              <a:rPr lang="en-US" dirty="0"/>
              <a:t>), remember that we are using the operation ○, which we have defined as P + Q = R on an elliptic curve.  If you set that aside, our procedure is the same as plain Diffie-Hellman, with one huge exception.  Instead of using Python pow(</a:t>
            </a:r>
            <a:r>
              <a:rPr lang="el-GR" dirty="0"/>
              <a:t>α</a:t>
            </a:r>
            <a:r>
              <a:rPr lang="en-US" dirty="0"/>
              <a:t>, x, p), we use an elliptic curve calculator.</a:t>
            </a:r>
          </a:p>
        </p:txBody>
      </p:sp>
      <p:sp>
        <p:nvSpPr>
          <p:cNvPr id="4" name="Slide Number Placeholder 3"/>
          <p:cNvSpPr>
            <a:spLocks noGrp="1"/>
          </p:cNvSpPr>
          <p:nvPr>
            <p:ph type="sldNum" sz="quarter" idx="5"/>
          </p:nvPr>
        </p:nvSpPr>
        <p:spPr/>
        <p:txBody>
          <a:bodyPr/>
          <a:lstStyle/>
          <a:p>
            <a:fld id="{A2F3A5AD-BC54-4C3E-989D-88BFA32D831C}" type="slidenum">
              <a:rPr lang="en-US" smtClean="0"/>
              <a:t>12</a:t>
            </a:fld>
            <a:endParaRPr lang="en-US"/>
          </a:p>
        </p:txBody>
      </p:sp>
    </p:spTree>
    <p:extLst>
      <p:ext uri="{BB962C8B-B14F-4D97-AF65-F5344CB8AC3E}">
        <p14:creationId xmlns:p14="http://schemas.microsoft.com/office/powerpoint/2010/main" val="310109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TLS 1.3 requires that Diffie-Hellman or ECC be used for encryption, RSA is no longer allowed.  Since the patent issues related to ECC appear to be resolved, and ECC is faster, ECC will become the dominant public key encryption method.</a:t>
            </a:r>
          </a:p>
        </p:txBody>
      </p:sp>
      <p:sp>
        <p:nvSpPr>
          <p:cNvPr id="4" name="Slide Number Placeholder 3"/>
          <p:cNvSpPr>
            <a:spLocks noGrp="1"/>
          </p:cNvSpPr>
          <p:nvPr>
            <p:ph type="sldNum" sz="quarter" idx="5"/>
          </p:nvPr>
        </p:nvSpPr>
        <p:spPr/>
        <p:txBody>
          <a:bodyPr/>
          <a:lstStyle/>
          <a:p>
            <a:fld id="{A2F3A5AD-BC54-4C3E-989D-88BFA32D831C}" type="slidenum">
              <a:rPr lang="en-US" smtClean="0"/>
              <a:t>13</a:t>
            </a:fld>
            <a:endParaRPr lang="en-US"/>
          </a:p>
        </p:txBody>
      </p:sp>
    </p:spTree>
    <p:extLst>
      <p:ext uri="{BB962C8B-B14F-4D97-AF65-F5344CB8AC3E}">
        <p14:creationId xmlns:p14="http://schemas.microsoft.com/office/powerpoint/2010/main" val="3980317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be careful that the curve, modulus, and base point we select put us into a large subgroup so that our key has as many possibilities as we can get.  Just as in Diffie-Hellman, if we fall into a subgroup that has a small number of elements we will be in trouble.</a:t>
            </a:r>
          </a:p>
        </p:txBody>
      </p:sp>
      <p:sp>
        <p:nvSpPr>
          <p:cNvPr id="4" name="Slide Number Placeholder 3"/>
          <p:cNvSpPr>
            <a:spLocks noGrp="1"/>
          </p:cNvSpPr>
          <p:nvPr>
            <p:ph type="sldNum" sz="quarter" idx="5"/>
          </p:nvPr>
        </p:nvSpPr>
        <p:spPr/>
        <p:txBody>
          <a:bodyPr/>
          <a:lstStyle/>
          <a:p>
            <a:fld id="{A2F3A5AD-BC54-4C3E-989D-88BFA32D831C}" type="slidenum">
              <a:rPr lang="en-US" smtClean="0"/>
              <a:t>14</a:t>
            </a:fld>
            <a:endParaRPr lang="en-US"/>
          </a:p>
        </p:txBody>
      </p:sp>
    </p:spTree>
    <p:extLst>
      <p:ext uri="{BB962C8B-B14F-4D97-AF65-F5344CB8AC3E}">
        <p14:creationId xmlns:p14="http://schemas.microsoft.com/office/powerpoint/2010/main" val="271124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crypto was classified as a weapon, then we could use the second amendment to keep the government from degrading it with back doors.</a:t>
            </a:r>
          </a:p>
          <a:p>
            <a:endParaRPr lang="en-US" dirty="0"/>
          </a:p>
          <a:p>
            <a:r>
              <a:rPr lang="en-US" dirty="0"/>
              <a:t>Cryptography diluted by government has caused problems in the past.  There was a time that fully secure cryptology was not allowed to be exported to countries like USSR and China.  Instead, vendors were required to use short key lengths (less than or equal to 512 bit keys) for “export-grade” cryptography.  This in itself did not cause a problem.</a:t>
            </a:r>
          </a:p>
          <a:p>
            <a:endParaRPr lang="en-US" dirty="0"/>
          </a:p>
          <a:p>
            <a:r>
              <a:rPr lang="en-US" dirty="0"/>
              <a:t>What did cause a problem happened a few years later when a typical computer had the power to break 512 bit keys.  Most servers used 1024 or 2048 bit keys, but still supported the legacy export encryption with 512 bit keys.  At that point people developed attacks that forced a server to downgrade the key size to 512 bits, and then they could crack the key and decrypt the message.  One attack against RSA encryption was the FREAK attack, and an attack against Diffie-Hellman was Logjam.</a:t>
            </a:r>
          </a:p>
          <a:p>
            <a:endParaRPr lang="en-US" dirty="0"/>
          </a:p>
          <a:p>
            <a:r>
              <a:rPr lang="en-US" dirty="0"/>
              <a:t>The problem was support of encryption that was degraded by government past its lifetime.  The solution was to make servers stop supporting export grade encryption. FREAK:  </a:t>
            </a:r>
            <a:r>
              <a:rPr lang="en-US" dirty="0">
                <a:hlinkClick r:id="rId3"/>
              </a:rPr>
              <a:t>https://en.wikipedia.org/wiki/FREAK</a:t>
            </a:r>
            <a:r>
              <a:rPr lang="en-US" dirty="0"/>
              <a:t>, Logjam:  </a:t>
            </a:r>
            <a:r>
              <a:rPr lang="en-US" dirty="0">
                <a:hlinkClick r:id="rId4"/>
              </a:rPr>
              <a:t>https://weakdh.org/</a:t>
            </a:r>
            <a:r>
              <a:rPr lang="en-US" dirty="0"/>
              <a:t> </a:t>
            </a:r>
          </a:p>
        </p:txBody>
      </p:sp>
      <p:sp>
        <p:nvSpPr>
          <p:cNvPr id="4" name="Slide Number Placeholder 3"/>
          <p:cNvSpPr>
            <a:spLocks noGrp="1"/>
          </p:cNvSpPr>
          <p:nvPr>
            <p:ph type="sldNum" sz="quarter" idx="10"/>
          </p:nvPr>
        </p:nvSpPr>
        <p:spPr/>
        <p:txBody>
          <a:bodyPr/>
          <a:lstStyle/>
          <a:p>
            <a:fld id="{A2F3A5AD-BC54-4C3E-989D-88BFA32D831C}" type="slidenum">
              <a:rPr lang="en-US" smtClean="0"/>
              <a:t>2</a:t>
            </a:fld>
            <a:endParaRPr lang="en-US"/>
          </a:p>
        </p:txBody>
      </p:sp>
    </p:spTree>
    <p:extLst>
      <p:ext uri="{BB962C8B-B14F-4D97-AF65-F5344CB8AC3E}">
        <p14:creationId xmlns:p14="http://schemas.microsoft.com/office/powerpoint/2010/main" val="421499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Diffie-Hellman, the operation we used in the Discrete Logarithm Problem was multiplication.  For example, part of Alice’s private key was a number we’ll call a.  She computed part of her public key by using A = α</a:t>
            </a:r>
            <a:r>
              <a:rPr lang="en-US" baseline="30000"/>
              <a:t>a</a:t>
            </a:r>
            <a:r>
              <a:rPr lang="en-US"/>
              <a:t> mod p.  If Eve wants to crack Alice’s private key, she has reverse Alice’s equation to compute a.  The “mod p” part is what made this difficult.  </a:t>
            </a:r>
            <a:r>
              <a:rPr lang="en-US" u="sng"/>
              <a:t>Discrete</a:t>
            </a:r>
            <a:r>
              <a:rPr lang="en-US"/>
              <a:t> Logarithm Problem… stated mathematically it is the discrete logarithm over a finite field, which is where the term Finite Field Cryptography (FFC) comes from.</a:t>
            </a:r>
          </a:p>
          <a:p>
            <a:endParaRPr lang="en-US"/>
          </a:p>
          <a:p>
            <a:r>
              <a:rPr lang="en-US"/>
              <a:t>Suppose we want to make the problem even harder for Eve to crack, so that we can use smaller keys and save computation time.  One way to do this is to find an operation other than multiplication that’s even harder to break.</a:t>
            </a:r>
          </a:p>
        </p:txBody>
      </p:sp>
      <p:sp>
        <p:nvSpPr>
          <p:cNvPr id="4" name="Slide Number Placeholder 3"/>
          <p:cNvSpPr>
            <a:spLocks noGrp="1"/>
          </p:cNvSpPr>
          <p:nvPr>
            <p:ph type="sldNum" sz="quarter" idx="10"/>
          </p:nvPr>
        </p:nvSpPr>
        <p:spPr/>
        <p:txBody>
          <a:bodyPr/>
          <a:lstStyle/>
          <a:p>
            <a:fld id="{A2F3A5AD-BC54-4C3E-989D-88BFA32D831C}" type="slidenum">
              <a:rPr lang="en-US" smtClean="0"/>
              <a:t>3</a:t>
            </a:fld>
            <a:endParaRPr lang="en-US"/>
          </a:p>
        </p:txBody>
      </p:sp>
    </p:spTree>
    <p:extLst>
      <p:ext uri="{BB962C8B-B14F-4D97-AF65-F5344CB8AC3E}">
        <p14:creationId xmlns:p14="http://schemas.microsoft.com/office/powerpoint/2010/main" val="372862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Rather than creating a brand new operation for encryption, mathematicians modified an old one to suit their purposes.  The equation for the arc length around an ellipse leads to new functions similar to sin or cos, called elliptic integrals.  The math of elliptic curves is complicated, but we are lucky.  The part used in cryptography involves fairly simple equations that can be visualized with simple pictures.</a:t>
            </a:r>
          </a:p>
          <a:p>
            <a:endParaRPr lang="en-US"/>
          </a:p>
          <a:p>
            <a:r>
              <a:rPr lang="en-US"/>
              <a:t>The bottom line is that someone found complicated math that they could use to replace multiplication in our DLP.  The result is a new type of DLP that allows us to use shorter keys and less computation.</a:t>
            </a:r>
          </a:p>
        </p:txBody>
      </p:sp>
      <p:sp>
        <p:nvSpPr>
          <p:cNvPr id="4" name="Slide Number Placeholder 3"/>
          <p:cNvSpPr>
            <a:spLocks noGrp="1"/>
          </p:cNvSpPr>
          <p:nvPr>
            <p:ph type="sldNum" sz="quarter" idx="10"/>
          </p:nvPr>
        </p:nvSpPr>
        <p:spPr/>
        <p:txBody>
          <a:bodyPr/>
          <a:lstStyle/>
          <a:p>
            <a:fld id="{A2F3A5AD-BC54-4C3E-989D-88BFA32D831C}" type="slidenum">
              <a:rPr lang="en-US" smtClean="0"/>
              <a:t>4</a:t>
            </a:fld>
            <a:endParaRPr lang="en-US"/>
          </a:p>
        </p:txBody>
      </p:sp>
    </p:spTree>
    <p:extLst>
      <p:ext uri="{BB962C8B-B14F-4D97-AF65-F5344CB8AC3E}">
        <p14:creationId xmlns:p14="http://schemas.microsoft.com/office/powerpoint/2010/main" val="158899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select a curve that looks like this, you can define simple operations using straight lines.</a:t>
            </a:r>
          </a:p>
          <a:p>
            <a:endParaRPr lang="en-US"/>
          </a:p>
          <a:p>
            <a:r>
              <a:rPr lang="en-US"/>
              <a:t>Although the classic equation used in ECC is y</a:t>
            </a:r>
            <a:r>
              <a:rPr lang="en-US" baseline="30000"/>
              <a:t>2</a:t>
            </a:r>
            <a:r>
              <a:rPr lang="en-US"/>
              <a:t> = x</a:t>
            </a:r>
            <a:r>
              <a:rPr lang="en-US" baseline="30000"/>
              <a:t>3</a:t>
            </a:r>
            <a:r>
              <a:rPr lang="en-US"/>
              <a:t> + ax + b, there are now curves that include an x</a:t>
            </a:r>
            <a:r>
              <a:rPr lang="en-US" baseline="30000"/>
              <a:t>2</a:t>
            </a:r>
            <a:r>
              <a:rPr lang="en-US"/>
              <a:t> term, like y</a:t>
            </a:r>
            <a:r>
              <a:rPr lang="en-US" baseline="30000"/>
              <a:t>2</a:t>
            </a:r>
            <a:r>
              <a:rPr lang="en-US"/>
              <a:t> = x</a:t>
            </a:r>
            <a:r>
              <a:rPr lang="en-US" baseline="30000"/>
              <a:t>3</a:t>
            </a:r>
            <a:r>
              <a:rPr lang="en-US"/>
              <a:t> + ax</a:t>
            </a:r>
            <a:r>
              <a:rPr lang="en-US" baseline="30000"/>
              <a:t>2</a:t>
            </a:r>
            <a:r>
              <a:rPr lang="en-US"/>
              <a:t> + bx or y</a:t>
            </a:r>
            <a:r>
              <a:rPr lang="en-US" baseline="30000"/>
              <a:t>2</a:t>
            </a:r>
            <a:r>
              <a:rPr lang="en-US"/>
              <a:t> = x</a:t>
            </a:r>
            <a:r>
              <a:rPr lang="en-US" baseline="30000"/>
              <a:t>3</a:t>
            </a:r>
            <a:r>
              <a:rPr lang="en-US"/>
              <a:t> + ax</a:t>
            </a:r>
            <a:r>
              <a:rPr lang="en-US" baseline="30000"/>
              <a:t>2</a:t>
            </a:r>
            <a:r>
              <a:rPr lang="en-US"/>
              <a:t> + bx + c.</a:t>
            </a:r>
          </a:p>
        </p:txBody>
      </p:sp>
      <p:sp>
        <p:nvSpPr>
          <p:cNvPr id="4" name="Slide Number Placeholder 3"/>
          <p:cNvSpPr>
            <a:spLocks noGrp="1"/>
          </p:cNvSpPr>
          <p:nvPr>
            <p:ph type="sldNum" sz="quarter" idx="10"/>
          </p:nvPr>
        </p:nvSpPr>
        <p:spPr/>
        <p:txBody>
          <a:bodyPr/>
          <a:lstStyle/>
          <a:p>
            <a:fld id="{A2F3A5AD-BC54-4C3E-989D-88BFA32D831C}" type="slidenum">
              <a:rPr lang="en-US" smtClean="0"/>
              <a:t>5</a:t>
            </a:fld>
            <a:endParaRPr lang="en-US"/>
          </a:p>
        </p:txBody>
      </p:sp>
    </p:spTree>
    <p:extLst>
      <p:ext uri="{BB962C8B-B14F-4D97-AF65-F5344CB8AC3E}">
        <p14:creationId xmlns:p14="http://schemas.microsoft.com/office/powerpoint/2010/main" val="1107476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of the discrete math version of the elliptic curve doesn’t look at all like the continuous version.  First, the discrete version only includes single points.  Second, the modulo component may cause the answer to wrap several times.   After all, the modulus is what makes encryption work in the first place.</a:t>
            </a:r>
          </a:p>
          <a:p>
            <a:endParaRPr lang="en-US" dirty="0"/>
          </a:p>
          <a:p>
            <a:r>
              <a:rPr lang="en-US" dirty="0"/>
              <a:t>None the less, graphical methods and equations developed in the continuous version will work well in the discrete world.  Best of all, someone else has already found the equations and the algebra of those equations is not difficult.</a:t>
            </a:r>
          </a:p>
        </p:txBody>
      </p:sp>
      <p:sp>
        <p:nvSpPr>
          <p:cNvPr id="4" name="Slide Number Placeholder 3"/>
          <p:cNvSpPr>
            <a:spLocks noGrp="1"/>
          </p:cNvSpPr>
          <p:nvPr>
            <p:ph type="sldNum" sz="quarter" idx="10"/>
          </p:nvPr>
        </p:nvSpPr>
        <p:spPr/>
        <p:txBody>
          <a:bodyPr/>
          <a:lstStyle/>
          <a:p>
            <a:fld id="{A2F3A5AD-BC54-4C3E-989D-88BFA32D831C}" type="slidenum">
              <a:rPr lang="en-US" smtClean="0"/>
              <a:t>6</a:t>
            </a:fld>
            <a:endParaRPr lang="en-US"/>
          </a:p>
        </p:txBody>
      </p:sp>
    </p:spTree>
    <p:extLst>
      <p:ext uri="{BB962C8B-B14F-4D97-AF65-F5344CB8AC3E}">
        <p14:creationId xmlns:p14="http://schemas.microsoft.com/office/powerpoint/2010/main" val="179491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operation is defined as P ◦ Q ◦ R = 0, P ◦ Q = -R.  So, if P and Q are the points we want to operate upon, we connect them with a line.  The shape of the curve tells us the line will usually intersect the curve in a third spot.  We drop (or rise) vertically from the third intersection until we intercept the curve again, which gives us our answer.</a:t>
            </a:r>
          </a:p>
          <a:p>
            <a:r>
              <a:rPr lang="en-US" dirty="0"/>
              <a:t>From </a:t>
            </a:r>
            <a:r>
              <a:rPr lang="en-US" dirty="0" err="1"/>
              <a:t>Paar</a:t>
            </a:r>
            <a:r>
              <a:rPr lang="en-US" dirty="0"/>
              <a:t>, page 241-244</a:t>
            </a:r>
          </a:p>
          <a:p>
            <a:r>
              <a:rPr lang="en-US" dirty="0"/>
              <a:t>If we use the curve y</a:t>
            </a:r>
            <a:r>
              <a:rPr lang="en-US" baseline="30000" dirty="0"/>
              <a:t>2</a:t>
            </a:r>
            <a:r>
              <a:rPr lang="en-US" dirty="0"/>
              <a:t> = x</a:t>
            </a:r>
            <a:r>
              <a:rPr lang="en-US" baseline="30000" dirty="0"/>
              <a:t>3</a:t>
            </a:r>
            <a:r>
              <a:rPr lang="en-US" dirty="0"/>
              <a:t> +ax + b, and known points P = (x</a:t>
            </a:r>
            <a:r>
              <a:rPr lang="en-US" baseline="-25000" dirty="0"/>
              <a:t>1</a:t>
            </a:r>
            <a:r>
              <a:rPr lang="en-US" dirty="0"/>
              <a:t>, y</a:t>
            </a:r>
            <a:r>
              <a:rPr lang="en-US" baseline="-25000" dirty="0"/>
              <a:t>1</a:t>
            </a:r>
            <a:r>
              <a:rPr lang="en-US" dirty="0"/>
              <a:t>) and Q = (x</a:t>
            </a:r>
            <a:r>
              <a:rPr lang="en-US" baseline="-25000" dirty="0"/>
              <a:t>2</a:t>
            </a:r>
            <a:r>
              <a:rPr lang="en-US" dirty="0"/>
              <a:t>, y</a:t>
            </a:r>
            <a:r>
              <a:rPr lang="en-US" baseline="-25000" dirty="0"/>
              <a:t>2</a:t>
            </a:r>
            <a:r>
              <a:rPr lang="en-US" dirty="0"/>
              <a:t>) we can find R = (x</a:t>
            </a:r>
            <a:r>
              <a:rPr lang="en-US" baseline="-25000" dirty="0"/>
              <a:t>3</a:t>
            </a:r>
            <a:r>
              <a:rPr lang="en-US" dirty="0"/>
              <a:t>, y</a:t>
            </a:r>
            <a:r>
              <a:rPr lang="en-US" baseline="-25000" dirty="0"/>
              <a:t>3</a:t>
            </a:r>
            <a:r>
              <a:rPr lang="en-US" dirty="0"/>
              <a:t>)</a:t>
            </a:r>
          </a:p>
          <a:p>
            <a:r>
              <a:rPr lang="en-US" dirty="0"/>
              <a:t>P and Q define a line  and the equation of that line is y = </a:t>
            </a:r>
            <a:r>
              <a:rPr lang="en-US" dirty="0" err="1"/>
              <a:t>sx</a:t>
            </a:r>
            <a:r>
              <a:rPr lang="en-US" dirty="0"/>
              <a:t> + m  (the German text uses y = </a:t>
            </a:r>
            <a:r>
              <a:rPr lang="en-US" dirty="0" err="1"/>
              <a:t>sx</a:t>
            </a:r>
            <a:r>
              <a:rPr lang="en-US" dirty="0"/>
              <a:t> + m instead of the y = mx + b you are used to.) Substitute y = </a:t>
            </a:r>
            <a:r>
              <a:rPr lang="en-US" dirty="0" err="1"/>
              <a:t>sx</a:t>
            </a:r>
            <a:r>
              <a:rPr lang="en-US" dirty="0"/>
              <a:t> + m into y2 in the curve, and grind away for 30 min.  The solution is</a:t>
            </a:r>
          </a:p>
          <a:p>
            <a:endParaRPr lang="en-US" dirty="0"/>
          </a:p>
          <a:p>
            <a:r>
              <a:rPr lang="en-US" dirty="0"/>
              <a:t>x</a:t>
            </a:r>
            <a:r>
              <a:rPr lang="en-US" baseline="-25000" dirty="0"/>
              <a:t>3</a:t>
            </a:r>
            <a:r>
              <a:rPr lang="en-US" dirty="0"/>
              <a:t> = s</a:t>
            </a:r>
            <a:r>
              <a:rPr lang="en-US" baseline="30000" dirty="0"/>
              <a:t>2</a:t>
            </a:r>
            <a:r>
              <a:rPr lang="en-US" dirty="0"/>
              <a:t> - x</a:t>
            </a:r>
            <a:r>
              <a:rPr lang="en-US" baseline="-25000" dirty="0"/>
              <a:t>1</a:t>
            </a:r>
            <a:r>
              <a:rPr lang="en-US" dirty="0"/>
              <a:t> - x</a:t>
            </a:r>
            <a:r>
              <a:rPr lang="en-US" baseline="-25000" dirty="0"/>
              <a:t>2 </a:t>
            </a:r>
            <a:r>
              <a:rPr lang="en-US" dirty="0"/>
              <a:t>mod p  and  y</a:t>
            </a:r>
            <a:r>
              <a:rPr lang="en-US" baseline="-25000" dirty="0"/>
              <a:t>3</a:t>
            </a:r>
            <a:r>
              <a:rPr lang="en-US" dirty="0"/>
              <a:t> = s(x</a:t>
            </a:r>
            <a:r>
              <a:rPr lang="en-US" baseline="-25000" dirty="0"/>
              <a:t>1</a:t>
            </a:r>
            <a:r>
              <a:rPr lang="en-US" dirty="0"/>
              <a:t> - x</a:t>
            </a:r>
            <a:r>
              <a:rPr lang="en-US" baseline="-25000" dirty="0"/>
              <a:t>3</a:t>
            </a:r>
            <a:r>
              <a:rPr lang="en-US" dirty="0"/>
              <a:t>) - y</a:t>
            </a:r>
            <a:r>
              <a:rPr lang="en-US" baseline="-25000" dirty="0"/>
              <a:t>1 </a:t>
            </a:r>
            <a:r>
              <a:rPr lang="en-US" dirty="0"/>
              <a:t>mod p</a:t>
            </a:r>
          </a:p>
          <a:p>
            <a:r>
              <a:rPr lang="en-US" dirty="0"/>
              <a:t>Where s = (y2 - y1)/(x2 - x2) when P ≠ Q or</a:t>
            </a:r>
          </a:p>
          <a:p>
            <a:r>
              <a:rPr lang="en-US"/>
              <a:t>s </a:t>
            </a:r>
            <a:r>
              <a:rPr lang="en-US" dirty="0"/>
              <a:t>= (3x</a:t>
            </a:r>
            <a:r>
              <a:rPr lang="en-US" baseline="-25000" dirty="0"/>
              <a:t>1</a:t>
            </a:r>
            <a:r>
              <a:rPr lang="en-US" baseline="30000" dirty="0"/>
              <a:t>2</a:t>
            </a:r>
            <a:r>
              <a:rPr lang="en-US" dirty="0"/>
              <a:t> + a)/2y</a:t>
            </a:r>
            <a:r>
              <a:rPr lang="en-US" baseline="-25000" dirty="0"/>
              <a:t>1</a:t>
            </a:r>
            <a:r>
              <a:rPr lang="en-US" dirty="0"/>
              <a:t>  when P = Q</a:t>
            </a:r>
          </a:p>
          <a:p>
            <a:endParaRPr lang="en-US" dirty="0"/>
          </a:p>
          <a:p>
            <a:r>
              <a:rPr lang="en-US" dirty="0"/>
              <a:t>The algebra to derive the equations for R = (x</a:t>
            </a:r>
            <a:r>
              <a:rPr lang="en-US" baseline="-25000" dirty="0"/>
              <a:t>3</a:t>
            </a:r>
            <a:r>
              <a:rPr lang="en-US" dirty="0"/>
              <a:t>, y</a:t>
            </a:r>
            <a:r>
              <a:rPr lang="en-US" baseline="-25000" dirty="0"/>
              <a:t>3</a:t>
            </a:r>
            <a:r>
              <a:rPr lang="en-US" dirty="0"/>
              <a:t>) is messy, but doable.  The equations themselves are fairly easy to use.</a:t>
            </a:r>
          </a:p>
          <a:p>
            <a:endParaRPr lang="en-US" dirty="0"/>
          </a:p>
        </p:txBody>
      </p:sp>
      <p:sp>
        <p:nvSpPr>
          <p:cNvPr id="4" name="Slide Number Placeholder 3"/>
          <p:cNvSpPr>
            <a:spLocks noGrp="1"/>
          </p:cNvSpPr>
          <p:nvPr>
            <p:ph type="sldNum" sz="quarter" idx="10"/>
          </p:nvPr>
        </p:nvSpPr>
        <p:spPr/>
        <p:txBody>
          <a:bodyPr/>
          <a:lstStyle/>
          <a:p>
            <a:fld id="{A2F3A5AD-BC54-4C3E-989D-88BFA32D831C}" type="slidenum">
              <a:rPr lang="en-US" smtClean="0"/>
              <a:t>7</a:t>
            </a:fld>
            <a:endParaRPr lang="en-US"/>
          </a:p>
        </p:txBody>
      </p:sp>
    </p:spTree>
    <p:extLst>
      <p:ext uri="{BB962C8B-B14F-4D97-AF65-F5344CB8AC3E}">
        <p14:creationId xmlns:p14="http://schemas.microsoft.com/office/powerpoint/2010/main" val="103706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do P + Q, or P + P when P = Q, the simplest way is to take the tangent to the curve at P.  Then find the other intersection and drop down to -R.  Again, someone has already done the math and the equations are incorporated into the ECC algorithm.</a:t>
            </a:r>
          </a:p>
          <a:p>
            <a:endParaRPr lang="en-US" dirty="0"/>
          </a:p>
          <a:p>
            <a:r>
              <a:rPr lang="en-US" dirty="0"/>
              <a:t>If we need to find P + -P, that should equal zero.  The line through P and -P will be a vertical line, which appears to be a problem.  The designers of the algorithm just said that the third point we need is at infinity, and we’ll call that point zero.</a:t>
            </a:r>
          </a:p>
          <a:p>
            <a:endParaRPr lang="en-US" dirty="0"/>
          </a:p>
          <a:p>
            <a:r>
              <a:rPr lang="en-US" dirty="0"/>
              <a:t>P + P is important, because that is the basis of our DLP.  We will need to calculate P added to itself many times, P + P + … + P, or NP.</a:t>
            </a:r>
          </a:p>
          <a:p>
            <a:endParaRPr lang="en-US" dirty="0"/>
          </a:p>
          <a:p>
            <a:r>
              <a:rPr lang="en-US" dirty="0"/>
              <a:t>The solution of the elliptic curve used compute P + Q and P + Q = 2P is fairly simple.  See </a:t>
            </a:r>
            <a:r>
              <a:rPr lang="en-US" dirty="0" err="1"/>
              <a:t>Paar</a:t>
            </a:r>
            <a:r>
              <a:rPr lang="en-US" dirty="0"/>
              <a:t> </a:t>
            </a:r>
            <a:r>
              <a:rPr lang="en-US" dirty="0" err="1"/>
              <a:t>pg</a:t>
            </a:r>
            <a:r>
              <a:rPr lang="en-US" dirty="0"/>
              <a:t> 244.</a:t>
            </a:r>
          </a:p>
        </p:txBody>
      </p:sp>
      <p:sp>
        <p:nvSpPr>
          <p:cNvPr id="4" name="Slide Number Placeholder 3"/>
          <p:cNvSpPr>
            <a:spLocks noGrp="1"/>
          </p:cNvSpPr>
          <p:nvPr>
            <p:ph type="sldNum" sz="quarter" idx="10"/>
          </p:nvPr>
        </p:nvSpPr>
        <p:spPr/>
        <p:txBody>
          <a:bodyPr/>
          <a:lstStyle/>
          <a:p>
            <a:fld id="{A2F3A5AD-BC54-4C3E-989D-88BFA32D831C}" type="slidenum">
              <a:rPr lang="en-US" smtClean="0"/>
              <a:t>8</a:t>
            </a:fld>
            <a:endParaRPr lang="en-US"/>
          </a:p>
        </p:txBody>
      </p:sp>
    </p:spTree>
    <p:extLst>
      <p:ext uri="{BB962C8B-B14F-4D97-AF65-F5344CB8AC3E}">
        <p14:creationId xmlns:p14="http://schemas.microsoft.com/office/powerpoint/2010/main" val="3130080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the great calculator provided by Andrea </a:t>
            </a:r>
            <a:r>
              <a:rPr lang="en-US" dirty="0" err="1"/>
              <a:t>Corbellini</a:t>
            </a:r>
            <a:r>
              <a:rPr lang="en-US" dirty="0"/>
              <a:t>.  We will use the discrete (</a:t>
            </a:r>
            <a:r>
              <a:rPr lang="en-US" dirty="0" err="1"/>
              <a:t>Fp</a:t>
            </a:r>
            <a:r>
              <a:rPr lang="en-US" dirty="0"/>
              <a:t>) portion, with Multiplication.   It is the top right option.</a:t>
            </a:r>
          </a:p>
          <a:p>
            <a:endParaRPr lang="en-US" dirty="0"/>
          </a:p>
          <a:p>
            <a:r>
              <a:rPr lang="en-US" dirty="0"/>
              <a:t>Enter a and b for the curve.  When a = 2, and b = 3, you are using the curve</a:t>
            </a:r>
            <a:br>
              <a:rPr lang="en-US" dirty="0"/>
            </a:br>
            <a:r>
              <a:rPr lang="en-US" dirty="0"/>
              <a:t> </a:t>
            </a:r>
            <a:r>
              <a:rPr lang="en-US" i="1" dirty="0"/>
              <a:t>y</a:t>
            </a:r>
            <a:r>
              <a:rPr lang="en-US" baseline="30000" dirty="0"/>
              <a:t>2</a:t>
            </a:r>
            <a:r>
              <a:rPr lang="en-US" dirty="0"/>
              <a:t> = </a:t>
            </a:r>
            <a:r>
              <a:rPr lang="en-US" i="1" dirty="0"/>
              <a:t>x</a:t>
            </a:r>
            <a:r>
              <a:rPr lang="en-US" baseline="30000" dirty="0"/>
              <a:t>3</a:t>
            </a:r>
            <a:r>
              <a:rPr lang="en-US" dirty="0"/>
              <a:t> + 2</a:t>
            </a:r>
            <a:r>
              <a:rPr lang="en-US" i="1" dirty="0"/>
              <a:t>x</a:t>
            </a:r>
            <a:r>
              <a:rPr lang="en-US" dirty="0"/>
              <a:t> + 3.  The Field box allows you to select the modulus, 97 in this case.  The Base Point is P, with x and y coordinates (the page will force you to select a point that is on the curve, and is awkward sometimes.)  The last line, “The subgroup generated by </a:t>
            </a:r>
            <a:r>
              <a:rPr lang="en-US" i="1" dirty="0"/>
              <a:t>P</a:t>
            </a:r>
            <a:r>
              <a:rPr lang="en-US" dirty="0"/>
              <a:t> has 50 points,” tells us the size of the subgroup, often referred to as E+.</a:t>
            </a:r>
          </a:p>
        </p:txBody>
      </p:sp>
      <p:sp>
        <p:nvSpPr>
          <p:cNvPr id="4" name="Slide Number Placeholder 3"/>
          <p:cNvSpPr>
            <a:spLocks noGrp="1"/>
          </p:cNvSpPr>
          <p:nvPr>
            <p:ph type="sldNum" sz="quarter" idx="5"/>
          </p:nvPr>
        </p:nvSpPr>
        <p:spPr/>
        <p:txBody>
          <a:bodyPr/>
          <a:lstStyle/>
          <a:p>
            <a:fld id="{A2F3A5AD-BC54-4C3E-989D-88BFA32D831C}" type="slidenum">
              <a:rPr lang="en-US" smtClean="0"/>
              <a:t>9</a:t>
            </a:fld>
            <a:endParaRPr lang="en-US"/>
          </a:p>
        </p:txBody>
      </p:sp>
    </p:spTree>
    <p:extLst>
      <p:ext uri="{BB962C8B-B14F-4D97-AF65-F5344CB8AC3E}">
        <p14:creationId xmlns:p14="http://schemas.microsoft.com/office/powerpoint/2010/main" val="355696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3/1/2024</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3/1/2024</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3/1/2024</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3/1/2024</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3/1/2024</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3/1/2024</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3/1/2024</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3/1/2024</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3/1/2024</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3/1/2024</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3/1/2024</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3/1/2024</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fecurves.cr.yp.t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utube.com/watch?v=nybVFJVXbww&amp;vl=en-GB" TargetMode="External"/><Relationship Id="rId4" Type="http://schemas.openxmlformats.org/officeDocument/2006/relationships/hyperlink" Target="https://en.wikipedia.org/wiki/Dual_EC_DRB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Key_derivation_function" TargetMode="External"/><Relationship Id="rId2" Type="http://schemas.openxmlformats.org/officeDocument/2006/relationships/hyperlink" Target="https://cryptography.io/en/latest/hazmat/primitives/key-derivation-functions/" TargetMode="External"/><Relationship Id="rId1" Type="http://schemas.openxmlformats.org/officeDocument/2006/relationships/slideLayout" Target="../slideLayouts/slideLayout2.xml"/><Relationship Id="rId4" Type="http://schemas.openxmlformats.org/officeDocument/2006/relationships/hyperlink" Target="https://en.wikipedia.org/wiki/HK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legal_hacks.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ndrea.corbellini.name/2015/05/17/elliptic-curve-cryptography-a-gentle-introduc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Elliptic_curv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log.cloudflare.com/a-relatively-easy-to-understand-primer-on-elliptic-curve-cryptograph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andrea.corbellini.name/2015/05/17/elliptic-curve-cryptography-a-gentle-introduc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andrea.corbellini.name/2015/05/17/elliptic-curve-cryptography-a-gentle-introduc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andrea.corbellini.name/ecc/interactive/modk-mul.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desmos.com/calculator/ialhd71we3" TargetMode="External"/><Relationship Id="rId5" Type="http://schemas.openxmlformats.org/officeDocument/2006/relationships/hyperlink" Target="http://www.christelbach.com/eccalculator.aspx"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a:xfrm>
            <a:off x="1524000" y="1122363"/>
            <a:ext cx="9144000" cy="920193"/>
          </a:xfrm>
        </p:spPr>
        <p:txBody>
          <a:bodyPr/>
          <a:lstStyle/>
          <a:p>
            <a:r>
              <a:rPr lang="en-US"/>
              <a:t>Cryptology (7)</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a:xfrm>
            <a:off x="1524000" y="2244435"/>
            <a:ext cx="9144000" cy="3574473"/>
          </a:xfrm>
        </p:spPr>
        <p:txBody>
          <a:bodyPr>
            <a:normAutofit/>
          </a:bodyPr>
          <a:lstStyle/>
          <a:p>
            <a:r>
              <a:rPr lang="en-US" sz="4000" b="1" u="sng" dirty="0"/>
              <a:t>Public Key Encryption—Elliptic Curve Cryptography</a:t>
            </a:r>
          </a:p>
          <a:p>
            <a:r>
              <a:rPr lang="en-US" dirty="0"/>
              <a:t>John York</a:t>
            </a:r>
          </a:p>
          <a:p>
            <a:r>
              <a:rPr lang="en-US" dirty="0"/>
              <a:t>Shenandoah Valley Governor’s School</a:t>
            </a:r>
          </a:p>
          <a:p>
            <a:r>
              <a:rPr lang="en-US" dirty="0"/>
              <a:t>yorkj@svgs.k12.va.us</a:t>
            </a:r>
          </a:p>
          <a:p>
            <a:endParaRPr lang="en-US" dirty="0"/>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73F2-84AA-4AD2-93B1-DB627F8BD63C}"/>
              </a:ext>
            </a:extLst>
          </p:cNvPr>
          <p:cNvSpPr>
            <a:spLocks noGrp="1"/>
          </p:cNvSpPr>
          <p:nvPr>
            <p:ph type="title"/>
          </p:nvPr>
        </p:nvSpPr>
        <p:spPr/>
        <p:txBody>
          <a:bodyPr/>
          <a:lstStyle/>
          <a:p>
            <a:r>
              <a:rPr lang="en-US"/>
              <a:t>Elliptic Curve Diffie-Hellman (ECDH) Setup</a:t>
            </a:r>
          </a:p>
        </p:txBody>
      </p:sp>
      <p:sp>
        <p:nvSpPr>
          <p:cNvPr id="3" name="Content Placeholder 2">
            <a:extLst>
              <a:ext uri="{FF2B5EF4-FFF2-40B4-BE49-F238E27FC236}">
                <a16:creationId xmlns:a16="http://schemas.microsoft.com/office/drawing/2014/main" id="{7FC01109-EC84-49DE-9B9E-8ADE7714F2FE}"/>
              </a:ext>
            </a:extLst>
          </p:cNvPr>
          <p:cNvSpPr>
            <a:spLocks noGrp="1"/>
          </p:cNvSpPr>
          <p:nvPr>
            <p:ph idx="1"/>
          </p:nvPr>
        </p:nvSpPr>
        <p:spPr/>
        <p:txBody>
          <a:bodyPr>
            <a:normAutofit fontScale="92500" lnSpcReduction="10000"/>
          </a:bodyPr>
          <a:lstStyle/>
          <a:p>
            <a:r>
              <a:rPr lang="en-US" dirty="0"/>
              <a:t>Choose a curve and modulus</a:t>
            </a:r>
          </a:p>
          <a:p>
            <a:pPr lvl="1"/>
            <a:r>
              <a:rPr lang="en-US" dirty="0"/>
              <a:t>(There are now some curves that include an x</a:t>
            </a:r>
            <a:r>
              <a:rPr lang="en-US" baseline="30000" dirty="0"/>
              <a:t>2</a:t>
            </a:r>
            <a:r>
              <a:rPr lang="en-US" dirty="0"/>
              <a:t> term)</a:t>
            </a:r>
          </a:p>
          <a:p>
            <a:r>
              <a:rPr lang="en-US" dirty="0"/>
              <a:t>Choose a point on the curve</a:t>
            </a:r>
          </a:p>
          <a:p>
            <a:pPr lvl="1"/>
            <a:r>
              <a:rPr lang="en-US" dirty="0"/>
              <a:t>“primitive element” or base point P = (</a:t>
            </a:r>
            <a:r>
              <a:rPr lang="en-US" dirty="0" err="1"/>
              <a:t>x</a:t>
            </a:r>
            <a:r>
              <a:rPr lang="en-US" baseline="-25000" dirty="0" err="1"/>
              <a:t>P</a:t>
            </a:r>
            <a:r>
              <a:rPr lang="en-US" dirty="0"/>
              <a:t>, </a:t>
            </a:r>
            <a:r>
              <a:rPr lang="en-US" dirty="0" err="1"/>
              <a:t>y</a:t>
            </a:r>
            <a:r>
              <a:rPr lang="en-US" baseline="-25000" dirty="0" err="1"/>
              <a:t>P</a:t>
            </a:r>
            <a:r>
              <a:rPr lang="en-US" dirty="0"/>
              <a:t>)</a:t>
            </a:r>
          </a:p>
          <a:p>
            <a:r>
              <a:rPr lang="en-US" dirty="0"/>
              <a:t>Curve selection based on</a:t>
            </a:r>
          </a:p>
          <a:p>
            <a:pPr lvl="1"/>
            <a:r>
              <a:rPr lang="en-US" dirty="0"/>
              <a:t>Security</a:t>
            </a:r>
          </a:p>
          <a:p>
            <a:pPr lvl="1"/>
            <a:r>
              <a:rPr lang="en-US" dirty="0"/>
              <a:t>Speed of computation</a:t>
            </a:r>
          </a:p>
          <a:p>
            <a:r>
              <a:rPr lang="en-US" dirty="0"/>
              <a:t>Small set of standard curves </a:t>
            </a:r>
            <a:r>
              <a:rPr lang="en-US" sz="2000" dirty="0">
                <a:hlinkClick r:id="rId3"/>
              </a:rPr>
              <a:t>http://safecurves.cr.yp.to/</a:t>
            </a:r>
            <a:r>
              <a:rPr lang="en-US" sz="2000" dirty="0"/>
              <a:t> </a:t>
            </a:r>
            <a:endParaRPr lang="en-US" dirty="0"/>
          </a:p>
          <a:p>
            <a:r>
              <a:rPr lang="en-US" dirty="0"/>
              <a:t>NIST curves not used by some, after NSA suspected of putting a back door in NIST’s random number generator </a:t>
            </a:r>
            <a:r>
              <a:rPr lang="en-US" sz="2000" dirty="0">
                <a:hlinkClick r:id="rId4"/>
              </a:rPr>
              <a:t>https://en.wikipedia.org/wiki/Dual_EC_DRBG</a:t>
            </a:r>
            <a:r>
              <a:rPr lang="en-US" sz="2000" dirty="0"/>
              <a:t>, </a:t>
            </a:r>
            <a:r>
              <a:rPr lang="en-US" sz="2000" dirty="0">
                <a:hlinkClick r:id="rId5"/>
              </a:rPr>
              <a:t>https://www.youtube.com/watch?v=nybVFJVXbww&amp;vl=en-GB</a:t>
            </a:r>
            <a:r>
              <a:rPr lang="en-US" sz="2000" dirty="0"/>
              <a:t> </a:t>
            </a:r>
            <a:endParaRPr lang="en-US" dirty="0"/>
          </a:p>
        </p:txBody>
      </p:sp>
    </p:spTree>
    <p:extLst>
      <p:ext uri="{BB962C8B-B14F-4D97-AF65-F5344CB8AC3E}">
        <p14:creationId xmlns:p14="http://schemas.microsoft.com/office/powerpoint/2010/main" val="295986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80F7-AC06-D974-EFEE-2E4A303A308E}"/>
              </a:ext>
            </a:extLst>
          </p:cNvPr>
          <p:cNvSpPr>
            <a:spLocks noGrp="1"/>
          </p:cNvSpPr>
          <p:nvPr>
            <p:ph type="title"/>
          </p:nvPr>
        </p:nvSpPr>
        <p:spPr>
          <a:xfrm>
            <a:off x="955766" y="383767"/>
            <a:ext cx="10515600" cy="1325563"/>
          </a:xfrm>
        </p:spPr>
        <p:txBody>
          <a:bodyPr/>
          <a:lstStyle/>
          <a:p>
            <a:r>
              <a:rPr lang="en-US" dirty="0"/>
              <a:t>ECDH Key Exchange (1)</a:t>
            </a:r>
          </a:p>
        </p:txBody>
      </p:sp>
      <p:sp>
        <p:nvSpPr>
          <p:cNvPr id="4" name="Rectangle 3">
            <a:extLst>
              <a:ext uri="{FF2B5EF4-FFF2-40B4-BE49-F238E27FC236}">
                <a16:creationId xmlns:a16="http://schemas.microsoft.com/office/drawing/2014/main" id="{F66D86EF-7356-348D-AD75-9C6BF5E9289E}"/>
              </a:ext>
            </a:extLst>
          </p:cNvPr>
          <p:cNvSpPr/>
          <p:nvPr/>
        </p:nvSpPr>
        <p:spPr>
          <a:xfrm>
            <a:off x="1155032" y="1690688"/>
            <a:ext cx="2490536" cy="104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ALICE</a:t>
            </a:r>
          </a:p>
          <a:p>
            <a:pPr algn="ctr"/>
            <a:r>
              <a:rPr lang="en-US" dirty="0"/>
              <a:t>Picks secret number</a:t>
            </a:r>
          </a:p>
          <a:p>
            <a:pPr algn="ctr"/>
            <a:r>
              <a:rPr lang="en-US" dirty="0"/>
              <a:t>a</a:t>
            </a:r>
          </a:p>
        </p:txBody>
      </p:sp>
      <p:sp>
        <p:nvSpPr>
          <p:cNvPr id="5" name="Rectangle 4">
            <a:extLst>
              <a:ext uri="{FF2B5EF4-FFF2-40B4-BE49-F238E27FC236}">
                <a16:creationId xmlns:a16="http://schemas.microsoft.com/office/drawing/2014/main" id="{4CA17CE8-B5DE-85E5-4452-4A39D37263E0}"/>
              </a:ext>
            </a:extLst>
          </p:cNvPr>
          <p:cNvSpPr/>
          <p:nvPr/>
        </p:nvSpPr>
        <p:spPr>
          <a:xfrm>
            <a:off x="7627737" y="1709330"/>
            <a:ext cx="2490536" cy="104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Bob</a:t>
            </a:r>
            <a:endParaRPr lang="en-US" dirty="0"/>
          </a:p>
          <a:p>
            <a:pPr algn="ctr"/>
            <a:r>
              <a:rPr lang="en-US" dirty="0"/>
              <a:t>Picks secret number</a:t>
            </a:r>
          </a:p>
          <a:p>
            <a:pPr algn="ctr"/>
            <a:r>
              <a:rPr lang="en-US" dirty="0"/>
              <a:t>b</a:t>
            </a:r>
          </a:p>
        </p:txBody>
      </p:sp>
      <p:sp>
        <p:nvSpPr>
          <p:cNvPr id="6" name="Oval 5">
            <a:extLst>
              <a:ext uri="{FF2B5EF4-FFF2-40B4-BE49-F238E27FC236}">
                <a16:creationId xmlns:a16="http://schemas.microsoft.com/office/drawing/2014/main" id="{2E0A6898-DE4A-B4F0-F571-B95947D759C9}"/>
              </a:ext>
            </a:extLst>
          </p:cNvPr>
          <p:cNvSpPr/>
          <p:nvPr/>
        </p:nvSpPr>
        <p:spPr>
          <a:xfrm>
            <a:off x="4467556" y="1690688"/>
            <a:ext cx="2338193" cy="10404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a:t>
            </a:r>
          </a:p>
          <a:p>
            <a:pPr algn="ctr"/>
            <a:r>
              <a:rPr lang="en-US" dirty="0"/>
              <a:t>Curve, mod p, Point P(x, y)</a:t>
            </a:r>
          </a:p>
        </p:txBody>
      </p:sp>
      <p:sp>
        <p:nvSpPr>
          <p:cNvPr id="9" name="Rectangle: Rounded Corners 8">
            <a:extLst>
              <a:ext uri="{FF2B5EF4-FFF2-40B4-BE49-F238E27FC236}">
                <a16:creationId xmlns:a16="http://schemas.microsoft.com/office/drawing/2014/main" id="{C7058B3F-9A7F-83DC-3277-6985A93D0543}"/>
              </a:ext>
            </a:extLst>
          </p:cNvPr>
          <p:cNvSpPr/>
          <p:nvPr/>
        </p:nvSpPr>
        <p:spPr>
          <a:xfrm>
            <a:off x="1155032" y="3174274"/>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 public key</a:t>
            </a:r>
          </a:p>
          <a:p>
            <a:pPr algn="ctr"/>
            <a:r>
              <a:rPr lang="en-US" sz="2000" dirty="0">
                <a:solidFill>
                  <a:schemeClr val="tx1"/>
                </a:solidFill>
              </a:rPr>
              <a:t>A = </a:t>
            </a:r>
            <a:r>
              <a:rPr lang="en-US" sz="2000" dirty="0" err="1">
                <a:solidFill>
                  <a:schemeClr val="tx1"/>
                </a:solidFill>
              </a:rPr>
              <a:t>aP</a:t>
            </a:r>
            <a:r>
              <a:rPr lang="en-US" sz="2000" dirty="0">
                <a:solidFill>
                  <a:schemeClr val="tx1"/>
                </a:solidFill>
              </a:rPr>
              <a:t> mod p</a:t>
            </a:r>
          </a:p>
        </p:txBody>
      </p:sp>
      <p:sp>
        <p:nvSpPr>
          <p:cNvPr id="10" name="Rectangle: Rounded Corners 9">
            <a:extLst>
              <a:ext uri="{FF2B5EF4-FFF2-40B4-BE49-F238E27FC236}">
                <a16:creationId xmlns:a16="http://schemas.microsoft.com/office/drawing/2014/main" id="{C4619733-5DA8-9133-0100-EC874065C3CC}"/>
              </a:ext>
            </a:extLst>
          </p:cNvPr>
          <p:cNvSpPr/>
          <p:nvPr/>
        </p:nvSpPr>
        <p:spPr>
          <a:xfrm>
            <a:off x="7627737" y="3174273"/>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 public key</a:t>
            </a:r>
          </a:p>
          <a:p>
            <a:pPr algn="ctr"/>
            <a:r>
              <a:rPr lang="en-US" sz="2000" dirty="0">
                <a:solidFill>
                  <a:schemeClr val="tx1"/>
                </a:solidFill>
              </a:rPr>
              <a:t>B = </a:t>
            </a:r>
            <a:r>
              <a:rPr lang="en-US" sz="2000" dirty="0" err="1">
                <a:solidFill>
                  <a:schemeClr val="tx1"/>
                </a:solidFill>
              </a:rPr>
              <a:t>bP</a:t>
            </a:r>
            <a:r>
              <a:rPr lang="en-US" sz="2000" dirty="0">
                <a:solidFill>
                  <a:schemeClr val="tx1"/>
                </a:solidFill>
              </a:rPr>
              <a:t> mod p</a:t>
            </a:r>
          </a:p>
        </p:txBody>
      </p:sp>
      <p:cxnSp>
        <p:nvCxnSpPr>
          <p:cNvPr id="12" name="Straight Arrow Connector 11">
            <a:extLst>
              <a:ext uri="{FF2B5EF4-FFF2-40B4-BE49-F238E27FC236}">
                <a16:creationId xmlns:a16="http://schemas.microsoft.com/office/drawing/2014/main" id="{2C333D38-63B1-8690-6BF3-3996D59723CE}"/>
              </a:ext>
            </a:extLst>
          </p:cNvPr>
          <p:cNvCxnSpPr/>
          <p:nvPr/>
        </p:nvCxnSpPr>
        <p:spPr>
          <a:xfrm>
            <a:off x="3749040" y="3415937"/>
            <a:ext cx="305670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0E79023-1D6E-83BB-AAB1-2778174E1040}"/>
              </a:ext>
            </a:extLst>
          </p:cNvPr>
          <p:cNvCxnSpPr>
            <a:cxnSpLocks/>
          </p:cNvCxnSpPr>
          <p:nvPr/>
        </p:nvCxnSpPr>
        <p:spPr>
          <a:xfrm flipH="1">
            <a:off x="4167052" y="3919688"/>
            <a:ext cx="322652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80D65DC-9295-B384-87F3-8080C6120CB2}"/>
              </a:ext>
            </a:extLst>
          </p:cNvPr>
          <p:cNvCxnSpPr>
            <a:cxnSpLocks/>
            <a:stCxn id="4" idx="2"/>
            <a:endCxn id="9" idx="0"/>
          </p:cNvCxnSpPr>
          <p:nvPr/>
        </p:nvCxnSpPr>
        <p:spPr>
          <a:xfrm>
            <a:off x="2400300" y="2731168"/>
            <a:ext cx="0" cy="4431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2CBAA0-40EB-79A2-8444-A15AF9D895C3}"/>
              </a:ext>
            </a:extLst>
          </p:cNvPr>
          <p:cNvCxnSpPr>
            <a:cxnSpLocks/>
            <a:stCxn id="5" idx="2"/>
            <a:endCxn id="10" idx="0"/>
          </p:cNvCxnSpPr>
          <p:nvPr/>
        </p:nvCxnSpPr>
        <p:spPr>
          <a:xfrm>
            <a:off x="8873005" y="2749810"/>
            <a:ext cx="0" cy="4244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2F6CC48-F017-1793-DB0A-9123D55FE868}"/>
              </a:ext>
            </a:extLst>
          </p:cNvPr>
          <p:cNvSpPr txBox="1"/>
          <p:nvPr/>
        </p:nvSpPr>
        <p:spPr>
          <a:xfrm>
            <a:off x="6903234" y="3090501"/>
            <a:ext cx="627017" cy="584775"/>
          </a:xfrm>
          <a:prstGeom prst="rect">
            <a:avLst/>
          </a:prstGeom>
          <a:noFill/>
        </p:spPr>
        <p:txBody>
          <a:bodyPr wrap="square" rtlCol="0">
            <a:spAutoFit/>
          </a:bodyPr>
          <a:lstStyle/>
          <a:p>
            <a:r>
              <a:rPr lang="en-US" sz="3200" dirty="0">
                <a:solidFill>
                  <a:schemeClr val="accent1">
                    <a:lumMod val="75000"/>
                  </a:schemeClr>
                </a:solidFill>
              </a:rPr>
              <a:t>A</a:t>
            </a:r>
          </a:p>
        </p:txBody>
      </p:sp>
      <p:sp>
        <p:nvSpPr>
          <p:cNvPr id="23" name="TextBox 22">
            <a:extLst>
              <a:ext uri="{FF2B5EF4-FFF2-40B4-BE49-F238E27FC236}">
                <a16:creationId xmlns:a16="http://schemas.microsoft.com/office/drawing/2014/main" id="{E1014414-BD40-5260-BF9B-BB7093FE7409}"/>
              </a:ext>
            </a:extLst>
          </p:cNvPr>
          <p:cNvSpPr txBox="1"/>
          <p:nvPr/>
        </p:nvSpPr>
        <p:spPr>
          <a:xfrm>
            <a:off x="3716413" y="3627300"/>
            <a:ext cx="627017" cy="584775"/>
          </a:xfrm>
          <a:prstGeom prst="rect">
            <a:avLst/>
          </a:prstGeom>
          <a:noFill/>
        </p:spPr>
        <p:txBody>
          <a:bodyPr wrap="square" rtlCol="0">
            <a:spAutoFit/>
          </a:bodyPr>
          <a:lstStyle/>
          <a:p>
            <a:r>
              <a:rPr lang="en-US" sz="3200" dirty="0">
                <a:solidFill>
                  <a:schemeClr val="accent1">
                    <a:lumMod val="75000"/>
                  </a:schemeClr>
                </a:solidFill>
              </a:rPr>
              <a:t>B</a:t>
            </a:r>
          </a:p>
        </p:txBody>
      </p:sp>
      <p:sp>
        <p:nvSpPr>
          <p:cNvPr id="24" name="Rectangle: Rounded Corners 23">
            <a:extLst>
              <a:ext uri="{FF2B5EF4-FFF2-40B4-BE49-F238E27FC236}">
                <a16:creationId xmlns:a16="http://schemas.microsoft.com/office/drawing/2014/main" id="{48AD7515-5369-F979-DCB9-9CEC5B6355BA}"/>
              </a:ext>
            </a:extLst>
          </p:cNvPr>
          <p:cNvSpPr/>
          <p:nvPr/>
        </p:nvSpPr>
        <p:spPr>
          <a:xfrm>
            <a:off x="1155032" y="4462551"/>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a:t>
            </a:r>
          </a:p>
          <a:p>
            <a:pPr algn="ctr"/>
            <a:r>
              <a:rPr lang="en-US" sz="2000" dirty="0">
                <a:solidFill>
                  <a:schemeClr val="tx1"/>
                </a:solidFill>
              </a:rPr>
              <a:t>key = </a:t>
            </a:r>
            <a:r>
              <a:rPr lang="en-US" sz="2000" dirty="0" err="1">
                <a:solidFill>
                  <a:schemeClr val="tx1"/>
                </a:solidFill>
              </a:rPr>
              <a:t>aB</a:t>
            </a:r>
            <a:r>
              <a:rPr lang="en-US" sz="2000" dirty="0">
                <a:solidFill>
                  <a:schemeClr val="tx1"/>
                </a:solidFill>
              </a:rPr>
              <a:t> mod p  = </a:t>
            </a:r>
          </a:p>
          <a:p>
            <a:pPr algn="ctr"/>
            <a:r>
              <a:rPr lang="en-US" sz="2000" dirty="0">
                <a:solidFill>
                  <a:schemeClr val="tx1"/>
                </a:solidFill>
              </a:rPr>
              <a:t>a(</a:t>
            </a:r>
            <a:r>
              <a:rPr lang="en-US" sz="2000" dirty="0" err="1">
                <a:solidFill>
                  <a:schemeClr val="tx1"/>
                </a:solidFill>
              </a:rPr>
              <a:t>bP</a:t>
            </a:r>
            <a:r>
              <a:rPr lang="en-US" sz="2000" dirty="0">
                <a:solidFill>
                  <a:schemeClr val="tx1"/>
                </a:solidFill>
              </a:rPr>
              <a:t>) mod p</a:t>
            </a:r>
          </a:p>
        </p:txBody>
      </p:sp>
      <p:sp>
        <p:nvSpPr>
          <p:cNvPr id="25" name="Rectangle: Rounded Corners 24">
            <a:extLst>
              <a:ext uri="{FF2B5EF4-FFF2-40B4-BE49-F238E27FC236}">
                <a16:creationId xmlns:a16="http://schemas.microsoft.com/office/drawing/2014/main" id="{EBDFAEF1-F484-C716-754D-ED299047CE5C}"/>
              </a:ext>
            </a:extLst>
          </p:cNvPr>
          <p:cNvSpPr/>
          <p:nvPr/>
        </p:nvSpPr>
        <p:spPr>
          <a:xfrm>
            <a:off x="7627737" y="4462551"/>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a:t>
            </a:r>
          </a:p>
          <a:p>
            <a:pPr algn="ctr"/>
            <a:r>
              <a:rPr lang="en-US" sz="2000" dirty="0">
                <a:solidFill>
                  <a:schemeClr val="tx1"/>
                </a:solidFill>
              </a:rPr>
              <a:t>key = </a:t>
            </a:r>
            <a:r>
              <a:rPr lang="en-US" sz="2000" dirty="0" err="1">
                <a:solidFill>
                  <a:schemeClr val="tx1"/>
                </a:solidFill>
              </a:rPr>
              <a:t>bA</a:t>
            </a:r>
            <a:r>
              <a:rPr lang="en-US" sz="2000" dirty="0">
                <a:solidFill>
                  <a:schemeClr val="tx1"/>
                </a:solidFill>
              </a:rPr>
              <a:t> mod p  = </a:t>
            </a:r>
          </a:p>
          <a:p>
            <a:pPr algn="ctr"/>
            <a:r>
              <a:rPr lang="en-US" sz="2000" dirty="0">
                <a:solidFill>
                  <a:schemeClr val="tx1"/>
                </a:solidFill>
              </a:rPr>
              <a:t>b</a:t>
            </a:r>
            <a:r>
              <a:rPr lang="en-US" sz="2000">
                <a:solidFill>
                  <a:schemeClr val="tx1"/>
                </a:solidFill>
              </a:rPr>
              <a:t>(</a:t>
            </a:r>
            <a:r>
              <a:rPr lang="en-US" sz="2000" dirty="0" err="1">
                <a:solidFill>
                  <a:schemeClr val="tx1"/>
                </a:solidFill>
              </a:rPr>
              <a:t>aP</a:t>
            </a:r>
            <a:r>
              <a:rPr lang="en-US" sz="2000" dirty="0">
                <a:solidFill>
                  <a:schemeClr val="tx1"/>
                </a:solidFill>
              </a:rPr>
              <a:t>) mod p</a:t>
            </a:r>
          </a:p>
        </p:txBody>
      </p:sp>
      <p:sp>
        <p:nvSpPr>
          <p:cNvPr id="26" name="TextBox 25">
            <a:extLst>
              <a:ext uri="{FF2B5EF4-FFF2-40B4-BE49-F238E27FC236}">
                <a16:creationId xmlns:a16="http://schemas.microsoft.com/office/drawing/2014/main" id="{D3A47A05-D2E5-13A9-1D6D-F3876310A95C}"/>
              </a:ext>
            </a:extLst>
          </p:cNvPr>
          <p:cNvSpPr txBox="1"/>
          <p:nvPr/>
        </p:nvSpPr>
        <p:spPr>
          <a:xfrm>
            <a:off x="4101796" y="5408580"/>
            <a:ext cx="3226525" cy="954107"/>
          </a:xfrm>
          <a:prstGeom prst="rect">
            <a:avLst/>
          </a:prstGeom>
          <a:noFill/>
        </p:spPr>
        <p:txBody>
          <a:bodyPr wrap="square" rtlCol="0">
            <a:spAutoFit/>
          </a:bodyPr>
          <a:lstStyle/>
          <a:p>
            <a:r>
              <a:rPr lang="en-US" sz="2800" dirty="0"/>
              <a:t>These are the same!</a:t>
            </a:r>
          </a:p>
          <a:p>
            <a:r>
              <a:rPr lang="en-US" sz="2800" dirty="0"/>
              <a:t>We have a key!</a:t>
            </a:r>
          </a:p>
        </p:txBody>
      </p:sp>
      <p:cxnSp>
        <p:nvCxnSpPr>
          <p:cNvPr id="28" name="Connector: Curved 27">
            <a:extLst>
              <a:ext uri="{FF2B5EF4-FFF2-40B4-BE49-F238E27FC236}">
                <a16:creationId xmlns:a16="http://schemas.microsoft.com/office/drawing/2014/main" id="{658E3F0E-7AB3-60CF-CF37-42E31F2C694A}"/>
              </a:ext>
            </a:extLst>
          </p:cNvPr>
          <p:cNvCxnSpPr>
            <a:stCxn id="26" idx="1"/>
            <a:endCxn id="24" idx="2"/>
          </p:cNvCxnSpPr>
          <p:nvPr/>
        </p:nvCxnSpPr>
        <p:spPr>
          <a:xfrm rot="10800000">
            <a:off x="2400300" y="5326366"/>
            <a:ext cx="1701496" cy="559268"/>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1F008843-E082-CC20-57E3-EF06E1A8419F}"/>
              </a:ext>
            </a:extLst>
          </p:cNvPr>
          <p:cNvCxnSpPr>
            <a:cxnSpLocks/>
            <a:stCxn id="26" idx="3"/>
            <a:endCxn id="25" idx="2"/>
          </p:cNvCxnSpPr>
          <p:nvPr/>
        </p:nvCxnSpPr>
        <p:spPr>
          <a:xfrm flipV="1">
            <a:off x="7328321" y="5326366"/>
            <a:ext cx="1544684" cy="559268"/>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949F7A8-12FF-B69C-BD2A-FFFA415E3EB2}"/>
              </a:ext>
            </a:extLst>
          </p:cNvPr>
          <p:cNvCxnSpPr>
            <a:cxnSpLocks/>
            <a:stCxn id="10" idx="2"/>
            <a:endCxn id="25" idx="0"/>
          </p:cNvCxnSpPr>
          <p:nvPr/>
        </p:nvCxnSpPr>
        <p:spPr>
          <a:xfrm>
            <a:off x="8873005" y="4038088"/>
            <a:ext cx="0" cy="4244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A9026EE-CEF1-48BA-2169-6773E5C6DCCD}"/>
              </a:ext>
            </a:extLst>
          </p:cNvPr>
          <p:cNvCxnSpPr>
            <a:cxnSpLocks/>
            <a:stCxn id="9" idx="2"/>
            <a:endCxn id="24" idx="0"/>
          </p:cNvCxnSpPr>
          <p:nvPr/>
        </p:nvCxnSpPr>
        <p:spPr>
          <a:xfrm>
            <a:off x="2400300" y="4038089"/>
            <a:ext cx="0" cy="4244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67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B15A-6CD7-4B66-854B-AFD823731DB1}"/>
              </a:ext>
            </a:extLst>
          </p:cNvPr>
          <p:cNvSpPr>
            <a:spLocks noGrp="1"/>
          </p:cNvSpPr>
          <p:nvPr>
            <p:ph type="title"/>
          </p:nvPr>
        </p:nvSpPr>
        <p:spPr/>
        <p:txBody>
          <a:bodyPr/>
          <a:lstStyle/>
          <a:p>
            <a:r>
              <a:rPr lang="en-US" dirty="0"/>
              <a:t>ECDH Key Exchange (2)</a:t>
            </a:r>
          </a:p>
        </p:txBody>
      </p:sp>
      <p:sp>
        <p:nvSpPr>
          <p:cNvPr id="3" name="Content Placeholder 2">
            <a:extLst>
              <a:ext uri="{FF2B5EF4-FFF2-40B4-BE49-F238E27FC236}">
                <a16:creationId xmlns:a16="http://schemas.microsoft.com/office/drawing/2014/main" id="{5528CCF6-F98C-403C-BB48-048215C15831}"/>
              </a:ext>
            </a:extLst>
          </p:cNvPr>
          <p:cNvSpPr>
            <a:spLocks noGrp="1"/>
          </p:cNvSpPr>
          <p:nvPr>
            <p:ph idx="1"/>
          </p:nvPr>
        </p:nvSpPr>
        <p:spPr/>
        <p:txBody>
          <a:bodyPr/>
          <a:lstStyle/>
          <a:p>
            <a:r>
              <a:rPr lang="en-US" dirty="0"/>
              <a:t>Alice chooses secret integer, a, gives Bob (public) </a:t>
            </a:r>
            <a:r>
              <a:rPr lang="en-US" dirty="0">
                <a:highlight>
                  <a:srgbClr val="FFFF00"/>
                </a:highlight>
              </a:rPr>
              <a:t>A = </a:t>
            </a:r>
            <a:r>
              <a:rPr lang="en-US" dirty="0" err="1">
                <a:highlight>
                  <a:srgbClr val="FFFF00"/>
                </a:highlight>
              </a:rPr>
              <a:t>aP</a:t>
            </a:r>
            <a:endParaRPr lang="en-US" baseline="30000" dirty="0">
              <a:highlight>
                <a:srgbClr val="FFFF00"/>
              </a:highlight>
            </a:endParaRPr>
          </a:p>
          <a:p>
            <a:r>
              <a:rPr lang="en-US" dirty="0"/>
              <a:t>Bob chooses secret integer, b, gives Alice (public) </a:t>
            </a:r>
            <a:r>
              <a:rPr lang="en-US" dirty="0">
                <a:highlight>
                  <a:srgbClr val="FFFF00"/>
                </a:highlight>
              </a:rPr>
              <a:t>B = </a:t>
            </a:r>
            <a:r>
              <a:rPr lang="en-US" dirty="0" err="1">
                <a:highlight>
                  <a:srgbClr val="FFFF00"/>
                </a:highlight>
              </a:rPr>
              <a:t>bP</a:t>
            </a:r>
            <a:endParaRPr lang="en-US" baseline="30000" dirty="0">
              <a:highlight>
                <a:srgbClr val="FFFF00"/>
              </a:highlight>
            </a:endParaRPr>
          </a:p>
          <a:p>
            <a:r>
              <a:rPr lang="en-US" dirty="0"/>
              <a:t>Alice computes key </a:t>
            </a:r>
            <a:r>
              <a:rPr lang="en-US" dirty="0" err="1"/>
              <a:t>aB</a:t>
            </a:r>
            <a:r>
              <a:rPr lang="en-US" dirty="0"/>
              <a:t> = a(</a:t>
            </a:r>
            <a:r>
              <a:rPr lang="en-US" dirty="0" err="1"/>
              <a:t>bP</a:t>
            </a:r>
            <a:r>
              <a:rPr lang="en-US" dirty="0"/>
              <a:t>) = </a:t>
            </a:r>
            <a:r>
              <a:rPr lang="en-US" dirty="0" err="1"/>
              <a:t>abP</a:t>
            </a:r>
            <a:endParaRPr lang="en-US" dirty="0"/>
          </a:p>
          <a:p>
            <a:r>
              <a:rPr lang="en-US" dirty="0"/>
              <a:t>Bob computes key </a:t>
            </a:r>
            <a:r>
              <a:rPr lang="en-US" dirty="0" err="1"/>
              <a:t>bA</a:t>
            </a:r>
            <a:r>
              <a:rPr lang="en-US" dirty="0"/>
              <a:t> = b(</a:t>
            </a:r>
            <a:r>
              <a:rPr lang="en-US" dirty="0" err="1"/>
              <a:t>aP</a:t>
            </a:r>
            <a:r>
              <a:rPr lang="en-US" dirty="0"/>
              <a:t>)</a:t>
            </a:r>
            <a:r>
              <a:rPr lang="en-US" baseline="30000" dirty="0"/>
              <a:t> </a:t>
            </a:r>
            <a:r>
              <a:rPr lang="en-US" dirty="0"/>
              <a:t>= </a:t>
            </a:r>
            <a:r>
              <a:rPr lang="en-US" dirty="0" err="1"/>
              <a:t>abP</a:t>
            </a:r>
            <a:endParaRPr lang="en-US" dirty="0"/>
          </a:p>
          <a:p>
            <a:r>
              <a:rPr lang="en-US" u="sng" dirty="0" err="1">
                <a:highlight>
                  <a:srgbClr val="FFFF00"/>
                </a:highlight>
              </a:rPr>
              <a:t>abP</a:t>
            </a:r>
            <a:r>
              <a:rPr lang="en-US" dirty="0"/>
              <a:t> is the shared secret</a:t>
            </a:r>
          </a:p>
          <a:p>
            <a:r>
              <a:rPr lang="en-US" dirty="0"/>
              <a:t>Eve knows curve, P, A and B</a:t>
            </a:r>
          </a:p>
          <a:p>
            <a:pPr lvl="1"/>
            <a:r>
              <a:rPr lang="en-US" dirty="0"/>
              <a:t>Must solve a = </a:t>
            </a:r>
            <a:r>
              <a:rPr lang="en-US" dirty="0" err="1"/>
              <a:t>log</a:t>
            </a:r>
            <a:r>
              <a:rPr lang="en-US" baseline="-25000" dirty="0" err="1"/>
              <a:t>A</a:t>
            </a:r>
            <a:r>
              <a:rPr lang="en-US" dirty="0" err="1"/>
              <a:t>P</a:t>
            </a:r>
            <a:r>
              <a:rPr lang="en-US" dirty="0"/>
              <a:t>, or b = </a:t>
            </a:r>
            <a:r>
              <a:rPr lang="en-US" dirty="0" err="1"/>
              <a:t>log</a:t>
            </a:r>
            <a:r>
              <a:rPr lang="en-US" baseline="-25000" dirty="0" err="1"/>
              <a:t>B</a:t>
            </a:r>
            <a:r>
              <a:rPr lang="en-US" dirty="0" err="1"/>
              <a:t>P</a:t>
            </a:r>
            <a:r>
              <a:rPr lang="en-US" dirty="0"/>
              <a:t> to find </a:t>
            </a:r>
            <a:r>
              <a:rPr lang="en-US" dirty="0" err="1"/>
              <a:t>abP</a:t>
            </a:r>
            <a:endParaRPr lang="en-US" dirty="0"/>
          </a:p>
          <a:p>
            <a:endParaRPr lang="en-US" dirty="0"/>
          </a:p>
        </p:txBody>
      </p:sp>
    </p:spTree>
    <p:extLst>
      <p:ext uri="{BB962C8B-B14F-4D97-AF65-F5344CB8AC3E}">
        <p14:creationId xmlns:p14="http://schemas.microsoft.com/office/powerpoint/2010/main" val="2373078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DDA9-FB91-462A-9234-1721DD7DEB30}"/>
              </a:ext>
            </a:extLst>
          </p:cNvPr>
          <p:cNvSpPr>
            <a:spLocks noGrp="1"/>
          </p:cNvSpPr>
          <p:nvPr>
            <p:ph type="title"/>
          </p:nvPr>
        </p:nvSpPr>
        <p:spPr/>
        <p:txBody>
          <a:bodyPr/>
          <a:lstStyle/>
          <a:p>
            <a:r>
              <a:rPr lang="en-US"/>
              <a:t>Elliptic Curve Cryptography (ECC) Notes</a:t>
            </a:r>
          </a:p>
        </p:txBody>
      </p:sp>
      <p:sp>
        <p:nvSpPr>
          <p:cNvPr id="3" name="Content Placeholder 2">
            <a:extLst>
              <a:ext uri="{FF2B5EF4-FFF2-40B4-BE49-F238E27FC236}">
                <a16:creationId xmlns:a16="http://schemas.microsoft.com/office/drawing/2014/main" id="{B7D9A9BE-9189-4B37-9392-85211D844340}"/>
              </a:ext>
            </a:extLst>
          </p:cNvPr>
          <p:cNvSpPr>
            <a:spLocks noGrp="1"/>
          </p:cNvSpPr>
          <p:nvPr>
            <p:ph idx="1"/>
          </p:nvPr>
        </p:nvSpPr>
        <p:spPr/>
        <p:txBody>
          <a:bodyPr/>
          <a:lstStyle/>
          <a:p>
            <a:r>
              <a:rPr lang="en-US" dirty="0"/>
              <a:t>The most effective attack against RSA and DH (index-calculus method) does not work against ECC</a:t>
            </a:r>
          </a:p>
          <a:p>
            <a:pPr lvl="1"/>
            <a:r>
              <a:rPr lang="en-US" dirty="0"/>
              <a:t>Allows much smaller key sizes, 224 bits versus 2048 (modulus is still 2048 bits)</a:t>
            </a:r>
          </a:p>
          <a:p>
            <a:r>
              <a:rPr lang="en-US" dirty="0"/>
              <a:t>Computation is generally faster</a:t>
            </a:r>
          </a:p>
          <a:p>
            <a:pPr lvl="1"/>
            <a:r>
              <a:rPr lang="en-US" dirty="0"/>
              <a:t>Preferred for phones and devices with limited CPUs</a:t>
            </a:r>
          </a:p>
          <a:p>
            <a:r>
              <a:rPr lang="en-US" dirty="0"/>
              <a:t>Adoption was initially slow</a:t>
            </a:r>
          </a:p>
          <a:p>
            <a:pPr lvl="1"/>
            <a:r>
              <a:rPr lang="en-US" dirty="0"/>
              <a:t>Community acceptance of new method was slow</a:t>
            </a:r>
          </a:p>
          <a:p>
            <a:pPr lvl="1"/>
            <a:r>
              <a:rPr lang="en-US" dirty="0"/>
              <a:t>Patents for some ECC methods slowed implementation</a:t>
            </a:r>
          </a:p>
          <a:p>
            <a:r>
              <a:rPr lang="en-US" dirty="0"/>
              <a:t>Is now </a:t>
            </a:r>
            <a:r>
              <a:rPr lang="en-US"/>
              <a:t>predominant method</a:t>
            </a:r>
            <a:endParaRPr lang="en-US" dirty="0"/>
          </a:p>
        </p:txBody>
      </p:sp>
    </p:spTree>
    <p:extLst>
      <p:ext uri="{BB962C8B-B14F-4D97-AF65-F5344CB8AC3E}">
        <p14:creationId xmlns:p14="http://schemas.microsoft.com/office/powerpoint/2010/main" val="338855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CAE3-F45E-42F3-9842-518C87453C91}"/>
              </a:ext>
            </a:extLst>
          </p:cNvPr>
          <p:cNvSpPr>
            <a:spLocks noGrp="1"/>
          </p:cNvSpPr>
          <p:nvPr>
            <p:ph type="title"/>
          </p:nvPr>
        </p:nvSpPr>
        <p:spPr/>
        <p:txBody>
          <a:bodyPr/>
          <a:lstStyle/>
          <a:p>
            <a:r>
              <a:rPr lang="en-US"/>
              <a:t>Subgroups</a:t>
            </a:r>
          </a:p>
        </p:txBody>
      </p:sp>
      <p:sp>
        <p:nvSpPr>
          <p:cNvPr id="3" name="Content Placeholder 2">
            <a:extLst>
              <a:ext uri="{FF2B5EF4-FFF2-40B4-BE49-F238E27FC236}">
                <a16:creationId xmlns:a16="http://schemas.microsoft.com/office/drawing/2014/main" id="{E2039DC7-5D7E-4629-B51B-7EA6871BC106}"/>
              </a:ext>
            </a:extLst>
          </p:cNvPr>
          <p:cNvSpPr>
            <a:spLocks noGrp="1"/>
          </p:cNvSpPr>
          <p:nvPr>
            <p:ph idx="1"/>
          </p:nvPr>
        </p:nvSpPr>
        <p:spPr/>
        <p:txBody>
          <a:bodyPr>
            <a:normAutofit lnSpcReduction="10000"/>
          </a:bodyPr>
          <a:lstStyle/>
          <a:p>
            <a:r>
              <a:rPr lang="en-US"/>
              <a:t>Subgroups occur when the number of elements (#E) in a group is not a prime number</a:t>
            </a:r>
          </a:p>
          <a:p>
            <a:pPr lvl="1"/>
            <a:r>
              <a:rPr lang="en-US"/>
              <a:t>Remember subgroups from Diffie-Hellman</a:t>
            </a:r>
          </a:p>
          <a:p>
            <a:r>
              <a:rPr lang="en-US"/>
              <a:t>There is one subgroup for each divisor of #E</a:t>
            </a:r>
          </a:p>
          <a:p>
            <a:pPr lvl="1"/>
            <a:r>
              <a:rPr lang="en-US"/>
              <a:t>If #E = 30, subgroups with 1, 2, 3, 5, 6, 10, and 15 members</a:t>
            </a:r>
          </a:p>
          <a:p>
            <a:r>
              <a:rPr lang="en-US"/>
              <a:t>With point multiplication ( Q = n P ), the only possible values for Q are members of P’s subgroup</a:t>
            </a:r>
          </a:p>
          <a:p>
            <a:pPr lvl="1"/>
            <a:r>
              <a:rPr lang="en-US"/>
              <a:t>This is a problem if P’s subgroup is small</a:t>
            </a:r>
          </a:p>
          <a:p>
            <a:pPr lvl="1"/>
            <a:r>
              <a:rPr lang="en-US"/>
              <a:t>Homework will demonstrate this using an Elliptic Curve Calculator</a:t>
            </a:r>
          </a:p>
          <a:p>
            <a:r>
              <a:rPr lang="en-US"/>
              <a:t>This is one reason why curves and base points are chosen by standards bodies, and not selected on the fly</a:t>
            </a:r>
          </a:p>
        </p:txBody>
      </p:sp>
    </p:spTree>
    <p:extLst>
      <p:ext uri="{BB962C8B-B14F-4D97-AF65-F5344CB8AC3E}">
        <p14:creationId xmlns:p14="http://schemas.microsoft.com/office/powerpoint/2010/main" val="3244312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BD81-EA35-F22A-83AF-5E39F6D583AA}"/>
              </a:ext>
            </a:extLst>
          </p:cNvPr>
          <p:cNvSpPr>
            <a:spLocks noGrp="1"/>
          </p:cNvSpPr>
          <p:nvPr>
            <p:ph type="title"/>
          </p:nvPr>
        </p:nvSpPr>
        <p:spPr/>
        <p:txBody>
          <a:bodyPr/>
          <a:lstStyle/>
          <a:p>
            <a:r>
              <a:rPr lang="en-US" dirty="0"/>
              <a:t>It is always more complicated (1)</a:t>
            </a:r>
          </a:p>
        </p:txBody>
      </p:sp>
      <p:sp>
        <p:nvSpPr>
          <p:cNvPr id="3" name="Content Placeholder 2">
            <a:extLst>
              <a:ext uri="{FF2B5EF4-FFF2-40B4-BE49-F238E27FC236}">
                <a16:creationId xmlns:a16="http://schemas.microsoft.com/office/drawing/2014/main" id="{70698CF0-6D89-CD01-7CBA-BB14E6B4A9DA}"/>
              </a:ext>
            </a:extLst>
          </p:cNvPr>
          <p:cNvSpPr>
            <a:spLocks noGrp="1"/>
          </p:cNvSpPr>
          <p:nvPr>
            <p:ph idx="1"/>
          </p:nvPr>
        </p:nvSpPr>
        <p:spPr/>
        <p:txBody>
          <a:bodyPr/>
          <a:lstStyle/>
          <a:p>
            <a:r>
              <a:rPr lang="en-US" dirty="0"/>
              <a:t>Like Diffie-Hellman Key Exchange (DHKE), the basic Elliptic Curve Diffie-Hellman (ECDHKE) does not provide authentication or protection against Man in the Middle (MITM) attacks</a:t>
            </a:r>
          </a:p>
          <a:p>
            <a:r>
              <a:rPr lang="en-US" dirty="0"/>
              <a:t>In TLS, the client authenticates the server’s digital certificate.</a:t>
            </a:r>
          </a:p>
          <a:p>
            <a:r>
              <a:rPr lang="en-US" dirty="0"/>
              <a:t>The server signs its DHKE public key with the certificate’s private key</a:t>
            </a:r>
          </a:p>
        </p:txBody>
      </p:sp>
    </p:spTree>
    <p:extLst>
      <p:ext uri="{BB962C8B-B14F-4D97-AF65-F5344CB8AC3E}">
        <p14:creationId xmlns:p14="http://schemas.microsoft.com/office/powerpoint/2010/main" val="251963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7596-492D-A5F7-6A72-2FD515A9794B}"/>
              </a:ext>
            </a:extLst>
          </p:cNvPr>
          <p:cNvSpPr>
            <a:spLocks noGrp="1"/>
          </p:cNvSpPr>
          <p:nvPr>
            <p:ph type="title"/>
          </p:nvPr>
        </p:nvSpPr>
        <p:spPr/>
        <p:txBody>
          <a:bodyPr/>
          <a:lstStyle/>
          <a:p>
            <a:r>
              <a:rPr lang="en-US" dirty="0"/>
              <a:t>It is always more complicated (2)</a:t>
            </a:r>
          </a:p>
        </p:txBody>
      </p:sp>
      <p:sp>
        <p:nvSpPr>
          <p:cNvPr id="3" name="Content Placeholder 2">
            <a:extLst>
              <a:ext uri="{FF2B5EF4-FFF2-40B4-BE49-F238E27FC236}">
                <a16:creationId xmlns:a16="http://schemas.microsoft.com/office/drawing/2014/main" id="{38EA2A41-66C8-0AE6-53B5-137495B48194}"/>
              </a:ext>
            </a:extLst>
          </p:cNvPr>
          <p:cNvSpPr>
            <a:spLocks noGrp="1"/>
          </p:cNvSpPr>
          <p:nvPr>
            <p:ph idx="1"/>
          </p:nvPr>
        </p:nvSpPr>
        <p:spPr/>
        <p:txBody>
          <a:bodyPr>
            <a:normAutofit fontScale="92500" lnSpcReduction="20000"/>
          </a:bodyPr>
          <a:lstStyle/>
          <a:p>
            <a:r>
              <a:rPr lang="en-US" dirty="0"/>
              <a:t>The shared secret created by Elliptic Curves method is processed before it becomes a key.</a:t>
            </a:r>
          </a:p>
          <a:p>
            <a:r>
              <a:rPr lang="en-US" dirty="0"/>
              <a:t>The extra processing makes it harder to attack errors in creating the private/public keys in ECC</a:t>
            </a:r>
          </a:p>
          <a:p>
            <a:r>
              <a:rPr lang="en-US" dirty="0"/>
              <a:t>Extra processing is usually a Key Derivation Function (KDF) consisting of hashing, padding, and an optional nonce or salt.</a:t>
            </a:r>
          </a:p>
          <a:p>
            <a:r>
              <a:rPr lang="en-US" dirty="0"/>
              <a:t>Both sides apply the same KDF to the shared secret and arrive at the same key.</a:t>
            </a:r>
          </a:p>
          <a:p>
            <a:pPr marL="0" indent="0">
              <a:buNone/>
            </a:pPr>
            <a:r>
              <a:rPr lang="en-US" sz="2600" dirty="0">
                <a:hlinkClick r:id="rId2"/>
              </a:rPr>
              <a:t>https://cryptography.io/en/latest/hazmat/primitives/key-derivation-functions/</a:t>
            </a:r>
            <a:r>
              <a:rPr lang="en-US" sz="2600" dirty="0"/>
              <a:t> </a:t>
            </a:r>
          </a:p>
          <a:p>
            <a:pPr marL="0" indent="0">
              <a:buNone/>
            </a:pPr>
            <a:r>
              <a:rPr lang="en-US" sz="2400" dirty="0">
                <a:hlinkClick r:id="rId3"/>
              </a:rPr>
              <a:t>https://en.wikipedia.org/wiki/Key_derivation_function</a:t>
            </a:r>
            <a:r>
              <a:rPr lang="en-US" sz="2400" dirty="0"/>
              <a:t> </a:t>
            </a:r>
          </a:p>
          <a:p>
            <a:pPr marL="0" indent="0">
              <a:buNone/>
            </a:pPr>
            <a:r>
              <a:rPr lang="en-US" sz="2400" dirty="0">
                <a:hlinkClick r:id="rId4"/>
              </a:rPr>
              <a:t>https://en.wikipedia.org/wiki/HKDF</a:t>
            </a:r>
            <a:br>
              <a:rPr lang="en-US" dirty="0"/>
            </a:br>
            <a:endParaRPr lang="en-US" dirty="0"/>
          </a:p>
        </p:txBody>
      </p:sp>
    </p:spTree>
    <p:extLst>
      <p:ext uri="{BB962C8B-B14F-4D97-AF65-F5344CB8AC3E}">
        <p14:creationId xmlns:p14="http://schemas.microsoft.com/office/powerpoint/2010/main" val="2627961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9AFE-2C8E-48C1-9427-76CC7E17D964}"/>
              </a:ext>
            </a:extLst>
          </p:cNvPr>
          <p:cNvSpPr>
            <a:spLocks noGrp="1"/>
          </p:cNvSpPr>
          <p:nvPr>
            <p:ph type="title"/>
          </p:nvPr>
        </p:nvSpPr>
        <p:spPr/>
        <p:txBody>
          <a:bodyPr/>
          <a:lstStyle/>
          <a:p>
            <a:r>
              <a:rPr lang="en-US"/>
              <a:t>Obligatory XKCD Cartoon</a:t>
            </a:r>
          </a:p>
        </p:txBody>
      </p:sp>
      <p:pic>
        <p:nvPicPr>
          <p:cNvPr id="1026" name="Picture 2" descr="Legal Hacks">
            <a:extLst>
              <a:ext uri="{FF2B5EF4-FFF2-40B4-BE49-F238E27FC236}">
                <a16:creationId xmlns:a16="http://schemas.microsoft.com/office/drawing/2014/main" id="{8DC89B27-7876-479F-8D98-3EFA2BE45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95577"/>
            <a:ext cx="10271527" cy="33590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AC83E0-4CCC-4839-8829-6C23A8041D3C}"/>
              </a:ext>
            </a:extLst>
          </p:cNvPr>
          <p:cNvSpPr txBox="1"/>
          <p:nvPr/>
        </p:nvSpPr>
        <p:spPr>
          <a:xfrm>
            <a:off x="9878708" y="2921140"/>
            <a:ext cx="613611" cy="307777"/>
          </a:xfrm>
          <a:prstGeom prst="rect">
            <a:avLst/>
          </a:prstGeom>
          <a:solidFill>
            <a:schemeClr val="bg1"/>
          </a:solidFill>
        </p:spPr>
        <p:txBody>
          <a:bodyPr wrap="square" rtlCol="0">
            <a:spAutoFit/>
          </a:bodyPr>
          <a:lstStyle/>
          <a:p>
            <a:r>
              <a:rPr lang="en-US" sz="1400"/>
              <a:t>DARN</a:t>
            </a:r>
          </a:p>
        </p:txBody>
      </p:sp>
      <p:sp>
        <p:nvSpPr>
          <p:cNvPr id="3" name="TextBox 2">
            <a:extLst>
              <a:ext uri="{FF2B5EF4-FFF2-40B4-BE49-F238E27FC236}">
                <a16:creationId xmlns:a16="http://schemas.microsoft.com/office/drawing/2014/main" id="{77FF0D7C-3806-4B9C-83F9-8658F423E954}"/>
              </a:ext>
            </a:extLst>
          </p:cNvPr>
          <p:cNvSpPr txBox="1"/>
          <p:nvPr/>
        </p:nvSpPr>
        <p:spPr>
          <a:xfrm>
            <a:off x="997526" y="5450774"/>
            <a:ext cx="8668987" cy="646331"/>
          </a:xfrm>
          <a:prstGeom prst="rect">
            <a:avLst/>
          </a:prstGeom>
          <a:noFill/>
        </p:spPr>
        <p:txBody>
          <a:bodyPr wrap="square" rtlCol="0">
            <a:spAutoFit/>
          </a:bodyPr>
          <a:lstStyle/>
          <a:p>
            <a:r>
              <a:rPr lang="en-US">
                <a:hlinkClick r:id="rId4"/>
              </a:rPr>
              <a:t> https://imgs.xkcd.com/comics/legal_hacks.png</a:t>
            </a:r>
            <a:endParaRPr lang="en-US"/>
          </a:p>
          <a:p>
            <a:r>
              <a:rPr lang="en-US"/>
              <a:t>"It’s totally a reasonable modern analogue. Jefferson would have been all about crypto."</a:t>
            </a:r>
          </a:p>
        </p:txBody>
      </p:sp>
    </p:spTree>
    <p:extLst>
      <p:ext uri="{BB962C8B-B14F-4D97-AF65-F5344CB8AC3E}">
        <p14:creationId xmlns:p14="http://schemas.microsoft.com/office/powerpoint/2010/main" val="183977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526-8971-4AAA-9883-A2FDB3DD5D6C}"/>
              </a:ext>
            </a:extLst>
          </p:cNvPr>
          <p:cNvSpPr>
            <a:spLocks noGrp="1"/>
          </p:cNvSpPr>
          <p:nvPr>
            <p:ph type="title"/>
          </p:nvPr>
        </p:nvSpPr>
        <p:spPr/>
        <p:txBody>
          <a:bodyPr/>
          <a:lstStyle/>
          <a:p>
            <a:r>
              <a:rPr lang="en-US"/>
              <a:t>Discrete Logarithm Problem (DLP)</a:t>
            </a:r>
          </a:p>
        </p:txBody>
      </p:sp>
      <p:sp>
        <p:nvSpPr>
          <p:cNvPr id="3" name="Content Placeholder 2">
            <a:extLst>
              <a:ext uri="{FF2B5EF4-FFF2-40B4-BE49-F238E27FC236}">
                <a16:creationId xmlns:a16="http://schemas.microsoft.com/office/drawing/2014/main" id="{AD4C4D0C-7ED4-4FE8-90F5-7A326322B71C}"/>
              </a:ext>
            </a:extLst>
          </p:cNvPr>
          <p:cNvSpPr>
            <a:spLocks noGrp="1"/>
          </p:cNvSpPr>
          <p:nvPr>
            <p:ph idx="1"/>
          </p:nvPr>
        </p:nvSpPr>
        <p:spPr>
          <a:xfrm>
            <a:off x="838200" y="1825625"/>
            <a:ext cx="6910137" cy="1170238"/>
          </a:xfrm>
        </p:spPr>
        <p:txBody>
          <a:bodyPr>
            <a:normAutofit/>
          </a:bodyPr>
          <a:lstStyle/>
          <a:p>
            <a:pPr marL="0" indent="0">
              <a:buNone/>
            </a:pPr>
            <a:r>
              <a:rPr lang="en-US" sz="4000"/>
              <a:t>A = B</a:t>
            </a:r>
            <a:r>
              <a:rPr lang="en-US" sz="4000" baseline="30000"/>
              <a:t>N</a:t>
            </a:r>
            <a:r>
              <a:rPr lang="en-US" sz="4000"/>
              <a:t> = B* B* B* B* B* B*…B</a:t>
            </a:r>
          </a:p>
        </p:txBody>
      </p:sp>
      <p:sp>
        <p:nvSpPr>
          <p:cNvPr id="4" name="Left Brace 3">
            <a:extLst>
              <a:ext uri="{FF2B5EF4-FFF2-40B4-BE49-F238E27FC236}">
                <a16:creationId xmlns:a16="http://schemas.microsoft.com/office/drawing/2014/main" id="{0A5EDB53-6421-4D01-BE9B-803D5812C84E}"/>
              </a:ext>
            </a:extLst>
          </p:cNvPr>
          <p:cNvSpPr/>
          <p:nvPr/>
        </p:nvSpPr>
        <p:spPr>
          <a:xfrm rot="16200000">
            <a:off x="4571998" y="199610"/>
            <a:ext cx="637677" cy="448777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02012A30-9CE2-494D-87E5-2A401DBB7E9A}"/>
              </a:ext>
            </a:extLst>
          </p:cNvPr>
          <p:cNvSpPr txBox="1"/>
          <p:nvPr/>
        </p:nvSpPr>
        <p:spPr>
          <a:xfrm>
            <a:off x="3194384" y="2791250"/>
            <a:ext cx="3392904" cy="584775"/>
          </a:xfrm>
          <a:prstGeom prst="rect">
            <a:avLst/>
          </a:prstGeom>
          <a:noFill/>
        </p:spPr>
        <p:txBody>
          <a:bodyPr wrap="square" rtlCol="0">
            <a:spAutoFit/>
          </a:bodyPr>
          <a:lstStyle/>
          <a:p>
            <a:pPr algn="ctr"/>
            <a:r>
              <a:rPr lang="en-US" sz="3200"/>
              <a:t>Multiply N times</a:t>
            </a:r>
          </a:p>
        </p:txBody>
      </p:sp>
      <p:sp>
        <p:nvSpPr>
          <p:cNvPr id="6" name="TextBox 5">
            <a:extLst>
              <a:ext uri="{FF2B5EF4-FFF2-40B4-BE49-F238E27FC236}">
                <a16:creationId xmlns:a16="http://schemas.microsoft.com/office/drawing/2014/main" id="{51E0140D-2E6C-4C3B-8342-ACE9324F0088}"/>
              </a:ext>
            </a:extLst>
          </p:cNvPr>
          <p:cNvSpPr txBox="1"/>
          <p:nvPr/>
        </p:nvSpPr>
        <p:spPr>
          <a:xfrm>
            <a:off x="838200" y="3376025"/>
            <a:ext cx="9761621" cy="2739211"/>
          </a:xfrm>
          <a:prstGeom prst="rect">
            <a:avLst/>
          </a:prstGeom>
          <a:noFill/>
        </p:spPr>
        <p:txBody>
          <a:bodyPr wrap="square" rtlCol="0">
            <a:spAutoFit/>
          </a:bodyPr>
          <a:lstStyle/>
          <a:p>
            <a:pPr marL="285750" indent="-285750">
              <a:buFont typeface="Arial" panose="020B0604020202020204" pitchFamily="34" charset="0"/>
              <a:buChar char="•"/>
            </a:pPr>
            <a:r>
              <a:rPr lang="en-US" sz="3200"/>
              <a:t>Find N when A and B are known</a:t>
            </a:r>
          </a:p>
          <a:p>
            <a:pPr marL="742950" lvl="1" indent="-285750">
              <a:buFont typeface="Arial" panose="020B0604020202020204" pitchFamily="34" charset="0"/>
              <a:buChar char="•"/>
            </a:pPr>
            <a:r>
              <a:rPr lang="en-US" sz="2800"/>
              <a:t>N = log</a:t>
            </a:r>
            <a:r>
              <a:rPr lang="en-US" sz="2800" baseline="-25000"/>
              <a:t>B</a:t>
            </a:r>
            <a:r>
              <a:rPr lang="en-US" sz="2800"/>
              <a:t>(A) in the continuous world</a:t>
            </a:r>
          </a:p>
          <a:p>
            <a:pPr marL="285750" indent="-285750">
              <a:buFont typeface="Arial" panose="020B0604020202020204" pitchFamily="34" charset="0"/>
              <a:buChar char="•"/>
            </a:pPr>
            <a:r>
              <a:rPr lang="en-US" sz="2800"/>
              <a:t>Useful in encryption because A jumps around erratically when you use modular arithmetic, hard to predict</a:t>
            </a:r>
          </a:p>
          <a:p>
            <a:pPr marL="285750" indent="-285750">
              <a:buFont typeface="Arial" panose="020B0604020202020204" pitchFamily="34" charset="0"/>
              <a:buChar char="•"/>
            </a:pPr>
            <a:r>
              <a:rPr lang="en-US" sz="2800"/>
              <a:t>What if we could find an operation other than multiplication that was </a:t>
            </a:r>
            <a:r>
              <a:rPr lang="en-US" sz="2800" b="1" u="sng"/>
              <a:t>even more erratic </a:t>
            </a:r>
            <a:r>
              <a:rPr lang="en-US" sz="2800"/>
              <a:t>in modular arithmetic??</a:t>
            </a:r>
          </a:p>
        </p:txBody>
      </p:sp>
    </p:spTree>
    <p:extLst>
      <p:ext uri="{BB962C8B-B14F-4D97-AF65-F5344CB8AC3E}">
        <p14:creationId xmlns:p14="http://schemas.microsoft.com/office/powerpoint/2010/main" val="347200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D460-D5C7-4230-9718-B32D58D487E3}"/>
              </a:ext>
            </a:extLst>
          </p:cNvPr>
          <p:cNvSpPr>
            <a:spLocks noGrp="1"/>
          </p:cNvSpPr>
          <p:nvPr>
            <p:ph type="title"/>
          </p:nvPr>
        </p:nvSpPr>
        <p:spPr/>
        <p:txBody>
          <a:bodyPr/>
          <a:lstStyle/>
          <a:p>
            <a:r>
              <a:rPr lang="en-US"/>
              <a:t>Generalized DLP</a:t>
            </a:r>
          </a:p>
        </p:txBody>
      </p:sp>
      <p:sp>
        <p:nvSpPr>
          <p:cNvPr id="3" name="Content Placeholder 2">
            <a:extLst>
              <a:ext uri="{FF2B5EF4-FFF2-40B4-BE49-F238E27FC236}">
                <a16:creationId xmlns:a16="http://schemas.microsoft.com/office/drawing/2014/main" id="{3186AC70-017F-47B4-8909-03C64106383E}"/>
              </a:ext>
            </a:extLst>
          </p:cNvPr>
          <p:cNvSpPr>
            <a:spLocks noGrp="1"/>
          </p:cNvSpPr>
          <p:nvPr>
            <p:ph idx="1"/>
          </p:nvPr>
        </p:nvSpPr>
        <p:spPr>
          <a:xfrm>
            <a:off x="838200" y="3211801"/>
            <a:ext cx="10515600" cy="2575388"/>
          </a:xfrm>
        </p:spPr>
        <p:txBody>
          <a:bodyPr/>
          <a:lstStyle/>
          <a:p>
            <a:r>
              <a:rPr lang="en-US" dirty="0"/>
              <a:t>Create some operation which is </a:t>
            </a:r>
            <a:r>
              <a:rPr lang="en-US" u="sng" dirty="0"/>
              <a:t>really</a:t>
            </a:r>
            <a:r>
              <a:rPr lang="en-US" dirty="0"/>
              <a:t> </a:t>
            </a:r>
            <a:r>
              <a:rPr lang="en-US" u="sng" dirty="0"/>
              <a:t>hard</a:t>
            </a:r>
            <a:r>
              <a:rPr lang="en-US" dirty="0"/>
              <a:t> to predict</a:t>
            </a:r>
          </a:p>
          <a:p>
            <a:pPr lvl="1"/>
            <a:r>
              <a:rPr lang="en-US" dirty="0"/>
              <a:t>Operation and elements must form a finite cyclic group</a:t>
            </a:r>
          </a:p>
          <a:p>
            <a:r>
              <a:rPr lang="en-US" dirty="0"/>
              <a:t>One answer:  Elliptic Curves</a:t>
            </a:r>
          </a:p>
          <a:p>
            <a:pPr lvl="1"/>
            <a:r>
              <a:rPr lang="en-US" dirty="0"/>
              <a:t>Note:  The term “elliptic” comes from elliptic integrals, which were originally used to compute arc length along an ellipse (they were used to compute orbits of the planets.)  Elliptic Curves don’t draw ellipses.</a:t>
            </a:r>
          </a:p>
        </p:txBody>
      </p:sp>
      <p:sp>
        <p:nvSpPr>
          <p:cNvPr id="4" name="Content Placeholder 2">
            <a:extLst>
              <a:ext uri="{FF2B5EF4-FFF2-40B4-BE49-F238E27FC236}">
                <a16:creationId xmlns:a16="http://schemas.microsoft.com/office/drawing/2014/main" id="{8EFD6A23-5D24-47D8-8DBC-614CCA614FFD}"/>
              </a:ext>
            </a:extLst>
          </p:cNvPr>
          <p:cNvSpPr txBox="1">
            <a:spLocks/>
          </p:cNvSpPr>
          <p:nvPr/>
        </p:nvSpPr>
        <p:spPr>
          <a:xfrm>
            <a:off x="838200" y="1512804"/>
            <a:ext cx="6910137" cy="1170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a:t>A = B</a:t>
            </a:r>
            <a:r>
              <a:rPr lang="en-US" sz="4000" baseline="30000"/>
              <a:t>N</a:t>
            </a:r>
            <a:r>
              <a:rPr lang="en-US" sz="4000"/>
              <a:t> = B ◦ B ◦ B ◦ B ◦ B ◦ B ◦ …B</a:t>
            </a:r>
          </a:p>
        </p:txBody>
      </p:sp>
      <p:sp>
        <p:nvSpPr>
          <p:cNvPr id="5" name="Left Brace 4">
            <a:extLst>
              <a:ext uri="{FF2B5EF4-FFF2-40B4-BE49-F238E27FC236}">
                <a16:creationId xmlns:a16="http://schemas.microsoft.com/office/drawing/2014/main" id="{4C500281-81F9-48D9-87A8-AC1EC3C46416}"/>
              </a:ext>
            </a:extLst>
          </p:cNvPr>
          <p:cNvSpPr/>
          <p:nvPr/>
        </p:nvSpPr>
        <p:spPr>
          <a:xfrm rot="16200000">
            <a:off x="4754859" y="-243172"/>
            <a:ext cx="584776" cy="480059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D0FE62B-E86D-4A8F-ADD5-711FFE119316}"/>
              </a:ext>
            </a:extLst>
          </p:cNvPr>
          <p:cNvSpPr txBox="1"/>
          <p:nvPr/>
        </p:nvSpPr>
        <p:spPr>
          <a:xfrm>
            <a:off x="2845467" y="2545979"/>
            <a:ext cx="4253163" cy="584775"/>
          </a:xfrm>
          <a:prstGeom prst="rect">
            <a:avLst/>
          </a:prstGeom>
          <a:noFill/>
        </p:spPr>
        <p:txBody>
          <a:bodyPr wrap="square" rtlCol="0">
            <a:spAutoFit/>
          </a:bodyPr>
          <a:lstStyle/>
          <a:p>
            <a:pPr algn="ctr"/>
            <a:r>
              <a:rPr lang="en-US" sz="3200"/>
              <a:t>Some operation N times</a:t>
            </a:r>
          </a:p>
        </p:txBody>
      </p:sp>
    </p:spTree>
    <p:extLst>
      <p:ext uri="{BB962C8B-B14F-4D97-AF65-F5344CB8AC3E}">
        <p14:creationId xmlns:p14="http://schemas.microsoft.com/office/powerpoint/2010/main" val="178842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4A590-BD3B-4968-9500-5259CE56C915}"/>
              </a:ext>
            </a:extLst>
          </p:cNvPr>
          <p:cNvSpPr>
            <a:spLocks noGrp="1"/>
          </p:cNvSpPr>
          <p:nvPr>
            <p:ph idx="1"/>
          </p:nvPr>
        </p:nvSpPr>
        <p:spPr>
          <a:xfrm>
            <a:off x="838200" y="1825625"/>
            <a:ext cx="6657474" cy="4130007"/>
          </a:xfrm>
        </p:spPr>
        <p:txBody>
          <a:bodyPr>
            <a:normAutofit/>
          </a:bodyPr>
          <a:lstStyle/>
          <a:p>
            <a:r>
              <a:rPr lang="en-US" dirty="0"/>
              <a:t>In real numbers, an elliptic curve satisfies</a:t>
            </a:r>
          </a:p>
          <a:p>
            <a:pPr lvl="1"/>
            <a:r>
              <a:rPr lang="en-US" sz="3200" dirty="0"/>
              <a:t>y</a:t>
            </a:r>
            <a:r>
              <a:rPr lang="en-US" sz="3200" baseline="30000" dirty="0"/>
              <a:t>2</a:t>
            </a:r>
            <a:r>
              <a:rPr lang="en-US" sz="3200" dirty="0"/>
              <a:t> = x</a:t>
            </a:r>
            <a:r>
              <a:rPr lang="en-US" sz="3200" baseline="30000" dirty="0"/>
              <a:t>3</a:t>
            </a:r>
            <a:r>
              <a:rPr lang="en-US" sz="3200" dirty="0"/>
              <a:t> + ax + b</a:t>
            </a:r>
          </a:p>
          <a:p>
            <a:pPr lvl="1"/>
            <a:r>
              <a:rPr lang="en-US" dirty="0"/>
              <a:t>Discriminant -16(4a</a:t>
            </a:r>
            <a:r>
              <a:rPr lang="en-US" baseline="30000" dirty="0"/>
              <a:t>3</a:t>
            </a:r>
            <a:r>
              <a:rPr lang="en-US" dirty="0"/>
              <a:t> + 27b</a:t>
            </a:r>
            <a:r>
              <a:rPr lang="en-US" baseline="30000" dirty="0"/>
              <a:t>2</a:t>
            </a:r>
            <a:r>
              <a:rPr lang="en-US" dirty="0"/>
              <a:t>) ≠ 0 to prevent singularities</a:t>
            </a:r>
          </a:p>
          <a:p>
            <a:r>
              <a:rPr lang="en-US" dirty="0"/>
              <a:t>We will use  a plot over real numbers as an analog for our new operation</a:t>
            </a:r>
          </a:p>
          <a:p>
            <a:r>
              <a:rPr lang="en-US" dirty="0"/>
              <a:t>Graphs of several possible shapes in </a:t>
            </a:r>
            <a:r>
              <a:rPr lang="en-US" sz="2000" dirty="0">
                <a:hlinkClick r:id="rId3"/>
              </a:rPr>
              <a:t>http://andrea.corbellini.name/2015/05/17/elliptic-curve-cryptography-a-gentle-introduction/</a:t>
            </a:r>
            <a:r>
              <a:rPr lang="en-US" sz="2000" dirty="0"/>
              <a:t>  or </a:t>
            </a:r>
            <a:r>
              <a:rPr lang="en-US" sz="2000" dirty="0">
                <a:hlinkClick r:id="rId4"/>
              </a:rPr>
              <a:t>https://en.wikipedia.org/wiki/Elliptic_curve</a:t>
            </a:r>
            <a:r>
              <a:rPr lang="en-US" sz="2000" dirty="0"/>
              <a:t> </a:t>
            </a:r>
          </a:p>
          <a:p>
            <a:pPr marL="0" indent="0">
              <a:buNone/>
            </a:pPr>
            <a:endParaRPr lang="en-US" dirty="0"/>
          </a:p>
        </p:txBody>
      </p:sp>
      <p:pic>
        <p:nvPicPr>
          <p:cNvPr id="2050" name="Picture 2" descr="Example graph of an Elliptic Curve.">
            <a:extLst>
              <a:ext uri="{FF2B5EF4-FFF2-40B4-BE49-F238E27FC236}">
                <a16:creationId xmlns:a16="http://schemas.microsoft.com/office/drawing/2014/main" id="{D01E54D2-8AD2-4E9D-9A39-6AC6C97338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0820" y="365125"/>
            <a:ext cx="4400550" cy="5276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C7411A-03E6-4BD1-876F-829980FBEC8E}"/>
              </a:ext>
            </a:extLst>
          </p:cNvPr>
          <p:cNvSpPr txBox="1"/>
          <p:nvPr/>
        </p:nvSpPr>
        <p:spPr>
          <a:xfrm>
            <a:off x="8422106" y="5577710"/>
            <a:ext cx="2815389" cy="523220"/>
          </a:xfrm>
          <a:prstGeom prst="rect">
            <a:avLst/>
          </a:prstGeom>
          <a:noFill/>
        </p:spPr>
        <p:txBody>
          <a:bodyPr wrap="square" rtlCol="0">
            <a:spAutoFit/>
          </a:bodyPr>
          <a:lstStyle/>
          <a:p>
            <a:r>
              <a:rPr lang="en-US" sz="2800"/>
              <a:t>y</a:t>
            </a:r>
            <a:r>
              <a:rPr lang="en-US" sz="2800" baseline="30000"/>
              <a:t>2</a:t>
            </a:r>
            <a:r>
              <a:rPr lang="en-US" sz="2800"/>
              <a:t> = x</a:t>
            </a:r>
            <a:r>
              <a:rPr lang="en-US" sz="2800" baseline="30000"/>
              <a:t>3</a:t>
            </a:r>
            <a:r>
              <a:rPr lang="en-US" sz="2800"/>
              <a:t> - 3x + 3</a:t>
            </a:r>
          </a:p>
        </p:txBody>
      </p:sp>
      <p:sp>
        <p:nvSpPr>
          <p:cNvPr id="2" name="Title 1">
            <a:extLst>
              <a:ext uri="{FF2B5EF4-FFF2-40B4-BE49-F238E27FC236}">
                <a16:creationId xmlns:a16="http://schemas.microsoft.com/office/drawing/2014/main" id="{E4B07311-5911-404A-8C26-40917900A84F}"/>
              </a:ext>
            </a:extLst>
          </p:cNvPr>
          <p:cNvSpPr>
            <a:spLocks noGrp="1"/>
          </p:cNvSpPr>
          <p:nvPr>
            <p:ph type="title"/>
          </p:nvPr>
        </p:nvSpPr>
        <p:spPr/>
        <p:txBody>
          <a:bodyPr/>
          <a:lstStyle/>
          <a:p>
            <a:r>
              <a:rPr lang="en-US"/>
              <a:t>Elliptic Curve over real numbers</a:t>
            </a:r>
          </a:p>
        </p:txBody>
      </p:sp>
    </p:spTree>
    <p:extLst>
      <p:ext uri="{BB962C8B-B14F-4D97-AF65-F5344CB8AC3E}">
        <p14:creationId xmlns:p14="http://schemas.microsoft.com/office/powerpoint/2010/main" val="26594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116D-0ECB-4628-93AC-B999B0962C4D}"/>
              </a:ext>
            </a:extLst>
          </p:cNvPr>
          <p:cNvSpPr>
            <a:spLocks noGrp="1"/>
          </p:cNvSpPr>
          <p:nvPr>
            <p:ph type="title"/>
          </p:nvPr>
        </p:nvSpPr>
        <p:spPr>
          <a:xfrm>
            <a:off x="838200" y="365125"/>
            <a:ext cx="10515600" cy="1325563"/>
          </a:xfrm>
        </p:spPr>
        <p:txBody>
          <a:bodyPr/>
          <a:lstStyle/>
          <a:p>
            <a:r>
              <a:rPr lang="en-US"/>
              <a:t>Elliptic Curve over a finite field (discrete)</a:t>
            </a:r>
          </a:p>
        </p:txBody>
      </p:sp>
      <p:sp>
        <p:nvSpPr>
          <p:cNvPr id="3" name="Content Placeholder 2">
            <a:extLst>
              <a:ext uri="{FF2B5EF4-FFF2-40B4-BE49-F238E27FC236}">
                <a16:creationId xmlns:a16="http://schemas.microsoft.com/office/drawing/2014/main" id="{4DBF5EE5-AC7B-4509-AF03-E7A6D29401D8}"/>
              </a:ext>
            </a:extLst>
          </p:cNvPr>
          <p:cNvSpPr>
            <a:spLocks noGrp="1"/>
          </p:cNvSpPr>
          <p:nvPr>
            <p:ph idx="1"/>
          </p:nvPr>
        </p:nvSpPr>
        <p:spPr>
          <a:xfrm>
            <a:off x="605590" y="4969041"/>
            <a:ext cx="10515600" cy="1523833"/>
          </a:xfrm>
        </p:spPr>
        <p:txBody>
          <a:bodyPr>
            <a:normAutofit fontScale="92500" lnSpcReduction="10000"/>
          </a:bodyPr>
          <a:lstStyle/>
          <a:p>
            <a:pPr marL="0" indent="0">
              <a:buNone/>
            </a:pPr>
            <a:r>
              <a:rPr lang="en-US"/>
              <a:t>Because discrete math uses only whole numbers, and “wraps” when it reaches an edge (modular arithmetic), the discrete curve doesn’t look like the real number curve.  The analog still works, though.</a:t>
            </a:r>
          </a:p>
          <a:p>
            <a:pPr marL="0" indent="0">
              <a:buNone/>
            </a:pPr>
            <a:r>
              <a:rPr lang="en-US" sz="2100">
                <a:hlinkClick r:id="rId3"/>
              </a:rPr>
              <a:t>https://blog.cloudflare.com/a-relatively-easy-to-understand-primer-on-elliptic-curve-cryptography/</a:t>
            </a:r>
            <a:r>
              <a:rPr lang="en-US" sz="2100"/>
              <a:t> </a:t>
            </a:r>
          </a:p>
        </p:txBody>
      </p:sp>
      <p:pic>
        <p:nvPicPr>
          <p:cNvPr id="7" name="Picture 2" descr="https://blog.cloudflare.com/content/images/image04.png">
            <a:extLst>
              <a:ext uri="{FF2B5EF4-FFF2-40B4-BE49-F238E27FC236}">
                <a16:creationId xmlns:a16="http://schemas.microsoft.com/office/drawing/2014/main" id="{553E0E18-BF74-40E0-B4D3-358E0227A2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590" y="1690688"/>
            <a:ext cx="4169904" cy="31061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blog.cloudflare.com/content/images/image06.png">
            <a:extLst>
              <a:ext uri="{FF2B5EF4-FFF2-40B4-BE49-F238E27FC236}">
                <a16:creationId xmlns:a16="http://schemas.microsoft.com/office/drawing/2014/main" id="{CCC2F09E-6461-40C8-AACF-8D03F56B80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049" y="1684122"/>
            <a:ext cx="4366962" cy="31127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4BB9D9-5536-4390-9D20-B7B4283C97D9}"/>
              </a:ext>
            </a:extLst>
          </p:cNvPr>
          <p:cNvSpPr txBox="1"/>
          <p:nvPr/>
        </p:nvSpPr>
        <p:spPr>
          <a:xfrm>
            <a:off x="4825165" y="1888958"/>
            <a:ext cx="1479884" cy="369332"/>
          </a:xfrm>
          <a:prstGeom prst="rect">
            <a:avLst/>
          </a:prstGeom>
          <a:noFill/>
        </p:spPr>
        <p:txBody>
          <a:bodyPr wrap="square" rtlCol="0">
            <a:spAutoFit/>
          </a:bodyPr>
          <a:lstStyle/>
          <a:p>
            <a:r>
              <a:rPr lang="en-US"/>
              <a:t>y</a:t>
            </a:r>
            <a:r>
              <a:rPr lang="en-US" baseline="30000"/>
              <a:t>2</a:t>
            </a:r>
            <a:r>
              <a:rPr lang="en-US"/>
              <a:t> = x</a:t>
            </a:r>
            <a:r>
              <a:rPr lang="en-US" baseline="30000"/>
              <a:t>3</a:t>
            </a:r>
            <a:r>
              <a:rPr lang="en-US"/>
              <a:t> - x + 1</a:t>
            </a:r>
          </a:p>
        </p:txBody>
      </p:sp>
      <p:sp>
        <p:nvSpPr>
          <p:cNvPr id="10" name="TextBox 9">
            <a:extLst>
              <a:ext uri="{FF2B5EF4-FFF2-40B4-BE49-F238E27FC236}">
                <a16:creationId xmlns:a16="http://schemas.microsoft.com/office/drawing/2014/main" id="{268385C1-17CB-46D7-B449-2757156A509B}"/>
              </a:ext>
            </a:extLst>
          </p:cNvPr>
          <p:cNvSpPr txBox="1"/>
          <p:nvPr/>
        </p:nvSpPr>
        <p:spPr>
          <a:xfrm>
            <a:off x="4775494" y="2456560"/>
            <a:ext cx="1529555" cy="923330"/>
          </a:xfrm>
          <a:prstGeom prst="rect">
            <a:avLst/>
          </a:prstGeom>
          <a:noFill/>
        </p:spPr>
        <p:txBody>
          <a:bodyPr wrap="square" rtlCol="0">
            <a:spAutoFit/>
          </a:bodyPr>
          <a:lstStyle/>
          <a:p>
            <a:r>
              <a:rPr lang="en-US"/>
              <a:t>&lt;= Real Discrete =&gt;</a:t>
            </a:r>
          </a:p>
          <a:p>
            <a:r>
              <a:rPr lang="en-US"/>
              <a:t>(mod 97)</a:t>
            </a:r>
          </a:p>
        </p:txBody>
      </p:sp>
    </p:spTree>
    <p:extLst>
      <p:ext uri="{BB962C8B-B14F-4D97-AF65-F5344CB8AC3E}">
        <p14:creationId xmlns:p14="http://schemas.microsoft.com/office/powerpoint/2010/main" val="196328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27FF3-B11C-4D6A-90BC-5A3BE261D3A8}"/>
              </a:ext>
            </a:extLst>
          </p:cNvPr>
          <p:cNvSpPr>
            <a:spLocks noGrp="1"/>
          </p:cNvSpPr>
          <p:nvPr>
            <p:ph type="title"/>
          </p:nvPr>
        </p:nvSpPr>
        <p:spPr/>
        <p:txBody>
          <a:bodyPr/>
          <a:lstStyle/>
          <a:p>
            <a:r>
              <a:rPr lang="en-US"/>
              <a:t>Invent an operation on an elliptic curve</a:t>
            </a:r>
          </a:p>
        </p:txBody>
      </p:sp>
      <p:pic>
        <p:nvPicPr>
          <p:cNvPr id="4106" name="Picture 10" descr="Point addition">
            <a:extLst>
              <a:ext uri="{FF2B5EF4-FFF2-40B4-BE49-F238E27FC236}">
                <a16:creationId xmlns:a16="http://schemas.microsoft.com/office/drawing/2014/main" id="{B624BC52-BDD6-4506-905D-880D3BDA5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531" y="1599503"/>
            <a:ext cx="3500437" cy="36589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FCB980D-F53D-41C9-A9A4-A70A3698C3BD}"/>
              </a:ext>
            </a:extLst>
          </p:cNvPr>
          <p:cNvSpPr>
            <a:spLocks noGrp="1"/>
          </p:cNvSpPr>
          <p:nvPr>
            <p:ph idx="1"/>
          </p:nvPr>
        </p:nvSpPr>
        <p:spPr>
          <a:xfrm>
            <a:off x="838200" y="1825625"/>
            <a:ext cx="6140116" cy="4382670"/>
          </a:xfrm>
        </p:spPr>
        <p:txBody>
          <a:bodyPr>
            <a:normAutofit/>
          </a:bodyPr>
          <a:lstStyle/>
          <a:p>
            <a:r>
              <a:rPr lang="en-US" dirty="0"/>
              <a:t>A line intersects curve in three places</a:t>
            </a:r>
          </a:p>
          <a:p>
            <a:pPr lvl="1"/>
            <a:r>
              <a:rPr lang="en-US" b="1" u="sng" dirty="0"/>
              <a:t>Let</a:t>
            </a:r>
            <a:r>
              <a:rPr lang="en-US" dirty="0"/>
              <a:t> P ◦ Q ◦ R = 0 which means P ◦ Q = -R </a:t>
            </a:r>
          </a:p>
          <a:p>
            <a:r>
              <a:rPr lang="en-US" dirty="0"/>
              <a:t>To find P ◦ Q, draw a line between them</a:t>
            </a:r>
          </a:p>
          <a:p>
            <a:r>
              <a:rPr lang="en-US" dirty="0"/>
              <a:t>Then find the third point R</a:t>
            </a:r>
          </a:p>
          <a:p>
            <a:r>
              <a:rPr lang="en-US" dirty="0"/>
              <a:t>Mirror R across X axis ( y -&gt; -y )</a:t>
            </a:r>
          </a:p>
          <a:p>
            <a:r>
              <a:rPr lang="en-US" dirty="0"/>
              <a:t>This is called Point Addition and written as P + Q</a:t>
            </a:r>
          </a:p>
          <a:p>
            <a:pPr marL="0" indent="0">
              <a:buNone/>
            </a:pPr>
            <a:r>
              <a:rPr lang="en-US" sz="2000" dirty="0">
                <a:hlinkClick r:id="rId4"/>
              </a:rPr>
              <a:t>http://andrea.corbellini.name/2015/05/17/elliptic-curve-cryptography-a-gentle-introduction/</a:t>
            </a:r>
            <a:r>
              <a:rPr lang="en-US" sz="2000" dirty="0"/>
              <a:t> </a:t>
            </a:r>
          </a:p>
        </p:txBody>
      </p:sp>
    </p:spTree>
    <p:extLst>
      <p:ext uri="{BB962C8B-B14F-4D97-AF65-F5344CB8AC3E}">
        <p14:creationId xmlns:p14="http://schemas.microsoft.com/office/powerpoint/2010/main" val="82244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CE53-DED1-45E3-9ED7-1E12805E675E}"/>
              </a:ext>
            </a:extLst>
          </p:cNvPr>
          <p:cNvSpPr>
            <a:spLocks noGrp="1"/>
          </p:cNvSpPr>
          <p:nvPr>
            <p:ph type="title"/>
          </p:nvPr>
        </p:nvSpPr>
        <p:spPr/>
        <p:txBody>
          <a:bodyPr/>
          <a:lstStyle/>
          <a:p>
            <a:r>
              <a:rPr lang="en-US"/>
              <a:t>Special Cases</a:t>
            </a:r>
          </a:p>
        </p:txBody>
      </p:sp>
      <p:sp>
        <p:nvSpPr>
          <p:cNvPr id="3" name="Content Placeholder 2">
            <a:extLst>
              <a:ext uri="{FF2B5EF4-FFF2-40B4-BE49-F238E27FC236}">
                <a16:creationId xmlns:a16="http://schemas.microsoft.com/office/drawing/2014/main" id="{41072FEF-0CE4-40A3-B8FD-2D98DD1F861D}"/>
              </a:ext>
            </a:extLst>
          </p:cNvPr>
          <p:cNvSpPr>
            <a:spLocks noGrp="1"/>
          </p:cNvSpPr>
          <p:nvPr>
            <p:ph idx="1"/>
          </p:nvPr>
        </p:nvSpPr>
        <p:spPr>
          <a:xfrm>
            <a:off x="838200" y="1864427"/>
            <a:ext cx="8745187" cy="4312536"/>
          </a:xfrm>
        </p:spPr>
        <p:txBody>
          <a:bodyPr>
            <a:normAutofit fontScale="92500" lnSpcReduction="10000"/>
          </a:bodyPr>
          <a:lstStyle/>
          <a:p>
            <a:r>
              <a:rPr lang="en-US" dirty="0"/>
              <a:t>P + Q, but Q = P</a:t>
            </a:r>
          </a:p>
          <a:p>
            <a:pPr lvl="1"/>
            <a:r>
              <a:rPr lang="en-US" dirty="0"/>
              <a:t>As P approaches Q, the line approaches a tangent</a:t>
            </a:r>
          </a:p>
          <a:p>
            <a:pPr lvl="1"/>
            <a:r>
              <a:rPr lang="en-US" dirty="0"/>
              <a:t>Use the tangent line</a:t>
            </a:r>
          </a:p>
          <a:p>
            <a:pPr lvl="1"/>
            <a:r>
              <a:rPr lang="en-US" dirty="0"/>
              <a:t>P + P is also called 2 P</a:t>
            </a:r>
          </a:p>
          <a:p>
            <a:r>
              <a:rPr lang="en-US" dirty="0"/>
              <a:t>P + Q, but Q = -P </a:t>
            </a:r>
          </a:p>
          <a:p>
            <a:r>
              <a:rPr lang="en-US" dirty="0"/>
              <a:t>Vertical line, only two intersections</a:t>
            </a:r>
          </a:p>
          <a:p>
            <a:pPr lvl="1"/>
            <a:r>
              <a:rPr lang="en-US" dirty="0"/>
              <a:t>Create 0 = point at infinity</a:t>
            </a:r>
          </a:p>
          <a:p>
            <a:pPr lvl="1"/>
            <a:r>
              <a:rPr lang="en-US" dirty="0"/>
              <a:t>Also gives us an inverse, P + -P = 0</a:t>
            </a:r>
          </a:p>
          <a:p>
            <a:r>
              <a:rPr lang="en-US" dirty="0"/>
              <a:t>Repeated addition, add P to itself N times</a:t>
            </a:r>
          </a:p>
          <a:p>
            <a:pPr lvl="1"/>
            <a:r>
              <a:rPr lang="en-US" dirty="0"/>
              <a:t>Also called N P</a:t>
            </a:r>
          </a:p>
          <a:p>
            <a:pPr marL="457200" lvl="1" indent="0">
              <a:buNone/>
            </a:pPr>
            <a:r>
              <a:rPr lang="en-US" sz="1900" dirty="0">
                <a:hlinkClick r:id="rId3"/>
              </a:rPr>
              <a:t>http://andrea.corbellini.name/2015/05/17/elliptic-curve-cryptography-a-gentle-introduction/</a:t>
            </a:r>
            <a:r>
              <a:rPr lang="en-US" sz="1900" dirty="0"/>
              <a:t> </a:t>
            </a:r>
          </a:p>
          <a:p>
            <a:pPr lvl="1"/>
            <a:endParaRPr lang="en-US" dirty="0"/>
          </a:p>
        </p:txBody>
      </p:sp>
      <p:pic>
        <p:nvPicPr>
          <p:cNvPr id="6" name="Picture 5">
            <a:extLst>
              <a:ext uri="{FF2B5EF4-FFF2-40B4-BE49-F238E27FC236}">
                <a16:creationId xmlns:a16="http://schemas.microsoft.com/office/drawing/2014/main" id="{38031CCE-55A4-4943-AC4F-76401996E352}"/>
              </a:ext>
            </a:extLst>
          </p:cNvPr>
          <p:cNvPicPr>
            <a:picLocks noChangeAspect="1"/>
          </p:cNvPicPr>
          <p:nvPr/>
        </p:nvPicPr>
        <p:blipFill>
          <a:blip r:embed="rId4"/>
          <a:stretch>
            <a:fillRect/>
          </a:stretch>
        </p:blipFill>
        <p:spPr>
          <a:xfrm>
            <a:off x="8285366" y="438738"/>
            <a:ext cx="3005724" cy="2503899"/>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66064D13-B7A7-486E-B67B-364E486E0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200" y="3227030"/>
            <a:ext cx="2200846" cy="3151904"/>
          </a:xfrm>
          <a:prstGeom prst="rect">
            <a:avLst/>
          </a:prstGeom>
        </p:spPr>
      </p:pic>
    </p:spTree>
    <p:extLst>
      <p:ext uri="{BB962C8B-B14F-4D97-AF65-F5344CB8AC3E}">
        <p14:creationId xmlns:p14="http://schemas.microsoft.com/office/powerpoint/2010/main" val="122639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A322-059B-4868-AC85-45DEABB9C092}"/>
              </a:ext>
            </a:extLst>
          </p:cNvPr>
          <p:cNvSpPr>
            <a:spLocks noGrp="1"/>
          </p:cNvSpPr>
          <p:nvPr>
            <p:ph type="title"/>
          </p:nvPr>
        </p:nvSpPr>
        <p:spPr/>
        <p:txBody>
          <a:bodyPr/>
          <a:lstStyle/>
          <a:p>
            <a:r>
              <a:rPr lang="en-US"/>
              <a:t>Elliptic Curve Calculators</a:t>
            </a:r>
          </a:p>
        </p:txBody>
      </p:sp>
      <p:sp>
        <p:nvSpPr>
          <p:cNvPr id="3" name="Content Placeholder 2">
            <a:extLst>
              <a:ext uri="{FF2B5EF4-FFF2-40B4-BE49-F238E27FC236}">
                <a16:creationId xmlns:a16="http://schemas.microsoft.com/office/drawing/2014/main" id="{CD95DEA4-6045-47D2-8C8A-365A2C856346}"/>
              </a:ext>
            </a:extLst>
          </p:cNvPr>
          <p:cNvSpPr>
            <a:spLocks noGrp="1"/>
          </p:cNvSpPr>
          <p:nvPr>
            <p:ph idx="1"/>
          </p:nvPr>
        </p:nvSpPr>
        <p:spPr>
          <a:xfrm>
            <a:off x="838200" y="1359247"/>
            <a:ext cx="8644766" cy="662881"/>
          </a:xfrm>
        </p:spPr>
        <p:txBody>
          <a:bodyPr>
            <a:normAutofit fontScale="77500" lnSpcReduction="20000"/>
          </a:bodyPr>
          <a:lstStyle/>
          <a:p>
            <a:pPr marL="0" indent="0">
              <a:buNone/>
            </a:pPr>
            <a:r>
              <a:rPr lang="en-US" dirty="0"/>
              <a:t>Both Real Numbers and Discrete</a:t>
            </a:r>
          </a:p>
          <a:p>
            <a:pPr marL="0" indent="0">
              <a:buNone/>
            </a:pPr>
            <a:r>
              <a:rPr lang="en-US" sz="2100" dirty="0">
                <a:hlinkClick r:id="rId3"/>
              </a:rPr>
              <a:t>https://andrea.corbellini.name/ecc/interactive/modk-mul.html</a:t>
            </a:r>
            <a:r>
              <a:rPr lang="en-US" sz="2100" dirty="0"/>
              <a:t> </a:t>
            </a:r>
            <a:endParaRPr lang="en-US" dirty="0"/>
          </a:p>
        </p:txBody>
      </p:sp>
      <p:pic>
        <p:nvPicPr>
          <p:cNvPr id="4" name="Picture 3">
            <a:extLst>
              <a:ext uri="{FF2B5EF4-FFF2-40B4-BE49-F238E27FC236}">
                <a16:creationId xmlns:a16="http://schemas.microsoft.com/office/drawing/2014/main" id="{01EB76D4-3DB5-434A-B323-D78E70B03B87}"/>
              </a:ext>
            </a:extLst>
          </p:cNvPr>
          <p:cNvPicPr>
            <a:picLocks noChangeAspect="1"/>
          </p:cNvPicPr>
          <p:nvPr/>
        </p:nvPicPr>
        <p:blipFill>
          <a:blip r:embed="rId4"/>
          <a:stretch>
            <a:fillRect/>
          </a:stretch>
        </p:blipFill>
        <p:spPr>
          <a:xfrm>
            <a:off x="838200" y="2022128"/>
            <a:ext cx="7417364" cy="4582254"/>
          </a:xfrm>
          <a:prstGeom prst="rect">
            <a:avLst/>
          </a:prstGeom>
        </p:spPr>
      </p:pic>
      <p:sp>
        <p:nvSpPr>
          <p:cNvPr id="6" name="Content Placeholder 2">
            <a:extLst>
              <a:ext uri="{FF2B5EF4-FFF2-40B4-BE49-F238E27FC236}">
                <a16:creationId xmlns:a16="http://schemas.microsoft.com/office/drawing/2014/main" id="{E3BF82C6-8455-4061-821C-5533F0F234F9}"/>
              </a:ext>
            </a:extLst>
          </p:cNvPr>
          <p:cNvSpPr txBox="1">
            <a:spLocks/>
          </p:cNvSpPr>
          <p:nvPr/>
        </p:nvSpPr>
        <p:spPr>
          <a:xfrm>
            <a:off x="7283218" y="5002124"/>
            <a:ext cx="3818332" cy="14907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Other calculators</a:t>
            </a:r>
          </a:p>
          <a:p>
            <a:pPr marL="0" indent="0">
              <a:buFont typeface="Arial" panose="020B0604020202020204" pitchFamily="34" charset="0"/>
              <a:buNone/>
            </a:pPr>
            <a:r>
              <a:rPr lang="en-US" sz="2200" dirty="0"/>
              <a:t>Discrete</a:t>
            </a:r>
            <a:r>
              <a:rPr lang="en-US" sz="2600" dirty="0"/>
              <a:t> </a:t>
            </a:r>
            <a:r>
              <a:rPr lang="en-US" sz="1400" dirty="0">
                <a:hlinkClick r:id="rId5"/>
              </a:rPr>
              <a:t>http://www.christelbach.com/eccalculator.aspx</a:t>
            </a:r>
            <a:r>
              <a:rPr lang="en-US" sz="1400" dirty="0"/>
              <a:t> </a:t>
            </a:r>
            <a:endParaRPr lang="en-US" sz="1900" dirty="0"/>
          </a:p>
          <a:p>
            <a:pPr marL="0" indent="0">
              <a:buFont typeface="Arial" panose="020B0604020202020204" pitchFamily="34" charset="0"/>
              <a:buNone/>
            </a:pPr>
            <a:r>
              <a:rPr lang="en-US" sz="1900" dirty="0"/>
              <a:t>Real Numbers </a:t>
            </a:r>
            <a:r>
              <a:rPr lang="en-US" sz="1400" dirty="0">
                <a:hlinkClick r:id="rId6"/>
              </a:rPr>
              <a:t>https://www.desmos.com/calculator/ialhd71we3</a:t>
            </a:r>
            <a:r>
              <a:rPr lang="en-US" sz="1400" dirty="0"/>
              <a:t> </a:t>
            </a:r>
          </a:p>
          <a:p>
            <a:pPr marL="0" indent="0">
              <a:buNone/>
            </a:pPr>
            <a:endParaRPr lang="en-US" sz="21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68824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3516</TotalTime>
  <Words>3002</Words>
  <Application>Microsoft Office PowerPoint</Application>
  <PresentationFormat>Widescreen</PresentationFormat>
  <Paragraphs>202</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Cryptology (7)</vt:lpstr>
      <vt:lpstr>Obligatory XKCD Cartoon</vt:lpstr>
      <vt:lpstr>Discrete Logarithm Problem (DLP)</vt:lpstr>
      <vt:lpstr>Generalized DLP</vt:lpstr>
      <vt:lpstr>Elliptic Curve over real numbers</vt:lpstr>
      <vt:lpstr>Elliptic Curve over a finite field (discrete)</vt:lpstr>
      <vt:lpstr>Invent an operation on an elliptic curve</vt:lpstr>
      <vt:lpstr>Special Cases</vt:lpstr>
      <vt:lpstr>Elliptic Curve Calculators</vt:lpstr>
      <vt:lpstr>Elliptic Curve Diffie-Hellman (ECDH) Setup</vt:lpstr>
      <vt:lpstr>ECDH Key Exchange (1)</vt:lpstr>
      <vt:lpstr>ECDH Key Exchange (2)</vt:lpstr>
      <vt:lpstr>Elliptic Curve Cryptography (ECC) Notes</vt:lpstr>
      <vt:lpstr>Subgroups</vt:lpstr>
      <vt:lpstr>It is always more complicated (1)</vt:lpstr>
      <vt:lpstr>It is always more complicated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96</cp:revision>
  <dcterms:created xsi:type="dcterms:W3CDTF">2018-04-12T17:10:12Z</dcterms:created>
  <dcterms:modified xsi:type="dcterms:W3CDTF">2024-03-01T13:54:14Z</dcterms:modified>
</cp:coreProperties>
</file>