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0" r:id="rId3"/>
    <p:sldId id="257" r:id="rId4"/>
    <p:sldId id="260" r:id="rId5"/>
    <p:sldId id="258" r:id="rId6"/>
    <p:sldId id="259" r:id="rId7"/>
    <p:sldId id="275" r:id="rId8"/>
    <p:sldId id="263" r:id="rId9"/>
    <p:sldId id="262" r:id="rId10"/>
    <p:sldId id="264" r:id="rId11"/>
    <p:sldId id="277" r:id="rId12"/>
    <p:sldId id="265" r:id="rId13"/>
    <p:sldId id="266" r:id="rId14"/>
    <p:sldId id="267" r:id="rId15"/>
    <p:sldId id="268" r:id="rId16"/>
    <p:sldId id="271" r:id="rId17"/>
    <p:sldId id="269" r:id="rId18"/>
    <p:sldId id="272" r:id="rId19"/>
    <p:sldId id="273"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1" autoAdjust="0"/>
    <p:restoredTop sz="94660"/>
  </p:normalViewPr>
  <p:slideViewPr>
    <p:cSldViewPr snapToGrid="0">
      <p:cViewPr varScale="1">
        <p:scale>
          <a:sx n="82" d="100"/>
          <a:sy n="82" d="100"/>
        </p:scale>
        <p:origin x="864" y="72"/>
      </p:cViewPr>
      <p:guideLst/>
    </p:cSldViewPr>
  </p:slideViewPr>
  <p:notesTextViewPr>
    <p:cViewPr>
      <p:scale>
        <a:sx n="1" d="1"/>
        <a:sy n="1" d="1"/>
      </p:scale>
      <p:origin x="0" y="0"/>
    </p:cViewPr>
  </p:notesTextViewPr>
  <p:notesViewPr>
    <p:cSldViewPr snapToGrid="0">
      <p:cViewPr varScale="1">
        <p:scale>
          <a:sx n="56" d="100"/>
          <a:sy n="56" d="100"/>
        </p:scale>
        <p:origin x="25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302113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4593"/>
          </a:xfrm>
        </p:spPr>
        <p:txBody>
          <a:bodyPr/>
          <a:lstStyle/>
          <a:p>
            <a:r>
              <a:rPr lang="en-US" dirty="0"/>
              <a:t>Unfortunately, you can’t just attach a hash to a message and use it as a MAC.  There are attacks that can break that.  Instead, we have to use a block diagram just like we did for RSA (PKCS#1 and OAED OR EMSA).  </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pic>
        <p:nvPicPr>
          <p:cNvPr id="6" name="Picture 5">
            <a:extLst>
              <a:ext uri="{FF2B5EF4-FFF2-40B4-BE49-F238E27FC236}">
                <a16:creationId xmlns:a16="http://schemas.microsoft.com/office/drawing/2014/main" id="{FAEC8F0D-3B07-440A-98B6-65935C4CD22C}"/>
              </a:ext>
            </a:extLst>
          </p:cNvPr>
          <p:cNvPicPr>
            <a:picLocks noChangeAspect="1"/>
          </p:cNvPicPr>
          <p:nvPr/>
        </p:nvPicPr>
        <p:blipFill>
          <a:blip r:embed="rId3"/>
          <a:stretch>
            <a:fillRect/>
          </a:stretch>
        </p:blipFill>
        <p:spPr>
          <a:xfrm>
            <a:off x="2071445" y="5016218"/>
            <a:ext cx="2715110" cy="2020382"/>
          </a:xfrm>
          <a:prstGeom prst="rect">
            <a:avLst/>
          </a:prstGeom>
        </p:spPr>
      </p:pic>
      <p:sp>
        <p:nvSpPr>
          <p:cNvPr id="7" name="Notes Placeholder 2">
            <a:extLst>
              <a:ext uri="{FF2B5EF4-FFF2-40B4-BE49-F238E27FC236}">
                <a16:creationId xmlns:a16="http://schemas.microsoft.com/office/drawing/2014/main" id="{81417D64-73E4-4CE8-BF73-F8BB7DFB32E7}"/>
              </a:ext>
            </a:extLst>
          </p:cNvPr>
          <p:cNvSpPr txBox="1">
            <a:spLocks/>
          </p:cNvSpPr>
          <p:nvPr/>
        </p:nvSpPr>
        <p:spPr>
          <a:xfrm>
            <a:off x="685800" y="7022452"/>
            <a:ext cx="5486400" cy="1518168"/>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a:t>Again, </a:t>
            </a:r>
            <a:r>
              <a:rPr lang="en-US" dirty="0" err="1"/>
              <a:t>i_pad</a:t>
            </a:r>
            <a:r>
              <a:rPr lang="en-US" dirty="0"/>
              <a:t> and </a:t>
            </a:r>
            <a:r>
              <a:rPr lang="en-US" dirty="0" err="1"/>
              <a:t>o_pad</a:t>
            </a:r>
            <a:r>
              <a:rPr lang="en-US" dirty="0"/>
              <a:t> are commonly known.  Alice combines them with the key (symmetric encryption, one key) to create </a:t>
            </a:r>
            <a:r>
              <a:rPr lang="en-US" dirty="0" err="1"/>
              <a:t>i_key_pad</a:t>
            </a:r>
            <a:r>
              <a:rPr lang="en-US" dirty="0"/>
              <a:t> and </a:t>
            </a:r>
            <a:r>
              <a:rPr lang="en-US" dirty="0" err="1"/>
              <a:t>o_key_pad</a:t>
            </a:r>
            <a:r>
              <a:rPr lang="en-US" dirty="0"/>
              <a:t>.  Then </a:t>
            </a:r>
            <a:r>
              <a:rPr lang="en-US" dirty="0" err="1"/>
              <a:t>i_key_pad</a:t>
            </a:r>
            <a:r>
              <a:rPr lang="en-US" dirty="0"/>
              <a:t> is prepended to the message and she hashes the result with SHA.  She appends </a:t>
            </a:r>
            <a:r>
              <a:rPr lang="en-US" dirty="0" err="1"/>
              <a:t>o_key_pad</a:t>
            </a:r>
            <a:r>
              <a:rPr lang="en-US" dirty="0"/>
              <a:t> to the output and then hashes it again with SHA.</a:t>
            </a:r>
          </a:p>
          <a:p>
            <a:endParaRPr lang="en-US" dirty="0"/>
          </a:p>
          <a:p>
            <a:r>
              <a:rPr lang="en-US" dirty="0"/>
              <a:t>Bob also knows the key, and can create the same HMAC of the message.  If the HMAC is the same as the one Alice sent him, he knows Alice sent it (Alice and Bob have the key) and that the message hasn’t been tampered with.</a:t>
            </a:r>
          </a:p>
        </p:txBody>
      </p:sp>
    </p:spTree>
    <p:extLst>
      <p:ext uri="{BB962C8B-B14F-4D97-AF65-F5344CB8AC3E}">
        <p14:creationId xmlns:p14="http://schemas.microsoft.com/office/powerpoint/2010/main" val="179274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MACs run a symmetric encryption algorithm on the plaintext in CBC mode.  Remember that in CBC, the input to each block of encryption is the plaintext for that block </a:t>
            </a:r>
            <a:r>
              <a:rPr lang="en-US" dirty="0" err="1"/>
              <a:t>xor’d</a:t>
            </a:r>
            <a:r>
              <a:rPr lang="en-US" dirty="0"/>
              <a:t> with the output of the previous block.  A change in the plaintext in any block will cause the output of the final block to change.  Only the last block of ciphertext is included in the MAC; the previous blocks are all discarded.</a:t>
            </a:r>
          </a:p>
          <a:p>
            <a:endParaRPr lang="en-US" dirty="0"/>
          </a:p>
          <a:p>
            <a:r>
              <a:rPr lang="en-US" dirty="0"/>
              <a:t>The Galois Counter Mode MAC is very similar to the GCM mode in AES.  GMAC has the advantage that much of it can be computed in parallel, so that it is very fast.  The underlying math is based on Galois Extension Fields, where addition and multiplication are replaced by operations on polynomial coefficients.  (The Galois field math is used to derive the algorithms, then the algorithms are implemented in software.)</a:t>
            </a:r>
          </a:p>
          <a:p>
            <a:endParaRPr lang="en-US" dirty="0"/>
          </a:p>
          <a:p>
            <a:r>
              <a:rPr lang="en-US" dirty="0"/>
              <a:t>IPSec is a protocol that can be used in layer 3 of networking in place of IPv4, or as an option in IPv6.  It provides encryption.  It is most often used in VPN connections between routers (site to site VPN) but can be used in other places.  Since it is built in to the networking stack, it needs to be very fast.</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9117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128116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19</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20</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if you always use 4 for your random number it is no longer random.  I prefer 42 myself.</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21</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gets his public key to Alice.  He posts the public key on his web site, uses a Public Key Infrastructure (PKI) system, whispers the public key in Alice’s ear, whatever.</a:t>
            </a:r>
          </a:p>
          <a:p>
            <a:endParaRPr lang="en-US" dirty="0"/>
          </a:p>
          <a:p>
            <a:r>
              <a:rPr lang="en-US" dirty="0"/>
              <a:t>Bob gives Alice the plaintext, x.  Note that the plaintext may have been encrypted for privacy with a different key pair or some other encryption method like AES.</a:t>
            </a:r>
          </a:p>
          <a:p>
            <a:endParaRPr lang="en-US" dirty="0"/>
          </a:p>
          <a:p>
            <a:r>
              <a:rPr lang="en-US" dirty="0"/>
              <a:t>Bob encrypts the plaintext with his private key and gives the result (signature) to Alice.</a:t>
            </a:r>
          </a:p>
          <a:p>
            <a:endParaRPr lang="en-US" dirty="0"/>
          </a:p>
          <a:p>
            <a:r>
              <a:rPr lang="en-US" dirty="0"/>
              <a:t>Alice decrypts the signature with Bob’s public key.  She compares the result with the plaintext that Bob sent.  If the two match, the message is valid, or properly signed.  The plaintext is proven to have come from Bob, and it has not been changed since Bob sent it.  (It could have been changed by noise in the communication channel, or by an attacker like Eve or Oscar.)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93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RSA encryption could be attacked?  The same problems exist with RSA signatures.  For encryption we solved that with PKCS#1 and OAEP padding.  There is a similar thing for RSA signatures, except it is called PKCS#1 with EMSA.  It adds a random salt so repeated signatures of the same thing give different signatures, and it securely pads the signature so it is as long as the key.</a:t>
            </a:r>
          </a:p>
          <a:p>
            <a:endParaRPr lang="en-US" dirty="0"/>
          </a:p>
          <a:p>
            <a:r>
              <a:rPr lang="en-US" dirty="0"/>
              <a:t>RSA signatures without PKCS#1 EMSA are insecure--good for CTFs but not much else.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108067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block diagram with lots of boxes for those who like puzzles.  Remember, there is a lot that you know ahead of time.  The only variables are the message M and the salt</a:t>
            </a:r>
          </a:p>
          <a:p>
            <a:pPr marL="171450" indent="-171450">
              <a:buFont typeface="Arial" panose="020B0604020202020204" pitchFamily="34" charset="0"/>
              <a:buChar char="•"/>
            </a:pPr>
            <a:r>
              <a:rPr lang="en-US" dirty="0"/>
              <a:t>The hash function and MGF are known</a:t>
            </a:r>
          </a:p>
          <a:p>
            <a:pPr marL="171450" indent="-171450">
              <a:buFont typeface="Arial" panose="020B0604020202020204" pitchFamily="34" charset="0"/>
              <a:buChar char="•"/>
            </a:pPr>
            <a:r>
              <a:rPr lang="en-US" dirty="0"/>
              <a:t>Padding1, Padding2, and </a:t>
            </a:r>
            <a:r>
              <a:rPr lang="en-US" dirty="0" err="1"/>
              <a:t>bc</a:t>
            </a:r>
            <a:r>
              <a:rPr lang="en-US" dirty="0"/>
              <a:t> are known</a:t>
            </a:r>
          </a:p>
          <a:p>
            <a:pPr marL="171450" indent="-171450">
              <a:buFont typeface="Arial" panose="020B0604020202020204" pitchFamily="34" charset="0"/>
              <a:buChar char="•"/>
            </a:pPr>
            <a:r>
              <a:rPr lang="en-US" dirty="0" err="1"/>
              <a:t>xor</a:t>
            </a:r>
            <a:r>
              <a:rPr lang="en-US" dirty="0"/>
              <a:t> is its own inverse.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b = c </a:t>
            </a:r>
            <a:r>
              <a:rPr lang="en-US" dirty="0"/>
              <a:t>means that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b </a:t>
            </a:r>
            <a:r>
              <a:rPr lang="en-US" dirty="0"/>
              <a:t>and</a:t>
            </a:r>
          </a:p>
          <a:p>
            <a:r>
              <a:rPr lang="en-US" dirty="0">
                <a:latin typeface="Courier New" panose="02070309020205020404" pitchFamily="49" charset="0"/>
                <a:cs typeface="Courier New" panose="02070309020205020404" pitchFamily="49" charset="0"/>
              </a:rPr>
              <a:t>  b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a</a:t>
            </a:r>
          </a:p>
          <a:p>
            <a:pPr marL="171450" indent="-171450">
              <a:buFont typeface="Arial" panose="020B0604020202020204" pitchFamily="34" charset="0"/>
              <a:buChar char="•"/>
            </a:pPr>
            <a:endParaRPr lang="en-US" dirty="0"/>
          </a:p>
          <a:p>
            <a:r>
              <a:rPr lang="en-US" dirty="0"/>
              <a:t>The procedure to verify the signature is fairly simple.</a:t>
            </a:r>
          </a:p>
          <a:p>
            <a:pPr marL="171450" indent="-171450">
              <a:buFont typeface="Arial" panose="020B0604020202020204" pitchFamily="34" charset="0"/>
              <a:buChar char="•"/>
            </a:pPr>
            <a:r>
              <a:rPr lang="en-US" dirty="0"/>
              <a:t>Compute the MGF (a hash) of H, and </a:t>
            </a:r>
            <a:r>
              <a:rPr lang="en-US" dirty="0" err="1"/>
              <a:t>xor</a:t>
            </a:r>
            <a:r>
              <a:rPr lang="en-US" dirty="0"/>
              <a:t> that with the </a:t>
            </a:r>
            <a:r>
              <a:rPr lang="en-US" dirty="0" err="1"/>
              <a:t>maskedDB</a:t>
            </a:r>
            <a:r>
              <a:rPr lang="en-US" dirty="0"/>
              <a:t>.</a:t>
            </a:r>
          </a:p>
          <a:p>
            <a:pPr marL="628650" lvl="1" indent="-171450">
              <a:buFont typeface="Arial" panose="020B0604020202020204" pitchFamily="34" charset="0"/>
              <a:buChar char="•"/>
            </a:pPr>
            <a:r>
              <a:rPr lang="en-US" dirty="0"/>
              <a:t>The result gives you Padding2|salt</a:t>
            </a:r>
          </a:p>
          <a:p>
            <a:pPr marL="628650" lvl="1" indent="-171450">
              <a:buFont typeface="Arial" panose="020B0604020202020204" pitchFamily="34" charset="0"/>
              <a:buChar char="•"/>
            </a:pPr>
            <a:r>
              <a:rPr lang="en-US" dirty="0"/>
              <a:t>Remove the known Padding2 and you have the salt.</a:t>
            </a:r>
          </a:p>
          <a:p>
            <a:pPr marL="171450" indent="-171450">
              <a:buFont typeface="Arial" panose="020B0604020202020204" pitchFamily="34" charset="0"/>
              <a:buChar char="•"/>
            </a:pPr>
            <a:r>
              <a:rPr lang="en-US" dirty="0"/>
              <a:t>Once you have the salt, you can start at the top with M and compute the hash on the plaintext that Alice or Bob gave you.  If you get the same hash that they did, you know the plaintext and signature are valid.</a:t>
            </a:r>
          </a:p>
          <a:p>
            <a:pPr marL="171450" indent="-171450">
              <a:buFont typeface="Arial" panose="020B0604020202020204" pitchFamily="34" charset="0"/>
              <a:buChar char="•"/>
            </a:pPr>
            <a:endParaRPr lang="en-US" dirty="0"/>
          </a:p>
          <a:p>
            <a:r>
              <a:rPr lang="en-US" dirty="0"/>
              <a:t>The salt adds the random component we need, and all the hashing ensures that a one bit change in the plaintext M causes a huge change in the signature.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1063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DSA, the public key consists of:</a:t>
            </a:r>
          </a:p>
          <a:p>
            <a:pPr marL="228600" indent="-228600">
              <a:buFont typeface="+mj-lt"/>
              <a:buAutoNum type="arabicPeriod"/>
            </a:pPr>
            <a:r>
              <a:rPr lang="en-US" dirty="0"/>
              <a:t>A prime number p, ~2048 bits long</a:t>
            </a:r>
          </a:p>
          <a:p>
            <a:pPr marL="228600" indent="-228600">
              <a:buFont typeface="+mj-lt"/>
              <a:buAutoNum type="arabicPeriod"/>
            </a:pPr>
            <a:r>
              <a:rPr lang="en-US" dirty="0"/>
              <a:t>A divisor q, ~244 bits long, that divides p-1</a:t>
            </a:r>
          </a:p>
          <a:p>
            <a:pPr marL="228600" indent="-228600">
              <a:buFont typeface="+mj-lt"/>
              <a:buAutoNum type="arabicPeriod"/>
            </a:pPr>
            <a:r>
              <a:rPr lang="en-US" dirty="0"/>
              <a:t>α, which generates the group with q elements</a:t>
            </a:r>
          </a:p>
          <a:p>
            <a:pPr marL="228600" indent="-228600">
              <a:buFont typeface="+mj-lt"/>
              <a:buAutoNum type="arabicPeriod"/>
            </a:pPr>
            <a:r>
              <a:rPr lang="en-US" dirty="0"/>
              <a:t>β = </a:t>
            </a:r>
            <a:r>
              <a:rPr lang="el-GR" dirty="0"/>
              <a:t>α</a:t>
            </a:r>
            <a:r>
              <a:rPr lang="en-US" baseline="30000" dirty="0"/>
              <a:t>d</a:t>
            </a:r>
            <a:r>
              <a:rPr lang="en-US" dirty="0"/>
              <a:t> mod p,  where d is the private key.  (Remember DHKE, where Alice gave A = </a:t>
            </a:r>
            <a:r>
              <a:rPr lang="el-GR" dirty="0"/>
              <a:t>α</a:t>
            </a:r>
            <a:r>
              <a:rPr lang="en-US" baseline="30000" dirty="0"/>
              <a:t>a </a:t>
            </a:r>
            <a:r>
              <a:rPr lang="en-US" dirty="0"/>
              <a:t>to Bob, and Bob gave B = </a:t>
            </a:r>
            <a:r>
              <a:rPr lang="el-GR" dirty="0"/>
              <a:t>α</a:t>
            </a:r>
            <a:r>
              <a:rPr lang="en-US" baseline="30000" dirty="0"/>
              <a:t>b</a:t>
            </a:r>
            <a:r>
              <a:rPr lang="en-US" dirty="0"/>
              <a:t> to Alice?  It’s the same idea.)</a:t>
            </a:r>
          </a:p>
          <a:p>
            <a:pPr marL="228600" indent="-228600">
              <a:buFont typeface="+mj-lt"/>
              <a:buAutoNum type="arabicPeriod"/>
            </a:pPr>
            <a:endParaRPr lang="en-US" dirty="0"/>
          </a:p>
          <a:p>
            <a:r>
              <a:rPr lang="en-US" dirty="0"/>
              <a:t>The private key is d.</a:t>
            </a:r>
          </a:p>
          <a:p>
            <a:r>
              <a:rPr lang="en-US" dirty="0"/>
              <a:t>The public key is p, q, </a:t>
            </a:r>
            <a:r>
              <a:rPr lang="el-GR" dirty="0"/>
              <a:t>α</a:t>
            </a:r>
            <a:r>
              <a:rPr lang="en-US" dirty="0"/>
              <a:t>, β</a:t>
            </a:r>
          </a:p>
          <a:p>
            <a:r>
              <a:rPr lang="en-US" dirty="0"/>
              <a:t>The signature is two numbers this time, usually called r and s</a:t>
            </a:r>
          </a:p>
          <a:p>
            <a:endParaRPr lang="en-US" dirty="0"/>
          </a:p>
          <a:p>
            <a:r>
              <a:rPr lang="en-US" dirty="0"/>
              <a:t>Remember that there is also an ephemeral key used in computing the signature</a:t>
            </a:r>
          </a:p>
          <a:p>
            <a:r>
              <a:rPr lang="en-US" dirty="0"/>
              <a:t>(r and s) that is kept secret and never reused.</a:t>
            </a:r>
          </a:p>
        </p:txBody>
      </p:sp>
      <p:sp>
        <p:nvSpPr>
          <p:cNvPr id="4" name="Slide Number Placeholder 3"/>
          <p:cNvSpPr>
            <a:spLocks noGrp="1"/>
          </p:cNvSpPr>
          <p:nvPr>
            <p:ph type="sldNum" sz="quarter" idx="10"/>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194473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DSA signature is also based on the discrete logarithm problem (like Diffie-Hellman) or the generalized discrete logarithm problem (elliptic curve.)</a:t>
            </a:r>
          </a:p>
          <a:p>
            <a:endParaRPr lang="en-US" dirty="0"/>
          </a:p>
          <a:p>
            <a:r>
              <a:rPr lang="en-US" dirty="0"/>
              <a:t>The size of the modulus (2048 bits) and the subgroup (224 bits or more) is the same as regular Diffie-Hellman.  If you use elliptic curves the keys can be much smaller, just as in Elliptic Curve Diffie-Hellman (ECDH.)</a:t>
            </a:r>
          </a:p>
          <a:p>
            <a:endParaRPr lang="en-US" dirty="0"/>
          </a:p>
          <a:p>
            <a:r>
              <a:rPr lang="en-US" dirty="0"/>
              <a:t>In addition to the private key, there is also an “ephemeral” key.  Think nonce, initialization vector, or salt.  It can only be used once.  Any time you sign more than one message with the same ephemeral key, your signature can be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244432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3/12/2024</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3/12/2024</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ols.ietf.org/html/rfc210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apss.hboeck.de/rsap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di-mgt.com.au/public-key-crypto-discrete-logs-4-ds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stechnica.com/gaming/2010/12/ps3-hacked-through-poor-implementation-of-cryptograph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(8)</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Signatures, Message Authentication Codes (MACs), and Hashes</a:t>
            </a:r>
          </a:p>
          <a:p>
            <a:r>
              <a:rPr lang="en-US" dirty="0"/>
              <a:t>John York</a:t>
            </a:r>
          </a:p>
          <a:p>
            <a:r>
              <a:rPr lang="en-US" dirty="0"/>
              <a:t>Shenandoah Valley Governor’s School</a:t>
            </a:r>
          </a:p>
          <a:p>
            <a:r>
              <a:rPr lang="en-US" dirty="0"/>
              <a:t>yorkj@svgs.k12.va.us</a:t>
            </a:r>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Must know symmetric key to compute MAC</a:t>
            </a:r>
          </a:p>
          <a:p>
            <a:r>
              <a:rPr lang="en-US" dirty="0"/>
              <a:t>Just like symmetric encryption, computing MACs is </a:t>
            </a:r>
            <a:r>
              <a:rPr lang="en-US" u="sng" dirty="0"/>
              <a:t>much faster</a:t>
            </a:r>
          </a:p>
        </p:txBody>
      </p:sp>
    </p:spTree>
    <p:extLst>
      <p:ext uri="{BB962C8B-B14F-4D97-AF65-F5344CB8AC3E}">
        <p14:creationId xmlns:p14="http://schemas.microsoft.com/office/powerpoint/2010/main" val="4664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C2E-A529-C6E9-EDBF-0FD96F564C4B}"/>
              </a:ext>
            </a:extLst>
          </p:cNvPr>
          <p:cNvSpPr>
            <a:spLocks noGrp="1"/>
          </p:cNvSpPr>
          <p:nvPr>
            <p:ph type="title"/>
          </p:nvPr>
        </p:nvSpPr>
        <p:spPr/>
        <p:txBody>
          <a:bodyPr/>
          <a:lstStyle/>
          <a:p>
            <a:r>
              <a:rPr lang="en-US" dirty="0"/>
              <a:t>MAC in a typical web connection</a:t>
            </a:r>
          </a:p>
        </p:txBody>
      </p:sp>
      <p:sp>
        <p:nvSpPr>
          <p:cNvPr id="3" name="Content Placeholder 2">
            <a:extLst>
              <a:ext uri="{FF2B5EF4-FFF2-40B4-BE49-F238E27FC236}">
                <a16:creationId xmlns:a16="http://schemas.microsoft.com/office/drawing/2014/main" id="{2DA71323-BD7C-141B-1AC1-4DA1E8FA0A17}"/>
              </a:ext>
            </a:extLst>
          </p:cNvPr>
          <p:cNvSpPr>
            <a:spLocks noGrp="1"/>
          </p:cNvSpPr>
          <p:nvPr>
            <p:ph idx="1"/>
          </p:nvPr>
        </p:nvSpPr>
        <p:spPr/>
        <p:txBody>
          <a:bodyPr/>
          <a:lstStyle/>
          <a:p>
            <a:pPr marL="514350" indent="-514350">
              <a:buFont typeface="+mj-lt"/>
              <a:buAutoNum type="arabicPeriod"/>
            </a:pPr>
            <a:r>
              <a:rPr lang="en-US" dirty="0"/>
              <a:t>Browser verifies server’s digital certificate (public/private)</a:t>
            </a:r>
          </a:p>
          <a:p>
            <a:pPr marL="514350" indent="-514350">
              <a:buFont typeface="+mj-lt"/>
              <a:buAutoNum type="arabicPeriod"/>
            </a:pPr>
            <a:r>
              <a:rPr lang="en-US" dirty="0"/>
              <a:t>Browser and server exchange a key (public/private, RSA, DH, etc.)</a:t>
            </a:r>
          </a:p>
          <a:p>
            <a:pPr marL="514350" indent="-514350">
              <a:buFont typeface="+mj-lt"/>
              <a:buAutoNum type="arabicPeriod"/>
            </a:pPr>
            <a:r>
              <a:rPr lang="en-US" dirty="0"/>
              <a:t>Browser and server switch to AES with key (symmetric)</a:t>
            </a:r>
          </a:p>
          <a:p>
            <a:pPr marL="514350" indent="-514350">
              <a:buFont typeface="+mj-lt"/>
              <a:buAutoNum type="arabicPeriod"/>
            </a:pPr>
            <a:r>
              <a:rPr lang="en-US" dirty="0"/>
              <a:t>Each packet is verified with MAC</a:t>
            </a:r>
          </a:p>
          <a:p>
            <a:pPr marL="971550" lvl="1" indent="-514350">
              <a:buFont typeface="+mj-lt"/>
              <a:buAutoNum type="arabicPeriod"/>
            </a:pPr>
            <a:r>
              <a:rPr lang="en-US" dirty="0"/>
              <a:t>Uses symmetric key derived from key exchange, just like AES</a:t>
            </a:r>
          </a:p>
          <a:p>
            <a:pPr marL="971550" lvl="1" indent="-514350">
              <a:buFont typeface="+mj-lt"/>
              <a:buAutoNum type="arabicPeriod"/>
            </a:pPr>
            <a:r>
              <a:rPr lang="en-US" dirty="0"/>
              <a:t>Have already verified server</a:t>
            </a:r>
          </a:p>
          <a:p>
            <a:pPr marL="971550" lvl="1" indent="-514350">
              <a:buFont typeface="+mj-lt"/>
              <a:buAutoNum type="arabicPeriod"/>
            </a:pPr>
            <a:r>
              <a:rPr lang="en-US" dirty="0"/>
              <a:t>Ensure that packets came from server (message authentication)</a:t>
            </a:r>
          </a:p>
          <a:p>
            <a:pPr marL="971550" lvl="1" indent="-514350">
              <a:buFont typeface="+mj-lt"/>
              <a:buAutoNum type="arabicPeriod"/>
            </a:pPr>
            <a:r>
              <a:rPr lang="en-US" dirty="0"/>
              <a:t>Ensure that no tampering occurred (message integrity)</a:t>
            </a:r>
          </a:p>
          <a:p>
            <a:pPr marL="971550" lvl="1" indent="-514350">
              <a:buFont typeface="+mj-lt"/>
              <a:buAutoNum type="arabicPeriod"/>
            </a:pPr>
            <a:r>
              <a:rPr lang="en-US" dirty="0"/>
              <a:t>We have a need for speed, so use </a:t>
            </a:r>
            <a:r>
              <a:rPr lang="en-US"/>
              <a:t>symmetric encryption</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827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24D7-27B0-405B-BE9C-EE5F78D97B1C}"/>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6F96DF53-E054-409A-9494-EBE8C07C1920}"/>
              </a:ext>
            </a:extLst>
          </p:cNvPr>
          <p:cNvSpPr>
            <a:spLocks noGrp="1"/>
          </p:cNvSpPr>
          <p:nvPr>
            <p:ph idx="1"/>
          </p:nvPr>
        </p:nvSpPr>
        <p:spPr/>
        <p:txBody>
          <a:bodyPr/>
          <a:lstStyle/>
          <a:p>
            <a:r>
              <a:rPr lang="en-US" dirty="0"/>
              <a:t>HMAC:  hash-based MAC</a:t>
            </a:r>
          </a:p>
          <a:p>
            <a:pPr lvl="1"/>
            <a:r>
              <a:rPr lang="en-US" dirty="0"/>
              <a:t>Uses SHA hash function</a:t>
            </a:r>
          </a:p>
          <a:p>
            <a:pPr lvl="1"/>
            <a:r>
              <a:rPr lang="en-US" dirty="0"/>
              <a:t>Used in TLS</a:t>
            </a:r>
          </a:p>
          <a:p>
            <a:r>
              <a:rPr lang="en-US" dirty="0"/>
              <a:t>Message, padding, and key are hashed together, twice, to avoid attacks</a:t>
            </a:r>
          </a:p>
          <a:p>
            <a:pPr lvl="1"/>
            <a:r>
              <a:rPr lang="en-US" dirty="0"/>
              <a:t>Just attaching hash to message is vulnerable to attacks</a:t>
            </a:r>
          </a:p>
          <a:p>
            <a:r>
              <a:rPr lang="en-US" dirty="0"/>
              <a:t>Hash function used is a version of SHA, often SHA-1 or 2</a:t>
            </a:r>
          </a:p>
          <a:p>
            <a:pPr marL="0" indent="0">
              <a:buNone/>
            </a:pPr>
            <a:r>
              <a:rPr lang="en-US" sz="2000" dirty="0">
                <a:hlinkClick r:id="rId3"/>
              </a:rPr>
              <a:t>https://en.wikipedia.org/wiki/HMAC</a:t>
            </a:r>
            <a:r>
              <a:rPr lang="en-US" sz="2000" dirty="0"/>
              <a:t> </a:t>
            </a:r>
          </a:p>
          <a:p>
            <a:pPr marL="0" indent="0">
              <a:buNone/>
            </a:pPr>
            <a:r>
              <a:rPr lang="en-US" sz="2000" dirty="0">
                <a:hlinkClick r:id="rId4"/>
              </a:rPr>
              <a:t>https://tools.ietf.org/html/rfc2104</a:t>
            </a:r>
            <a:r>
              <a:rPr lang="en-US" sz="2000" dirty="0"/>
              <a:t> </a:t>
            </a:r>
          </a:p>
        </p:txBody>
      </p:sp>
    </p:spTree>
    <p:extLst>
      <p:ext uri="{BB962C8B-B14F-4D97-AF65-F5344CB8AC3E}">
        <p14:creationId xmlns:p14="http://schemas.microsoft.com/office/powerpoint/2010/main" val="102457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6-2D8C-4C1C-A8B1-A87EF2698B57}"/>
              </a:ext>
            </a:extLst>
          </p:cNvPr>
          <p:cNvSpPr>
            <a:spLocks noGrp="1"/>
          </p:cNvSpPr>
          <p:nvPr>
            <p:ph type="title"/>
          </p:nvPr>
        </p:nvSpPr>
        <p:spPr/>
        <p:txBody>
          <a:bodyPr/>
          <a:lstStyle/>
          <a:p>
            <a:r>
              <a:rPr lang="en-US" dirty="0"/>
              <a:t>Other MACs	</a:t>
            </a:r>
          </a:p>
        </p:txBody>
      </p:sp>
      <p:sp>
        <p:nvSpPr>
          <p:cNvPr id="3" name="Content Placeholder 2">
            <a:extLst>
              <a:ext uri="{FF2B5EF4-FFF2-40B4-BE49-F238E27FC236}">
                <a16:creationId xmlns:a16="http://schemas.microsoft.com/office/drawing/2014/main" id="{6CC68D42-916C-4D77-9188-0EBE9C14C2AE}"/>
              </a:ext>
            </a:extLst>
          </p:cNvPr>
          <p:cNvSpPr>
            <a:spLocks noGrp="1"/>
          </p:cNvSpPr>
          <p:nvPr>
            <p:ph idx="1"/>
          </p:nvPr>
        </p:nvSpPr>
        <p:spPr/>
        <p:txBody>
          <a:bodyPr/>
          <a:lstStyle/>
          <a:p>
            <a:r>
              <a:rPr lang="en-US" dirty="0"/>
              <a:t>CBC-MAC Cipher Block Chain</a:t>
            </a:r>
          </a:p>
          <a:p>
            <a:pPr lvl="1"/>
            <a:r>
              <a:rPr lang="en-US" dirty="0"/>
              <a:t>Similar to CBC symmetric encryption, each block of plaintext is </a:t>
            </a:r>
            <a:r>
              <a:rPr lang="en-US" dirty="0" err="1"/>
              <a:t>XOR’d</a:t>
            </a:r>
            <a:r>
              <a:rPr lang="en-US" dirty="0"/>
              <a:t> with ciphertext of previous block</a:t>
            </a:r>
          </a:p>
          <a:p>
            <a:pPr lvl="1"/>
            <a:r>
              <a:rPr lang="en-US" dirty="0"/>
              <a:t>Unlike CBC encryption, only the last block of ciphertext is included as the MAC</a:t>
            </a:r>
          </a:p>
          <a:p>
            <a:r>
              <a:rPr lang="en-US" dirty="0"/>
              <a:t>GMAC Galois Counter MAC</a:t>
            </a:r>
          </a:p>
          <a:p>
            <a:pPr lvl="1"/>
            <a:r>
              <a:rPr lang="en-US" dirty="0"/>
              <a:t>Similar to Galois Counter Mode symmetric encryption</a:t>
            </a:r>
          </a:p>
          <a:p>
            <a:pPr lvl="1"/>
            <a:r>
              <a:rPr lang="en-US" dirty="0"/>
              <a:t>Also does not provide encrypted output, just MAC</a:t>
            </a:r>
          </a:p>
          <a:p>
            <a:pPr lvl="1"/>
            <a:r>
              <a:rPr lang="en-US" dirty="0"/>
              <a:t>Very fast, can be computed in parallel</a:t>
            </a:r>
          </a:p>
          <a:p>
            <a:pPr lvl="1"/>
            <a:r>
              <a:rPr lang="en-US" dirty="0"/>
              <a:t>Used in IPSec (encrypted IP) because of speed</a:t>
            </a:r>
          </a:p>
        </p:txBody>
      </p:sp>
    </p:spTree>
    <p:extLst>
      <p:ext uri="{BB962C8B-B14F-4D97-AF65-F5344CB8AC3E}">
        <p14:creationId xmlns:p14="http://schemas.microsoft.com/office/powerpoint/2010/main" val="89860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of a longer message/document</a:t>
            </a:r>
          </a:p>
          <a:p>
            <a:r>
              <a:rPr lang="en-US" dirty="0"/>
              <a:t>Hashes are also used in computer science (hash tables)</a:t>
            </a:r>
          </a:p>
          <a:p>
            <a:pPr lvl="1"/>
            <a:r>
              <a:rPr lang="en-US" dirty="0"/>
              <a:t>Map variable length fields to fixed length index</a:t>
            </a:r>
          </a:p>
          <a:p>
            <a:pPr lvl="1"/>
            <a:r>
              <a:rPr lang="en-US" dirty="0"/>
              <a:t>Speeds access</a:t>
            </a:r>
          </a:p>
          <a:p>
            <a:pPr lvl="1"/>
            <a:r>
              <a:rPr lang="en-US" dirty="0"/>
              <a:t>Evenly distributes data across storage locations</a:t>
            </a:r>
          </a:p>
          <a:p>
            <a:pPr lvl="1"/>
            <a:r>
              <a:rPr lang="en-US" dirty="0"/>
              <a:t>Sometimes used in load balancing</a:t>
            </a:r>
          </a:p>
          <a:p>
            <a:r>
              <a:rPr lang="en-US" dirty="0"/>
              <a:t>Cryptographic hashes have specific design goals, very different from hash tables</a:t>
            </a:r>
          </a:p>
          <a:p>
            <a:endParaRPr lang="en-US" dirty="0"/>
          </a:p>
        </p:txBody>
      </p:sp>
    </p:spTree>
    <p:extLst>
      <p:ext uri="{BB962C8B-B14F-4D97-AF65-F5344CB8AC3E}">
        <p14:creationId xmlns:p14="http://schemas.microsoft.com/office/powerpoint/2010/main" val="12666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pPr lvl="2"/>
            <a:r>
              <a:rPr lang="en-US" dirty="0"/>
              <a:t>Upper limit of current cloud computing ~ 2^60 or so</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Sender encrypts message with their </a:t>
            </a:r>
            <a:r>
              <a:rPr lang="en-US" u="sng" dirty="0"/>
              <a:t>private</a:t>
            </a:r>
            <a:r>
              <a:rPr lang="en-US" dirty="0"/>
              <a:t> key</a:t>
            </a:r>
          </a:p>
          <a:p>
            <a:r>
              <a:rPr lang="en-US" dirty="0"/>
              <a:t>If message can be decrypted with the </a:t>
            </a:r>
            <a:r>
              <a:rPr lang="en-US" u="sng" dirty="0"/>
              <a:t>sender’s</a:t>
            </a:r>
            <a:r>
              <a:rPr lang="en-US" dirty="0"/>
              <a:t> </a:t>
            </a:r>
            <a:r>
              <a:rPr lang="en-US" u="sng" dirty="0"/>
              <a:t>public</a:t>
            </a:r>
            <a:r>
              <a:rPr lang="en-US" dirty="0"/>
              <a:t> key:</a:t>
            </a:r>
          </a:p>
          <a:p>
            <a:pPr lvl="1"/>
            <a:r>
              <a:rPr lang="en-US" dirty="0"/>
              <a:t>Message came from sender (Message Authentication)</a:t>
            </a:r>
          </a:p>
          <a:p>
            <a:pPr lvl="1"/>
            <a:r>
              <a:rPr lang="en-US" dirty="0"/>
              <a:t>Sender cannot deny creation of the message (Nonrepudiation)</a:t>
            </a:r>
          </a:p>
          <a:p>
            <a:pPr lvl="1"/>
            <a:r>
              <a:rPr lang="en-US" dirty="0"/>
              <a:t>Nonrepudiation  because we are using public/private key pair</a:t>
            </a:r>
          </a:p>
          <a:p>
            <a:pPr lvl="1"/>
            <a:r>
              <a:rPr lang="en-US" dirty="0"/>
              <a:t>Message has not been modified (Message Integrity)</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5AB-7B77-48C3-89F3-AF8587180A63}"/>
              </a:ext>
            </a:extLst>
          </p:cNvPr>
          <p:cNvSpPr>
            <a:spLocks noGrp="1"/>
          </p:cNvSpPr>
          <p:nvPr>
            <p:ph type="title"/>
          </p:nvPr>
        </p:nvSpPr>
        <p:spPr/>
        <p:txBody>
          <a:bodyPr/>
          <a:lstStyle/>
          <a:p>
            <a:r>
              <a:rPr lang="en-US" dirty="0"/>
              <a:t>RSA Schoolbook—Bob signs message to Alice</a:t>
            </a:r>
          </a:p>
        </p:txBody>
      </p:sp>
      <p:sp>
        <p:nvSpPr>
          <p:cNvPr id="3" name="Content Placeholder 2">
            <a:extLst>
              <a:ext uri="{FF2B5EF4-FFF2-40B4-BE49-F238E27FC236}">
                <a16:creationId xmlns:a16="http://schemas.microsoft.com/office/drawing/2014/main" id="{1D7CC302-DB6D-4371-A552-14FEE6EF8A05}"/>
              </a:ext>
            </a:extLst>
          </p:cNvPr>
          <p:cNvSpPr>
            <a:spLocks noGrp="1"/>
          </p:cNvSpPr>
          <p:nvPr>
            <p:ph idx="1"/>
          </p:nvPr>
        </p:nvSpPr>
        <p:spPr>
          <a:xfrm>
            <a:off x="956952" y="1746889"/>
            <a:ext cx="4408262" cy="4745985"/>
          </a:xfrm>
        </p:spPr>
        <p:txBody>
          <a:bodyPr>
            <a:normAutofit fontScale="85000" lnSpcReduction="20000"/>
          </a:bodyPr>
          <a:lstStyle/>
          <a:p>
            <a:pPr marL="0" indent="0">
              <a:buNone/>
            </a:pPr>
            <a:r>
              <a:rPr lang="en-US" sz="4100" dirty="0"/>
              <a:t>Alice</a:t>
            </a:r>
            <a:endParaRPr lang="en-US" sz="3200" dirty="0"/>
          </a:p>
          <a:p>
            <a:pPr marL="0" indent="0">
              <a:buNone/>
            </a:pPr>
            <a:r>
              <a:rPr lang="en-US" sz="3200" dirty="0"/>
              <a:t>          </a:t>
            </a:r>
            <a:r>
              <a:rPr lang="en-US" sz="2600" dirty="0" err="1"/>
              <a:t>k</a:t>
            </a:r>
            <a:r>
              <a:rPr lang="en-US" sz="2600" baseline="-25000" dirty="0" err="1"/>
              <a:t>pub</a:t>
            </a:r>
            <a:r>
              <a:rPr lang="en-US" sz="2600" dirty="0"/>
              <a:t> [n,e]</a:t>
            </a:r>
          </a:p>
          <a:p>
            <a:pPr marL="0" indent="0">
              <a:buNone/>
            </a:pPr>
            <a:r>
              <a:rPr lang="en-US" sz="3200" dirty="0"/>
              <a:t>         	      x</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s</a:t>
            </a:r>
          </a:p>
          <a:p>
            <a:pPr marL="0" indent="0">
              <a:buNone/>
            </a:pPr>
            <a:r>
              <a:rPr lang="en-US" dirty="0"/>
              <a:t>Compare</a:t>
            </a:r>
          </a:p>
          <a:p>
            <a:pPr marL="0" indent="0">
              <a:buNone/>
            </a:pPr>
            <a:r>
              <a:rPr lang="en-US" dirty="0"/>
              <a:t>x’ = s</a:t>
            </a:r>
            <a:r>
              <a:rPr lang="en-US" baseline="30000" dirty="0"/>
              <a:t>e</a:t>
            </a:r>
            <a:r>
              <a:rPr lang="en-US" dirty="0"/>
              <a:t> mod n  (decrypt signature)</a:t>
            </a:r>
          </a:p>
          <a:p>
            <a:pPr marL="0" indent="0">
              <a:buNone/>
            </a:pPr>
            <a:r>
              <a:rPr lang="en-US" dirty="0"/>
              <a:t>hash(x)            (original plaintext)</a:t>
            </a:r>
          </a:p>
          <a:p>
            <a:pPr marL="0" indent="0">
              <a:buNone/>
            </a:pPr>
            <a:r>
              <a:rPr lang="en-US" dirty="0"/>
              <a:t>Match =&gt; valid signature</a:t>
            </a:r>
          </a:p>
        </p:txBody>
      </p:sp>
      <p:sp>
        <p:nvSpPr>
          <p:cNvPr id="4" name="TextBox 3">
            <a:extLst>
              <a:ext uri="{FF2B5EF4-FFF2-40B4-BE49-F238E27FC236}">
                <a16:creationId xmlns:a16="http://schemas.microsoft.com/office/drawing/2014/main" id="{CC2018B1-EE39-48FA-8AB0-F6AD3FCEC758}"/>
              </a:ext>
            </a:extLst>
          </p:cNvPr>
          <p:cNvSpPr txBox="1"/>
          <p:nvPr/>
        </p:nvSpPr>
        <p:spPr>
          <a:xfrm>
            <a:off x="6638305" y="1690688"/>
            <a:ext cx="4596743" cy="3231654"/>
          </a:xfrm>
          <a:prstGeom prst="rect">
            <a:avLst/>
          </a:prstGeom>
          <a:noFill/>
        </p:spPr>
        <p:txBody>
          <a:bodyPr wrap="square" rtlCol="0">
            <a:spAutoFit/>
          </a:bodyPr>
          <a:lstStyle/>
          <a:p>
            <a:r>
              <a:rPr lang="en-US" sz="3600" dirty="0"/>
              <a:t>Bob        </a:t>
            </a:r>
            <a:r>
              <a:rPr lang="en-US" sz="2800" dirty="0" err="1"/>
              <a:t>k</a:t>
            </a:r>
            <a:r>
              <a:rPr lang="en-US" sz="2800" baseline="-25000" dirty="0" err="1"/>
              <a:t>priv</a:t>
            </a:r>
            <a:r>
              <a:rPr lang="en-US" sz="2800" dirty="0"/>
              <a:t> = d</a:t>
            </a:r>
          </a:p>
          <a:p>
            <a:r>
              <a:rPr lang="en-US" sz="2800" dirty="0" err="1"/>
              <a:t>k</a:t>
            </a:r>
            <a:r>
              <a:rPr lang="en-US" sz="2800" baseline="-25000" dirty="0" err="1"/>
              <a:t>pub</a:t>
            </a:r>
            <a:r>
              <a:rPr lang="en-US" sz="2800" dirty="0"/>
              <a:t> = [n,e]</a:t>
            </a:r>
          </a:p>
          <a:p>
            <a:r>
              <a:rPr lang="en-US" sz="2800" dirty="0"/>
              <a:t>Plaintext = x</a:t>
            </a:r>
          </a:p>
          <a:p>
            <a:endParaRPr lang="en-US" sz="2800" dirty="0"/>
          </a:p>
          <a:p>
            <a:r>
              <a:rPr lang="en-US" sz="2800" dirty="0"/>
              <a:t>H = hash(x)</a:t>
            </a:r>
          </a:p>
          <a:p>
            <a:r>
              <a:rPr lang="en-US" sz="2800" dirty="0"/>
              <a:t>Signature    </a:t>
            </a:r>
            <a:r>
              <a:rPr lang="en-US" sz="2000" dirty="0"/>
              <a:t>(encrypt with private key)</a:t>
            </a:r>
            <a:endParaRPr lang="en-US" sz="2800" dirty="0"/>
          </a:p>
          <a:p>
            <a:r>
              <a:rPr lang="en-US" sz="2800" dirty="0"/>
              <a:t>s = </a:t>
            </a:r>
            <a:r>
              <a:rPr lang="en-US" sz="2800" dirty="0" err="1"/>
              <a:t>H</a:t>
            </a:r>
            <a:r>
              <a:rPr lang="en-US" sz="2800" baseline="30000" dirty="0" err="1"/>
              <a:t>d</a:t>
            </a:r>
            <a:r>
              <a:rPr lang="en-US" sz="2800" dirty="0"/>
              <a:t> mod n</a:t>
            </a:r>
            <a:endParaRPr lang="en-US" sz="2400" dirty="0"/>
          </a:p>
        </p:txBody>
      </p:sp>
      <p:cxnSp>
        <p:nvCxnSpPr>
          <p:cNvPr id="6" name="Straight Arrow Connector 5">
            <a:extLst>
              <a:ext uri="{FF2B5EF4-FFF2-40B4-BE49-F238E27FC236}">
                <a16:creationId xmlns:a16="http://schemas.microsoft.com/office/drawing/2014/main" id="{E3C1B2E6-BC68-43FA-A940-17DBDF10C405}"/>
              </a:ext>
            </a:extLst>
          </p:cNvPr>
          <p:cNvCxnSpPr/>
          <p:nvPr/>
        </p:nvCxnSpPr>
        <p:spPr>
          <a:xfrm flipH="1">
            <a:off x="3051958" y="2529444"/>
            <a:ext cx="33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2BE117-DA90-47F1-A0A4-969EE0B73E97}"/>
              </a:ext>
            </a:extLst>
          </p:cNvPr>
          <p:cNvCxnSpPr/>
          <p:nvPr/>
        </p:nvCxnSpPr>
        <p:spPr>
          <a:xfrm flipH="1">
            <a:off x="3004457" y="4275117"/>
            <a:ext cx="34675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the sender’s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8A9-9798-4AEB-A20A-81C1D8E351E9}"/>
              </a:ext>
            </a:extLst>
          </p:cNvPr>
          <p:cNvSpPr>
            <a:spLocks noGrp="1"/>
          </p:cNvSpPr>
          <p:nvPr>
            <p:ph type="title"/>
          </p:nvPr>
        </p:nvSpPr>
        <p:spPr/>
        <p:txBody>
          <a:bodyPr/>
          <a:lstStyle/>
          <a:p>
            <a:r>
              <a:rPr lang="en-US" dirty="0"/>
              <a:t>It’s always more complicated</a:t>
            </a:r>
          </a:p>
        </p:txBody>
      </p:sp>
      <p:sp>
        <p:nvSpPr>
          <p:cNvPr id="3" name="Content Placeholder 2">
            <a:extLst>
              <a:ext uri="{FF2B5EF4-FFF2-40B4-BE49-F238E27FC236}">
                <a16:creationId xmlns:a16="http://schemas.microsoft.com/office/drawing/2014/main" id="{E4BE8B72-C497-452E-BE59-60ABCFFAAC5D}"/>
              </a:ext>
            </a:extLst>
          </p:cNvPr>
          <p:cNvSpPr>
            <a:spLocks noGrp="1"/>
          </p:cNvSpPr>
          <p:nvPr>
            <p:ph idx="1"/>
          </p:nvPr>
        </p:nvSpPr>
        <p:spPr/>
        <p:txBody>
          <a:bodyPr/>
          <a:lstStyle/>
          <a:p>
            <a:r>
              <a:rPr lang="en-US" dirty="0"/>
              <a:t>Schoolbook RSA may be attacked</a:t>
            </a:r>
          </a:p>
          <a:p>
            <a:r>
              <a:rPr lang="en-US" dirty="0"/>
              <a:t>Before signing, message is padded and hashed (twice), with a salt</a:t>
            </a:r>
          </a:p>
          <a:p>
            <a:r>
              <a:rPr lang="en-US" dirty="0"/>
              <a:t>Encoding Method for Signature with Appendix (EMSA) Probabilistic Signature Scheme (PSS)</a:t>
            </a:r>
          </a:p>
          <a:p>
            <a:r>
              <a:rPr lang="en-US" dirty="0"/>
              <a:t>Specification is part of PKCS#1</a:t>
            </a:r>
          </a:p>
          <a:p>
            <a:pPr marL="0" indent="0">
              <a:buNone/>
            </a:pPr>
            <a:r>
              <a:rPr lang="en-US" sz="1800" dirty="0">
                <a:hlinkClick r:id="rId3"/>
              </a:rPr>
              <a:t>https://www.emc.com/collateral/white-papers/h11300-pkcs-1v2-2-rsa-cryptography-standard-wp.pdf</a:t>
            </a:r>
            <a:r>
              <a:rPr lang="en-US" sz="1800" dirty="0"/>
              <a:t> </a:t>
            </a:r>
          </a:p>
        </p:txBody>
      </p:sp>
    </p:spTree>
    <p:extLst>
      <p:ext uri="{BB962C8B-B14F-4D97-AF65-F5344CB8AC3E}">
        <p14:creationId xmlns:p14="http://schemas.microsoft.com/office/powerpoint/2010/main" val="39074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14F2-EC03-4C01-8076-FC33EA8B1F98}"/>
              </a:ext>
            </a:extLst>
          </p:cNvPr>
          <p:cNvSpPr>
            <a:spLocks noGrp="1"/>
          </p:cNvSpPr>
          <p:nvPr>
            <p:ph type="title"/>
          </p:nvPr>
        </p:nvSpPr>
        <p:spPr/>
        <p:txBody>
          <a:bodyPr/>
          <a:lstStyle/>
          <a:p>
            <a:r>
              <a:rPr lang="en-US" dirty="0"/>
              <a:t>RSA signature with PKCS#1 (optional)</a:t>
            </a:r>
          </a:p>
        </p:txBody>
      </p:sp>
      <p:sp>
        <p:nvSpPr>
          <p:cNvPr id="3" name="Content Placeholder 2">
            <a:extLst>
              <a:ext uri="{FF2B5EF4-FFF2-40B4-BE49-F238E27FC236}">
                <a16:creationId xmlns:a16="http://schemas.microsoft.com/office/drawing/2014/main" id="{B80162D2-B272-4FBF-83D5-48C0A82AA989}"/>
              </a:ext>
            </a:extLst>
          </p:cNvPr>
          <p:cNvSpPr>
            <a:spLocks noGrp="1"/>
          </p:cNvSpPr>
          <p:nvPr>
            <p:ph idx="1"/>
          </p:nvPr>
        </p:nvSpPr>
        <p:spPr>
          <a:xfrm>
            <a:off x="952500" y="1690688"/>
            <a:ext cx="3405187" cy="4310062"/>
          </a:xfrm>
        </p:spPr>
        <p:txBody>
          <a:bodyPr>
            <a:normAutofit fontScale="92500" lnSpcReduction="10000"/>
          </a:bodyPr>
          <a:lstStyle/>
          <a:p>
            <a:r>
              <a:rPr lang="en-US" sz="2400" dirty="0"/>
              <a:t>Padding1 and 2 are known to everyone</a:t>
            </a:r>
          </a:p>
          <a:p>
            <a:r>
              <a:rPr lang="en-US" sz="2400" dirty="0"/>
              <a:t>Salt is random</a:t>
            </a:r>
          </a:p>
          <a:p>
            <a:r>
              <a:rPr lang="en-US" sz="2400" dirty="0"/>
              <a:t>MGF is mask generation function, known to everyone, usually a form of SHA</a:t>
            </a:r>
          </a:p>
          <a:p>
            <a:r>
              <a:rPr lang="en-US" sz="2400" dirty="0"/>
              <a:t>To verify, compute MGF of H, then </a:t>
            </a:r>
            <a:r>
              <a:rPr lang="en-US" sz="2400" dirty="0" err="1"/>
              <a:t>Xor</a:t>
            </a:r>
            <a:r>
              <a:rPr lang="en-US" sz="2400" dirty="0"/>
              <a:t> with </a:t>
            </a:r>
            <a:r>
              <a:rPr lang="en-US" sz="2400" dirty="0" err="1"/>
              <a:t>maskedDB</a:t>
            </a:r>
            <a:r>
              <a:rPr lang="en-US" sz="2400" dirty="0"/>
              <a:t> to get salt; then compute from top</a:t>
            </a:r>
          </a:p>
          <a:p>
            <a:pPr marL="0" indent="0">
              <a:buNone/>
            </a:pPr>
            <a:r>
              <a:rPr lang="en-US" sz="2000" dirty="0">
                <a:hlinkClick r:id="rId3"/>
              </a:rPr>
              <a:t>https://rsapss.hboeck.de/rsapss.pdf</a:t>
            </a:r>
            <a:r>
              <a:rPr lang="en-US" sz="2000" dirty="0"/>
              <a:t> </a:t>
            </a:r>
          </a:p>
        </p:txBody>
      </p:sp>
      <p:pic>
        <p:nvPicPr>
          <p:cNvPr id="4" name="Picture 3">
            <a:extLst>
              <a:ext uri="{FF2B5EF4-FFF2-40B4-BE49-F238E27FC236}">
                <a16:creationId xmlns:a16="http://schemas.microsoft.com/office/drawing/2014/main" id="{841764A3-237B-45B2-A4F3-FE2C024C3866}"/>
              </a:ext>
            </a:extLst>
          </p:cNvPr>
          <p:cNvPicPr>
            <a:picLocks noChangeAspect="1"/>
          </p:cNvPicPr>
          <p:nvPr/>
        </p:nvPicPr>
        <p:blipFill>
          <a:blip r:embed="rId4"/>
          <a:stretch>
            <a:fillRect/>
          </a:stretch>
        </p:blipFill>
        <p:spPr>
          <a:xfrm>
            <a:off x="4357687" y="1562099"/>
            <a:ext cx="6143626" cy="4549003"/>
          </a:xfrm>
          <a:prstGeom prst="rect">
            <a:avLst/>
          </a:prstGeom>
        </p:spPr>
      </p:pic>
    </p:spTree>
    <p:extLst>
      <p:ext uri="{BB962C8B-B14F-4D97-AF65-F5344CB8AC3E}">
        <p14:creationId xmlns:p14="http://schemas.microsoft.com/office/powerpoint/2010/main" val="331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E9C-D738-4021-9351-623BBAAC0C20}"/>
              </a:ext>
            </a:extLst>
          </p:cNvPr>
          <p:cNvSpPr>
            <a:spLocks noGrp="1"/>
          </p:cNvSpPr>
          <p:nvPr>
            <p:ph type="title"/>
          </p:nvPr>
        </p:nvSpPr>
        <p:spPr/>
        <p:txBody>
          <a:bodyPr/>
          <a:lstStyle/>
          <a:p>
            <a:r>
              <a:rPr lang="en-US" dirty="0"/>
              <a:t>DSA Signature</a:t>
            </a:r>
          </a:p>
        </p:txBody>
      </p:sp>
      <p:sp>
        <p:nvSpPr>
          <p:cNvPr id="3" name="Content Placeholder 2">
            <a:extLst>
              <a:ext uri="{FF2B5EF4-FFF2-40B4-BE49-F238E27FC236}">
                <a16:creationId xmlns:a16="http://schemas.microsoft.com/office/drawing/2014/main" id="{D9152770-DCEE-4144-BE54-CBBB39D7B263}"/>
              </a:ext>
            </a:extLst>
          </p:cNvPr>
          <p:cNvSpPr>
            <a:spLocks noGrp="1"/>
          </p:cNvSpPr>
          <p:nvPr>
            <p:ph idx="1"/>
          </p:nvPr>
        </p:nvSpPr>
        <p:spPr>
          <a:xfrm>
            <a:off x="838200" y="1861251"/>
            <a:ext cx="10515600" cy="4351338"/>
          </a:xfrm>
        </p:spPr>
        <p:txBody>
          <a:bodyPr>
            <a:normAutofit/>
          </a:bodyPr>
          <a:lstStyle/>
          <a:p>
            <a:r>
              <a:rPr lang="en-US" dirty="0"/>
              <a:t>Signature is two numbers (usually called r, s) </a:t>
            </a:r>
            <a:r>
              <a:rPr lang="en-US" u="sng" dirty="0"/>
              <a:t>calculated</a:t>
            </a:r>
            <a:r>
              <a:rPr lang="en-US" dirty="0"/>
              <a:t> from:</a:t>
            </a:r>
          </a:p>
          <a:p>
            <a:pPr lvl="1"/>
            <a:r>
              <a:rPr lang="en-US" dirty="0"/>
              <a:t>Ephemeral key</a:t>
            </a:r>
          </a:p>
          <a:p>
            <a:pPr lvl="1"/>
            <a:r>
              <a:rPr lang="en-US" dirty="0"/>
              <a:t>Private key</a:t>
            </a:r>
          </a:p>
          <a:p>
            <a:pPr lvl="1"/>
            <a:r>
              <a:rPr lang="en-US" dirty="0"/>
              <a:t>SHA hash of message</a:t>
            </a:r>
          </a:p>
          <a:p>
            <a:r>
              <a:rPr lang="en-US" dirty="0"/>
              <a:t>Signature is </a:t>
            </a:r>
            <a:r>
              <a:rPr lang="en-US" u="sng" dirty="0"/>
              <a:t>verified</a:t>
            </a:r>
            <a:r>
              <a:rPr lang="en-US" dirty="0"/>
              <a:t> with similar calculation (but with the public key)</a:t>
            </a:r>
          </a:p>
          <a:p>
            <a:pPr lvl="1"/>
            <a:r>
              <a:rPr lang="en-US" dirty="0">
                <a:hlinkClick r:id="rId3"/>
              </a:rPr>
              <a:t>https://www.di-mgt.com.au/public-key-crypto-discrete-logs-4-dsa.html</a:t>
            </a:r>
            <a:r>
              <a:rPr lang="en-US" dirty="0"/>
              <a:t> </a:t>
            </a:r>
          </a:p>
          <a:p>
            <a:r>
              <a:rPr lang="en-US" dirty="0"/>
              <a:t>DSA is now deprecated.  ECDSA is </a:t>
            </a:r>
            <a:r>
              <a:rPr lang="en-US"/>
              <a:t>recommended instead</a:t>
            </a:r>
            <a:endParaRPr lang="en-US" dirty="0"/>
          </a:p>
          <a:p>
            <a:r>
              <a:rPr lang="en-US" dirty="0"/>
              <a:t>Good description of ECDSA (elliptic curve DSA) here:</a:t>
            </a:r>
          </a:p>
          <a:p>
            <a:pPr marL="0" indent="0">
              <a:buNone/>
            </a:pPr>
            <a:r>
              <a:rPr lang="en-US" sz="2200" dirty="0">
                <a:hlinkClick r:id="rId4"/>
              </a:rPr>
              <a:t>http://andrea.corbellini.name/2015/05/30/elliptic-curve-cryptography-ecdh-and-ecdsa/</a:t>
            </a:r>
            <a:r>
              <a:rPr lang="en-US" sz="2200" dirty="0"/>
              <a:t> </a:t>
            </a:r>
          </a:p>
          <a:p>
            <a:pPr marL="0" indent="0">
              <a:buNone/>
            </a:pPr>
            <a:endParaRPr lang="en-US" dirty="0"/>
          </a:p>
        </p:txBody>
      </p:sp>
    </p:spTree>
    <p:extLst>
      <p:ext uri="{BB962C8B-B14F-4D97-AF65-F5344CB8AC3E}">
        <p14:creationId xmlns:p14="http://schemas.microsoft.com/office/powerpoint/2010/main" val="14859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6CB-4AD8-41E7-B14D-7D5C926BE75B}"/>
              </a:ext>
            </a:extLst>
          </p:cNvPr>
          <p:cNvSpPr>
            <a:spLocks noGrp="1"/>
          </p:cNvSpPr>
          <p:nvPr>
            <p:ph type="title"/>
          </p:nvPr>
        </p:nvSpPr>
        <p:spPr/>
        <p:txBody>
          <a:bodyPr/>
          <a:lstStyle/>
          <a:p>
            <a:r>
              <a:rPr lang="en-US" dirty="0"/>
              <a:t>DSA Signatures—Diffie-Hellman with a twist</a:t>
            </a:r>
          </a:p>
        </p:txBody>
      </p:sp>
      <p:sp>
        <p:nvSpPr>
          <p:cNvPr id="3" name="Content Placeholder 2">
            <a:extLst>
              <a:ext uri="{FF2B5EF4-FFF2-40B4-BE49-F238E27FC236}">
                <a16:creationId xmlns:a16="http://schemas.microsoft.com/office/drawing/2014/main" id="{65C5ABAC-BD57-438A-A392-09386D7B0B72}"/>
              </a:ext>
            </a:extLst>
          </p:cNvPr>
          <p:cNvSpPr>
            <a:spLocks noGrp="1"/>
          </p:cNvSpPr>
          <p:nvPr>
            <p:ph idx="1"/>
          </p:nvPr>
        </p:nvSpPr>
        <p:spPr/>
        <p:txBody>
          <a:bodyPr/>
          <a:lstStyle/>
          <a:p>
            <a:r>
              <a:rPr lang="en-US" dirty="0"/>
              <a:t>Use Discrete Log Problem (DLP) or Elliptic Curve (ECC), just as DH or ECDH do. </a:t>
            </a:r>
          </a:p>
          <a:p>
            <a:r>
              <a:rPr lang="en-US" dirty="0"/>
              <a:t>Use a prime number ~2048 bits long, and a subgroup with number of members ~224 bits long</a:t>
            </a:r>
          </a:p>
          <a:p>
            <a:r>
              <a:rPr lang="en-US" dirty="0"/>
              <a:t>Protect the private key by computing an “ephemeral” key in the subgroup</a:t>
            </a:r>
          </a:p>
          <a:p>
            <a:r>
              <a:rPr lang="en-US" dirty="0"/>
              <a:t>Ephemeral key must only be used once</a:t>
            </a:r>
          </a:p>
          <a:p>
            <a:pPr lvl="1"/>
            <a:r>
              <a:rPr lang="en-US" dirty="0"/>
              <a:t>Sony PlayStation-3 private key was compromised due to ephemeral key reuse</a:t>
            </a:r>
          </a:p>
          <a:p>
            <a:pPr marL="0" indent="0">
              <a:buNone/>
            </a:pPr>
            <a:r>
              <a:rPr lang="en-US" sz="1800" dirty="0">
                <a:hlinkClick r:id="rId3"/>
              </a:rPr>
              <a:t>https://arstechnica.com/gaming/2010/12/ps3-hacked-through-poor-implementation-of-cryptography/</a:t>
            </a:r>
            <a:r>
              <a:rPr lang="en-US" sz="1800" dirty="0"/>
              <a:t> </a:t>
            </a:r>
          </a:p>
          <a:p>
            <a:pPr marL="0" indent="0">
              <a:buNone/>
            </a:pPr>
            <a:r>
              <a:rPr lang="en-US" sz="1800" dirty="0">
                <a:hlinkClick r:id="rId4"/>
              </a:rPr>
              <a:t>http://andrea.corbellini.name/2015/05/30/elliptic-curve-cryptography-ecdh-and-ecdsa/</a:t>
            </a:r>
            <a:r>
              <a:rPr lang="en-US" sz="1800" dirty="0"/>
              <a:t> </a:t>
            </a:r>
          </a:p>
        </p:txBody>
      </p:sp>
    </p:spTree>
    <p:extLst>
      <p:ext uri="{BB962C8B-B14F-4D97-AF65-F5344CB8AC3E}">
        <p14:creationId xmlns:p14="http://schemas.microsoft.com/office/powerpoint/2010/main" val="304109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5349</TotalTime>
  <Words>4861</Words>
  <Application>Microsoft Office PowerPoint</Application>
  <PresentationFormat>Widescreen</PresentationFormat>
  <Paragraphs>310</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Cryptology (8)</vt:lpstr>
      <vt:lpstr>Obligatory XKCD Cartoon</vt:lpstr>
      <vt:lpstr>Basic Digital Signature</vt:lpstr>
      <vt:lpstr>RSA Schoolbook—Bob signs message to Alice</vt:lpstr>
      <vt:lpstr>Digital Signatures in Practice</vt:lpstr>
      <vt:lpstr>It’s always more complicated</vt:lpstr>
      <vt:lpstr>RSA signature with PKCS#1 (optional)</vt:lpstr>
      <vt:lpstr>DSA Signature</vt:lpstr>
      <vt:lpstr>DSA Signatures—Diffie-Hellman with a twist</vt:lpstr>
      <vt:lpstr>Message Authentication Code (MAC)</vt:lpstr>
      <vt:lpstr>MAC in a typical web connection</vt:lpstr>
      <vt:lpstr>HMAC</vt:lpstr>
      <vt:lpstr>Other MACs </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146</cp:revision>
  <dcterms:created xsi:type="dcterms:W3CDTF">2018-04-12T17:10:12Z</dcterms:created>
  <dcterms:modified xsi:type="dcterms:W3CDTF">2024-03-12T12:37:22Z</dcterms:modified>
</cp:coreProperties>
</file>