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8" r:id="rId3"/>
    <p:sldId id="260" r:id="rId4"/>
    <p:sldId id="261" r:id="rId5"/>
    <p:sldId id="262" r:id="rId6"/>
    <p:sldId id="263" r:id="rId7"/>
    <p:sldId id="265" r:id="rId8"/>
    <p:sldId id="264" r:id="rId9"/>
    <p:sldId id="274" r:id="rId10"/>
    <p:sldId id="266" r:id="rId11"/>
    <p:sldId id="270" r:id="rId12"/>
    <p:sldId id="272" r:id="rId13"/>
    <p:sldId id="273"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34" autoAdjust="0"/>
    <p:restoredTop sz="94545" autoAdjust="0"/>
  </p:normalViewPr>
  <p:slideViewPr>
    <p:cSldViewPr snapToGrid="0">
      <p:cViewPr varScale="1">
        <p:scale>
          <a:sx n="85" d="100"/>
          <a:sy n="85" d="100"/>
        </p:scale>
        <p:origin x="102" y="426"/>
      </p:cViewPr>
      <p:guideLst/>
    </p:cSldViewPr>
  </p:slideViewPr>
  <p:outlineViewPr>
    <p:cViewPr>
      <p:scale>
        <a:sx n="33" d="100"/>
        <a:sy n="33" d="100"/>
      </p:scale>
      <p:origin x="0" y="-11016"/>
    </p:cViewPr>
  </p:outlineViewPr>
  <p:notesTextViewPr>
    <p:cViewPr>
      <p:scale>
        <a:sx n="1" d="1"/>
        <a:sy n="1" d="1"/>
      </p:scale>
      <p:origin x="0" y="0"/>
    </p:cViewPr>
  </p:notesTextViewPr>
  <p:notesViewPr>
    <p:cSldViewPr snapToGrid="0">
      <p:cViewPr varScale="1">
        <p:scale>
          <a:sx n="76" d="100"/>
          <a:sy n="76" d="100"/>
        </p:scale>
        <p:origin x="25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632E0F-5501-4F2B-B5AE-AC9FF1DEB234}" type="datetimeFigureOut">
              <a:rPr lang="en-US" smtClean="0"/>
              <a:t>11/25/2020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EE4049-D197-4118-BF97-B2C042C8F06E}" type="slidenum">
              <a:rPr lang="en-US" smtClean="0"/>
              <a:t>‹#›</a:t>
            </a:fld>
            <a:endParaRPr lang="en-US"/>
          </a:p>
        </p:txBody>
      </p:sp>
    </p:spTree>
    <p:extLst>
      <p:ext uri="{BB962C8B-B14F-4D97-AF65-F5344CB8AC3E}">
        <p14:creationId xmlns:p14="http://schemas.microsoft.com/office/powerpoint/2010/main" val="4207959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n.wikipedia.org/wiki/Extended_Euclidean_algorithm"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www.youtube.com/watch?v=fq6SXByItUI"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en.wikipedia.org/wiki/B%C3%A9zout's_identity"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Much of the information in this course came from “Understanding Cryptography” by Christoff Parr and Jan </a:t>
            </a:r>
            <a:r>
              <a:rPr lang="en-US" dirty="0" err="1"/>
              <a:t>Pelzl</a:t>
            </a:r>
            <a:r>
              <a:rPr lang="en-US" dirty="0"/>
              <a:t>, Springer-Verlag 2010</a:t>
            </a:r>
          </a:p>
          <a:p>
            <a:r>
              <a:rPr lang="en-US" dirty="0"/>
              <a:t>Much of the classical cryptography material and most Python scripts came from “Cracking Codes with Python” by Al Sweigart, </a:t>
            </a:r>
            <a:r>
              <a:rPr lang="en-US" dirty="0" err="1"/>
              <a:t>NoStarch</a:t>
            </a:r>
            <a:r>
              <a:rPr lang="en-US" dirty="0"/>
              <a:t> Press 2018</a:t>
            </a:r>
          </a:p>
          <a:p>
            <a:r>
              <a:rPr lang="en-US" dirty="0"/>
              <a:t>Also helpful, “Cryptography Engineering” by Ferguson, Schneier, and Kohno, Wiley Publishing, 2010</a:t>
            </a:r>
          </a:p>
          <a:p>
            <a:endParaRPr lang="en-US" dirty="0"/>
          </a:p>
        </p:txBody>
      </p:sp>
      <p:sp>
        <p:nvSpPr>
          <p:cNvPr id="4" name="Slide Number Placeholder 3"/>
          <p:cNvSpPr>
            <a:spLocks noGrp="1"/>
          </p:cNvSpPr>
          <p:nvPr>
            <p:ph type="sldNum" sz="quarter" idx="10"/>
          </p:nvPr>
        </p:nvSpPr>
        <p:spPr/>
        <p:txBody>
          <a:bodyPr/>
          <a:lstStyle/>
          <a:p>
            <a:fld id="{5CEE4049-D197-4118-BF97-B2C042C8F06E}" type="slidenum">
              <a:rPr lang="en-US" smtClean="0"/>
              <a:t>1</a:t>
            </a:fld>
            <a:endParaRPr lang="en-US"/>
          </a:p>
        </p:txBody>
      </p:sp>
    </p:spTree>
    <p:extLst>
      <p:ext uri="{BB962C8B-B14F-4D97-AF65-F5344CB8AC3E}">
        <p14:creationId xmlns:p14="http://schemas.microsoft.com/office/powerpoint/2010/main" val="7067362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3713789"/>
          </a:xfrm>
        </p:spPr>
        <p:txBody>
          <a:bodyPr/>
          <a:lstStyle/>
          <a:p>
            <a:r>
              <a:rPr lang="en-US" dirty="0"/>
              <a:t>The code in the top right is simple Python that incrementally tests numbers to see if they are multiplicative inverses.  The Python range(n) function returns a list of integers between 0 and n-1.  In our case n = 26, so it gives a list 0, 1, 2, …, 25.  The break statement causes the for loop to quit when it finds the inverse we seek, where a * </a:t>
            </a:r>
            <a:r>
              <a:rPr lang="en-US" dirty="0" err="1"/>
              <a:t>i</a:t>
            </a:r>
            <a:r>
              <a:rPr lang="en-US" dirty="0"/>
              <a:t> % n = 1</a:t>
            </a:r>
          </a:p>
          <a:p>
            <a:endParaRPr lang="en-US" dirty="0"/>
          </a:p>
          <a:p>
            <a:r>
              <a:rPr lang="en-US" dirty="0"/>
              <a:t>The </a:t>
            </a:r>
            <a:r>
              <a:rPr lang="en-US" dirty="0" err="1"/>
              <a:t>findModInverse</a:t>
            </a:r>
            <a:r>
              <a:rPr lang="en-US" dirty="0"/>
              <a:t> function comes from “Cracking Codes with Python.”  It uses an interesting feature of Python called multiple assignment.  The line </a:t>
            </a:r>
            <a:br>
              <a:rPr lang="en-US" dirty="0"/>
            </a:br>
            <a:r>
              <a:rPr lang="en-US" dirty="0"/>
              <a:t>u1, u2, u3 = 1, 0, a</a:t>
            </a:r>
            <a:br>
              <a:rPr lang="en-US" dirty="0"/>
            </a:br>
            <a:r>
              <a:rPr lang="en-US" dirty="0"/>
              <a:t>is the same as</a:t>
            </a:r>
            <a:br>
              <a:rPr lang="en-US" dirty="0"/>
            </a:br>
            <a:r>
              <a:rPr lang="en-US" dirty="0"/>
              <a:t>u1 = 1</a:t>
            </a:r>
            <a:br>
              <a:rPr lang="en-US" dirty="0"/>
            </a:br>
            <a:r>
              <a:rPr lang="en-US" dirty="0"/>
              <a:t>u2 = 0</a:t>
            </a:r>
            <a:br>
              <a:rPr lang="en-US" dirty="0"/>
            </a:br>
            <a:r>
              <a:rPr lang="en-US" dirty="0"/>
              <a:t>u3 = a</a:t>
            </a:r>
          </a:p>
          <a:p>
            <a:endParaRPr lang="en-US" dirty="0"/>
          </a:p>
          <a:p>
            <a:r>
              <a:rPr lang="en-US" dirty="0"/>
              <a:t>Wikipedia has a nice explanation and a table showing several steps in the algorithm, as well as a mathematical proof. </a:t>
            </a:r>
            <a:r>
              <a:rPr lang="en-US" dirty="0">
                <a:hlinkClick r:id="rId3"/>
              </a:rPr>
              <a:t>https://en.wikipedia.org/wiki/Extended_Euclidean_algorithm</a:t>
            </a:r>
            <a:r>
              <a:rPr lang="en-US" dirty="0"/>
              <a:t>.  </a:t>
            </a:r>
          </a:p>
          <a:p>
            <a:endParaRPr lang="en-US" dirty="0"/>
          </a:p>
          <a:p>
            <a:r>
              <a:rPr lang="en-US" dirty="0"/>
              <a:t>However, they didn’t give me any better feel for how the process works.  Instead, this lecture by Christoff </a:t>
            </a:r>
            <a:r>
              <a:rPr lang="en-US" dirty="0" err="1"/>
              <a:t>Paar</a:t>
            </a:r>
            <a:r>
              <a:rPr lang="en-US" dirty="0"/>
              <a:t> was great! </a:t>
            </a:r>
            <a:r>
              <a:rPr lang="en-US" dirty="0">
                <a:hlinkClick r:id="rId4"/>
              </a:rPr>
              <a:t>https://www.youtube.com/watch?v=fq6SXByItUI</a:t>
            </a:r>
            <a:r>
              <a:rPr lang="en-US" dirty="0"/>
              <a:t> </a:t>
            </a:r>
          </a:p>
        </p:txBody>
      </p:sp>
      <p:sp>
        <p:nvSpPr>
          <p:cNvPr id="4" name="Slide Number Placeholder 3"/>
          <p:cNvSpPr>
            <a:spLocks noGrp="1"/>
          </p:cNvSpPr>
          <p:nvPr>
            <p:ph type="sldNum" sz="quarter" idx="10"/>
          </p:nvPr>
        </p:nvSpPr>
        <p:spPr/>
        <p:txBody>
          <a:bodyPr/>
          <a:lstStyle/>
          <a:p>
            <a:fld id="{5CEE4049-D197-4118-BF97-B2C042C8F06E}" type="slidenum">
              <a:rPr lang="en-US" smtClean="0"/>
              <a:t>10</a:t>
            </a:fld>
            <a:endParaRPr lang="en-US"/>
          </a:p>
        </p:txBody>
      </p:sp>
    </p:spTree>
    <p:extLst>
      <p:ext uri="{BB962C8B-B14F-4D97-AF65-F5344CB8AC3E}">
        <p14:creationId xmlns:p14="http://schemas.microsoft.com/office/powerpoint/2010/main" val="34408423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way to compute a modulo operation is just to subtract the modulus from the number, repeatedly, until the answer is between 0 and the modulus -1.  (Or, if the number is negative, add the modulus.)  A simpler way is to use integer division; then the remainder is your answer.</a:t>
            </a:r>
          </a:p>
          <a:p>
            <a:endParaRPr lang="en-US" dirty="0"/>
          </a:p>
          <a:p>
            <a:r>
              <a:rPr lang="en-US" dirty="0"/>
              <a:t>Note that if you use the modulo operator on any number that is a multiple of the modulus, the answer will be zero.</a:t>
            </a:r>
          </a:p>
          <a:p>
            <a:r>
              <a:rPr lang="en-US" dirty="0"/>
              <a:t>	100233 * 26 mod 26 = 0</a:t>
            </a:r>
          </a:p>
        </p:txBody>
      </p:sp>
      <p:sp>
        <p:nvSpPr>
          <p:cNvPr id="4" name="Slide Number Placeholder 3"/>
          <p:cNvSpPr>
            <a:spLocks noGrp="1"/>
          </p:cNvSpPr>
          <p:nvPr>
            <p:ph type="sldNum" sz="quarter" idx="5"/>
          </p:nvPr>
        </p:nvSpPr>
        <p:spPr/>
        <p:txBody>
          <a:bodyPr/>
          <a:lstStyle/>
          <a:p>
            <a:fld id="{5CEE4049-D197-4118-BF97-B2C042C8F06E}" type="slidenum">
              <a:rPr lang="en-US" smtClean="0"/>
              <a:t>11</a:t>
            </a:fld>
            <a:endParaRPr lang="en-US"/>
          </a:p>
        </p:txBody>
      </p:sp>
    </p:spTree>
    <p:extLst>
      <p:ext uri="{BB962C8B-B14F-4D97-AF65-F5344CB8AC3E}">
        <p14:creationId xmlns:p14="http://schemas.microsoft.com/office/powerpoint/2010/main" val="12646071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Our list of symbols for the Caesar cipher,</a:t>
                </a:r>
                <a:br>
                  <a:rPr lang="en-US" dirty="0"/>
                </a:br>
                <a:r>
                  <a:rPr lang="en-US" dirty="0"/>
                  <a:t>SYMBOLS = ‘ABCDEFGHIJKLMNOPQRSTUVWXYZ’,</a:t>
                </a:r>
              </a:p>
              <a:p>
                <a:r>
                  <a:rPr lang="en-US" dirty="0"/>
                  <a:t>or more correctly the indexes of SYMBOLS, [0, 1, 2, …, 25] is the integer ring </a:t>
                </a:r>
                <a14:m>
                  <m:oMath xmlns:m="http://schemas.openxmlformats.org/officeDocument/2006/math">
                    <m:r>
                      <a:rPr lang="en-US" i="1">
                        <a:latin typeface="Cambria Math" panose="02040503050406030204" pitchFamily="18" charset="0"/>
                        <a:ea typeface="Cambria Math" panose="02040503050406030204" pitchFamily="18" charset="0"/>
                      </a:rPr>
                      <m:t>ℤ</m:t>
                    </m:r>
                    <m:r>
                      <a:rPr lang="en-US" b="0" i="0" baseline="-25000" smtClean="0">
                        <a:latin typeface="Cambria Math" panose="02040503050406030204" pitchFamily="18" charset="0"/>
                        <a:ea typeface="Cambria Math" panose="02040503050406030204" pitchFamily="18" charset="0"/>
                      </a:rPr>
                      <m:t>26</m:t>
                    </m:r>
                  </m:oMath>
                </a14:m>
                <a:r>
                  <a:rPr lang="en-US" dirty="0"/>
                  <a:t> </a:t>
                </a:r>
              </a:p>
              <a:p>
                <a:endParaRPr lang="en-US" dirty="0"/>
              </a:p>
              <a:p>
                <a:r>
                  <a:rPr lang="en-US" dirty="0"/>
                  <a:t>The multiplicative inverse only exists for elements that are not divisible by 2 or 13.  This limits the usefulness of this ring in the Affine cipher, where</a:t>
                </a:r>
                <a:br>
                  <a:rPr lang="en-US" dirty="0"/>
                </a:br>
                <a:r>
                  <a:rPr lang="en-US" dirty="0" err="1"/>
                  <a:t>cipherIndex</a:t>
                </a:r>
                <a:r>
                  <a:rPr lang="en-US" dirty="0"/>
                  <a:t> = A * index + B.</a:t>
                </a:r>
                <a:br>
                  <a:rPr lang="en-US" dirty="0"/>
                </a:br>
                <a:r>
                  <a:rPr lang="en-US" dirty="0"/>
                  <a:t>There are only 12 usable values for A.  It would be better if we could use all values.</a:t>
                </a:r>
              </a:p>
            </p:txBody>
          </p:sp>
        </mc:Choice>
        <mc:Fallback xmlns="">
          <p:sp>
            <p:nvSpPr>
              <p:cNvPr id="3" name="Notes Placeholder 2"/>
              <p:cNvSpPr>
                <a:spLocks noGrp="1"/>
              </p:cNvSpPr>
              <p:nvPr>
                <p:ph type="body" idx="1"/>
              </p:nvPr>
            </p:nvSpPr>
            <p:spPr/>
            <p:txBody>
              <a:bodyPr/>
              <a:lstStyle/>
              <a:p>
                <a:r>
                  <a:rPr lang="en-US" dirty="0"/>
                  <a:t>Our list of symbols for the Caesar cipher,</a:t>
                </a:r>
                <a:br>
                  <a:rPr lang="en-US" dirty="0"/>
                </a:br>
                <a:r>
                  <a:rPr lang="en-US" dirty="0"/>
                  <a:t>SYMBOLS = ‘ABCDEFGHIJKLMNOPQRSTUVWXYZ’,</a:t>
                </a:r>
              </a:p>
              <a:p>
                <a:r>
                  <a:rPr lang="en-US" dirty="0"/>
                  <a:t>or more correctly the indexes of SYMBOLS, [0, 1, 2, …, 25] is the integer ring </a:t>
                </a:r>
                <a:r>
                  <a:rPr lang="en-US" i="0">
                    <a:latin typeface="Cambria Math" panose="02040503050406030204" pitchFamily="18" charset="0"/>
                    <a:ea typeface="Cambria Math" panose="02040503050406030204" pitchFamily="18" charset="0"/>
                  </a:rPr>
                  <a:t>ℤ</a:t>
                </a:r>
                <a:r>
                  <a:rPr lang="en-US" b="0" i="0" baseline="-25000">
                    <a:latin typeface="Cambria Math" panose="02040503050406030204" pitchFamily="18" charset="0"/>
                    <a:ea typeface="Cambria Math" panose="02040503050406030204" pitchFamily="18" charset="0"/>
                  </a:rPr>
                  <a:t>26</a:t>
                </a:r>
                <a:r>
                  <a:rPr lang="en-US" dirty="0"/>
                  <a:t> </a:t>
                </a:r>
              </a:p>
              <a:p>
                <a:endParaRPr lang="en-US" dirty="0"/>
              </a:p>
              <a:p>
                <a:r>
                  <a:rPr lang="en-US" dirty="0"/>
                  <a:t>The multiplicative inverse only exists for elements that are not divisible by 2 or 13.  This limits the usefulness of this ring in the Affine cipher, where</a:t>
                </a:r>
                <a:br>
                  <a:rPr lang="en-US" dirty="0"/>
                </a:br>
                <a:r>
                  <a:rPr lang="en-US" dirty="0" err="1"/>
                  <a:t>cipherIndex</a:t>
                </a:r>
                <a:r>
                  <a:rPr lang="en-US" dirty="0"/>
                  <a:t> = A * index + B.</a:t>
                </a:r>
                <a:br>
                  <a:rPr lang="en-US" dirty="0"/>
                </a:br>
                <a:r>
                  <a:rPr lang="en-US" dirty="0"/>
                  <a:t>There are only 12 usable values for A.  It would be better if we could use all values.</a:t>
                </a:r>
              </a:p>
            </p:txBody>
          </p:sp>
        </mc:Fallback>
      </mc:AlternateContent>
      <p:sp>
        <p:nvSpPr>
          <p:cNvPr id="4" name="Slide Number Placeholder 3"/>
          <p:cNvSpPr>
            <a:spLocks noGrp="1"/>
          </p:cNvSpPr>
          <p:nvPr>
            <p:ph type="sldNum" sz="quarter" idx="5"/>
          </p:nvPr>
        </p:nvSpPr>
        <p:spPr/>
        <p:txBody>
          <a:bodyPr/>
          <a:lstStyle/>
          <a:p>
            <a:fld id="{5CEE4049-D197-4118-BF97-B2C042C8F06E}" type="slidenum">
              <a:rPr lang="en-US" smtClean="0"/>
              <a:t>12</a:t>
            </a:fld>
            <a:endParaRPr lang="en-US"/>
          </a:p>
        </p:txBody>
      </p:sp>
    </p:spTree>
    <p:extLst>
      <p:ext uri="{BB962C8B-B14F-4D97-AF65-F5344CB8AC3E}">
        <p14:creationId xmlns:p14="http://schemas.microsoft.com/office/powerpoint/2010/main" val="25081008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A group is more abstract than a ring, as it may be any set of elements, and any operation we can invent that satisfies the rules (closed, associative, identity, and inverse.)  It requires all elements to have an inverse element.  Therefore, </a:t>
                </a:r>
                <a14:m>
                  <m:oMath xmlns:m="http://schemas.openxmlformats.org/officeDocument/2006/math">
                    <m:r>
                      <a:rPr lang="en-US" i="1">
                        <a:latin typeface="Cambria Math" panose="02040503050406030204" pitchFamily="18" charset="0"/>
                        <a:ea typeface="Cambria Math" panose="02040503050406030204" pitchFamily="18" charset="0"/>
                      </a:rPr>
                      <m:t>ℤ</m:t>
                    </m:r>
                  </m:oMath>
                </a14:m>
                <a:r>
                  <a:rPr lang="en-US" baseline="-25000" dirty="0"/>
                  <a:t>26</a:t>
                </a:r>
                <a:r>
                  <a:rPr lang="en-US" dirty="0"/>
                  <a:t> is not a group under multiplication.  It is a group if the only operation is addition.</a:t>
                </a:r>
              </a:p>
              <a:p>
                <a:endParaRPr lang="en-US" dirty="0"/>
              </a:p>
              <a:p>
                <a:r>
                  <a:rPr lang="en-US" dirty="0"/>
                  <a:t>A field is more specific than a group, as the operators are addition and multiplication.  A field is a type of group.</a:t>
                </a:r>
              </a:p>
              <a:p>
                <a:endParaRPr lang="en-US" dirty="0"/>
              </a:p>
              <a:p>
                <a:r>
                  <a:rPr lang="en-US" dirty="0"/>
                  <a:t>A prime field is an integer ring </a:t>
                </a:r>
                <a14:m>
                  <m:oMath xmlns:m="http://schemas.openxmlformats.org/officeDocument/2006/math">
                    <m:r>
                      <a:rPr lang="en-US" i="1">
                        <a:latin typeface="Cambria Math" panose="02040503050406030204" pitchFamily="18" charset="0"/>
                        <a:ea typeface="Cambria Math" panose="02040503050406030204" pitchFamily="18" charset="0"/>
                      </a:rPr>
                      <m:t>ℤ</m:t>
                    </m:r>
                    <m:r>
                      <m:rPr>
                        <m:sty m:val="p"/>
                      </m:rPr>
                      <a:rPr lang="en-US" b="0" i="0" baseline="-25000" smtClean="0">
                        <a:latin typeface="Cambria Math" panose="02040503050406030204" pitchFamily="18" charset="0"/>
                        <a:ea typeface="Cambria Math" panose="02040503050406030204" pitchFamily="18" charset="0"/>
                      </a:rPr>
                      <m:t>p</m:t>
                    </m:r>
                  </m:oMath>
                </a14:m>
                <a:r>
                  <a:rPr lang="en-US" dirty="0"/>
                  <a:t> where the number of elements is a prime number.  Since the only factors of a prime number are 1 and the number itself, all members of </a:t>
                </a:r>
                <a14:m>
                  <m:oMath xmlns:m="http://schemas.openxmlformats.org/officeDocument/2006/math">
                    <m:r>
                      <a:rPr lang="en-US" i="1">
                        <a:latin typeface="Cambria Math" panose="02040503050406030204" pitchFamily="18" charset="0"/>
                        <a:ea typeface="Cambria Math" panose="02040503050406030204" pitchFamily="18" charset="0"/>
                      </a:rPr>
                      <m:t>ℤ</m:t>
                    </m:r>
                    <m:r>
                      <m:rPr>
                        <m:sty m:val="p"/>
                      </m:rPr>
                      <a:rPr lang="en-US" baseline="-25000">
                        <a:latin typeface="Cambria Math" panose="02040503050406030204" pitchFamily="18" charset="0"/>
                        <a:ea typeface="Cambria Math" panose="02040503050406030204" pitchFamily="18" charset="0"/>
                      </a:rPr>
                      <m:t>p</m:t>
                    </m:r>
                  </m:oMath>
                </a14:m>
                <a:r>
                  <a:rPr lang="en-US" dirty="0"/>
                  <a:t> have multiplicative inverses.</a:t>
                </a:r>
              </a:p>
              <a:p>
                <a:endParaRPr lang="en-US" dirty="0"/>
              </a:p>
              <a:p>
                <a:r>
                  <a:rPr lang="en-US" dirty="0"/>
                  <a:t>If our SYMBOLS group from the Affine cipher had a prime number of members, say 29 instead of 26, we could use any element for A and for B in our encryption,</a:t>
                </a:r>
                <a:br>
                  <a:rPr lang="en-US" dirty="0"/>
                </a:br>
                <a:r>
                  <a:rPr lang="en-US" dirty="0" err="1"/>
                  <a:t>cipherIndex</a:t>
                </a:r>
                <a:r>
                  <a:rPr lang="en-US" dirty="0"/>
                  <a:t> = A * index + B.</a:t>
                </a:r>
                <a:br>
                  <a:rPr lang="en-US" dirty="0"/>
                </a:br>
                <a:r>
                  <a:rPr lang="en-US" dirty="0"/>
                  <a:t>Then our keyspace would be 29 *29.  That’s not great, but it is better than 12 * 26.</a:t>
                </a:r>
              </a:p>
            </p:txBody>
          </p:sp>
        </mc:Choice>
        <mc:Fallback xmlns="">
          <p:sp>
            <p:nvSpPr>
              <p:cNvPr id="3" name="Notes Placeholder 2"/>
              <p:cNvSpPr>
                <a:spLocks noGrp="1"/>
              </p:cNvSpPr>
              <p:nvPr>
                <p:ph type="body" idx="1"/>
              </p:nvPr>
            </p:nvSpPr>
            <p:spPr/>
            <p:txBody>
              <a:bodyPr/>
              <a:lstStyle/>
              <a:p>
                <a:r>
                  <a:rPr lang="en-US" dirty="0"/>
                  <a:t>A group is more abstract than a ring, as it may be any set of elements, and any operation we can invent that satisfies the rules (closed, associative, identity, and inverse.)  It requires all elements to have an inverse element.  Therefore, </a:t>
                </a:r>
                <a:r>
                  <a:rPr lang="en-US" i="0">
                    <a:latin typeface="Cambria Math" panose="02040503050406030204" pitchFamily="18" charset="0"/>
                    <a:ea typeface="Cambria Math" panose="02040503050406030204" pitchFamily="18" charset="0"/>
                  </a:rPr>
                  <a:t>ℤ</a:t>
                </a:r>
                <a:r>
                  <a:rPr lang="en-US" baseline="-25000" dirty="0"/>
                  <a:t>26</a:t>
                </a:r>
                <a:r>
                  <a:rPr lang="en-US" dirty="0"/>
                  <a:t> is not a group under multiplication.  It is a group if the only operation is addition.</a:t>
                </a:r>
              </a:p>
              <a:p>
                <a:endParaRPr lang="en-US" dirty="0"/>
              </a:p>
              <a:p>
                <a:r>
                  <a:rPr lang="en-US" dirty="0"/>
                  <a:t>A field is more specific than a group, as the operators are addition and multiplication.  A field is a type of group.</a:t>
                </a:r>
              </a:p>
              <a:p>
                <a:endParaRPr lang="en-US" dirty="0"/>
              </a:p>
              <a:p>
                <a:r>
                  <a:rPr lang="en-US" dirty="0"/>
                  <a:t>A prime field is an integer ring </a:t>
                </a:r>
                <a:r>
                  <a:rPr lang="en-US" i="0">
                    <a:latin typeface="Cambria Math" panose="02040503050406030204" pitchFamily="18" charset="0"/>
                    <a:ea typeface="Cambria Math" panose="02040503050406030204" pitchFamily="18" charset="0"/>
                  </a:rPr>
                  <a:t>ℤ</a:t>
                </a:r>
                <a:r>
                  <a:rPr lang="en-US" b="0" i="0" baseline="-25000">
                    <a:latin typeface="Cambria Math" panose="02040503050406030204" pitchFamily="18" charset="0"/>
                    <a:ea typeface="Cambria Math" panose="02040503050406030204" pitchFamily="18" charset="0"/>
                  </a:rPr>
                  <a:t>p</a:t>
                </a:r>
                <a:r>
                  <a:rPr lang="en-US" dirty="0"/>
                  <a:t> where the number of elements is a prime number.  Since the only factors of a prime number are 1 and the number itself, all members of </a:t>
                </a:r>
                <a:r>
                  <a:rPr lang="en-US" i="0">
                    <a:latin typeface="Cambria Math" panose="02040503050406030204" pitchFamily="18" charset="0"/>
                    <a:ea typeface="Cambria Math" panose="02040503050406030204" pitchFamily="18" charset="0"/>
                  </a:rPr>
                  <a:t>ℤ</a:t>
                </a:r>
                <a:r>
                  <a:rPr lang="en-US" i="0" baseline="-25000">
                    <a:latin typeface="Cambria Math" panose="02040503050406030204" pitchFamily="18" charset="0"/>
                    <a:ea typeface="Cambria Math" panose="02040503050406030204" pitchFamily="18" charset="0"/>
                  </a:rPr>
                  <a:t>p</a:t>
                </a:r>
                <a:r>
                  <a:rPr lang="en-US" dirty="0"/>
                  <a:t> have multiplicative inverses.</a:t>
                </a:r>
              </a:p>
              <a:p>
                <a:endParaRPr lang="en-US" dirty="0"/>
              </a:p>
              <a:p>
                <a:r>
                  <a:rPr lang="en-US" dirty="0"/>
                  <a:t>If our SYMBOLS group from the Affine cipher had a prime number of members, say 29 instead of 26, we could use any element for A and for B in our encryption,</a:t>
                </a:r>
                <a:br>
                  <a:rPr lang="en-US" dirty="0"/>
                </a:br>
                <a:r>
                  <a:rPr lang="en-US" dirty="0" err="1"/>
                  <a:t>cipherIndex</a:t>
                </a:r>
                <a:r>
                  <a:rPr lang="en-US" dirty="0"/>
                  <a:t> = A * index + B.</a:t>
                </a:r>
                <a:br>
                  <a:rPr lang="en-US" dirty="0"/>
                </a:br>
                <a:r>
                  <a:rPr lang="en-US" dirty="0"/>
                  <a:t>Then our keyspace would be 29 *29.  That’s not great, but it is better than 12 * 26.</a:t>
                </a:r>
              </a:p>
            </p:txBody>
          </p:sp>
        </mc:Fallback>
      </mc:AlternateContent>
      <p:sp>
        <p:nvSpPr>
          <p:cNvPr id="4" name="Slide Number Placeholder 3"/>
          <p:cNvSpPr>
            <a:spLocks noGrp="1"/>
          </p:cNvSpPr>
          <p:nvPr>
            <p:ph type="sldNum" sz="quarter" idx="5"/>
          </p:nvPr>
        </p:nvSpPr>
        <p:spPr/>
        <p:txBody>
          <a:bodyPr/>
          <a:lstStyle/>
          <a:p>
            <a:fld id="{5CEE4049-D197-4118-BF97-B2C042C8F06E}" type="slidenum">
              <a:rPr lang="en-US" smtClean="0"/>
              <a:t>13</a:t>
            </a:fld>
            <a:endParaRPr lang="en-US"/>
          </a:p>
        </p:txBody>
      </p:sp>
    </p:spTree>
    <p:extLst>
      <p:ext uri="{BB962C8B-B14F-4D97-AF65-F5344CB8AC3E}">
        <p14:creationId xmlns:p14="http://schemas.microsoft.com/office/powerpoint/2010/main" val="21049323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 multiplicative Inverse to exist, the number and the modulus must be relatively prime, which means their GCD is one.  </a:t>
            </a:r>
          </a:p>
          <a:p>
            <a:endParaRPr lang="en-US" dirty="0"/>
          </a:p>
          <a:p>
            <a:r>
              <a:rPr lang="en-US" dirty="0" err="1"/>
              <a:t>Bézout’s</a:t>
            </a:r>
            <a:r>
              <a:rPr lang="en-US" dirty="0"/>
              <a:t> Identity says that the GCD of any pair of numbers r</a:t>
            </a:r>
            <a:r>
              <a:rPr lang="en-US" baseline="-25000" dirty="0"/>
              <a:t>0</a:t>
            </a:r>
            <a:r>
              <a:rPr lang="en-US" dirty="0"/>
              <a:t> and r</a:t>
            </a:r>
            <a:r>
              <a:rPr lang="en-US" baseline="-25000" dirty="0"/>
              <a:t>1</a:t>
            </a:r>
            <a:r>
              <a:rPr lang="en-US" dirty="0"/>
              <a:t> can be written as</a:t>
            </a:r>
            <a:br>
              <a:rPr lang="en-US" dirty="0"/>
            </a:br>
            <a:r>
              <a:rPr lang="en-US" dirty="0" err="1"/>
              <a:t>gcd</a:t>
            </a:r>
            <a:r>
              <a:rPr lang="en-US" dirty="0"/>
              <a:t>( r</a:t>
            </a:r>
            <a:r>
              <a:rPr lang="en-US" baseline="-25000" dirty="0"/>
              <a:t>0</a:t>
            </a:r>
            <a:r>
              <a:rPr lang="en-US" dirty="0"/>
              <a:t>, r</a:t>
            </a:r>
            <a:r>
              <a:rPr lang="en-US" baseline="-25000" dirty="0"/>
              <a:t>1</a:t>
            </a:r>
            <a:r>
              <a:rPr lang="en-US" dirty="0"/>
              <a:t>) = s * r</a:t>
            </a:r>
            <a:r>
              <a:rPr lang="en-US" baseline="-25000" dirty="0"/>
              <a:t>0</a:t>
            </a:r>
            <a:r>
              <a:rPr lang="en-US" dirty="0"/>
              <a:t> + t * r</a:t>
            </a:r>
            <a:r>
              <a:rPr lang="en-US" baseline="-25000" dirty="0"/>
              <a:t>1 </a:t>
            </a:r>
          </a:p>
          <a:p>
            <a:r>
              <a:rPr lang="en-US" dirty="0"/>
              <a:t>Where s and t can be any numbers.</a:t>
            </a:r>
          </a:p>
          <a:p>
            <a:r>
              <a:rPr lang="en-US" dirty="0"/>
              <a:t>We know the GCD is one because the inverse of r</a:t>
            </a:r>
            <a:r>
              <a:rPr lang="en-US" baseline="-25000" dirty="0"/>
              <a:t>1</a:t>
            </a:r>
            <a:r>
              <a:rPr lang="en-US" dirty="0"/>
              <a:t> does not exist unless r</a:t>
            </a:r>
            <a:r>
              <a:rPr lang="en-US" baseline="-25000" dirty="0"/>
              <a:t>0</a:t>
            </a:r>
            <a:r>
              <a:rPr lang="en-US" dirty="0"/>
              <a:t> and r</a:t>
            </a:r>
            <a:r>
              <a:rPr lang="en-US" baseline="-25000" dirty="0"/>
              <a:t>1</a:t>
            </a:r>
            <a:r>
              <a:rPr lang="en-US" dirty="0"/>
              <a:t> are relatively prime.</a:t>
            </a:r>
          </a:p>
          <a:p>
            <a:r>
              <a:rPr lang="en-US" dirty="0"/>
              <a:t>s * r</a:t>
            </a:r>
            <a:r>
              <a:rPr lang="en-US" baseline="-25000" dirty="0"/>
              <a:t>0</a:t>
            </a:r>
            <a:r>
              <a:rPr lang="en-US" dirty="0"/>
              <a:t> + t * r</a:t>
            </a:r>
            <a:r>
              <a:rPr lang="en-US" baseline="-25000" dirty="0"/>
              <a:t>1 </a:t>
            </a:r>
            <a:r>
              <a:rPr lang="en-US" dirty="0"/>
              <a:t>= 1</a:t>
            </a:r>
          </a:p>
          <a:p>
            <a:r>
              <a:rPr lang="en-US" dirty="0"/>
              <a:t>Take mod r</a:t>
            </a:r>
            <a:r>
              <a:rPr lang="en-US" baseline="-25000" dirty="0"/>
              <a:t>0</a:t>
            </a:r>
            <a:r>
              <a:rPr lang="en-US" dirty="0"/>
              <a:t> of both sides.  We know that (s * r</a:t>
            </a:r>
            <a:r>
              <a:rPr lang="en-US" baseline="-25000" dirty="0"/>
              <a:t>0 </a:t>
            </a:r>
            <a:r>
              <a:rPr lang="en-US" dirty="0"/>
              <a:t>) mod r</a:t>
            </a:r>
            <a:r>
              <a:rPr lang="en-US" baseline="-25000" dirty="0"/>
              <a:t>0</a:t>
            </a:r>
            <a:r>
              <a:rPr lang="en-US" dirty="0"/>
              <a:t>  = 0  because any number that is a multiple of the modulus gives 0 for the modulo operator.</a:t>
            </a:r>
          </a:p>
          <a:p>
            <a:r>
              <a:rPr lang="en-US" dirty="0"/>
              <a:t> t * r</a:t>
            </a:r>
            <a:r>
              <a:rPr lang="en-US" baseline="-25000" dirty="0"/>
              <a:t>1 </a:t>
            </a:r>
            <a:r>
              <a:rPr lang="en-US" dirty="0"/>
              <a:t>mod r</a:t>
            </a:r>
            <a:r>
              <a:rPr lang="en-US" baseline="-25000" dirty="0"/>
              <a:t>0</a:t>
            </a:r>
            <a:r>
              <a:rPr lang="en-US" dirty="0"/>
              <a:t> = 1</a:t>
            </a:r>
          </a:p>
          <a:p>
            <a:r>
              <a:rPr lang="en-US" dirty="0"/>
              <a:t>Therefore, t and r</a:t>
            </a:r>
            <a:r>
              <a:rPr lang="en-US" baseline="-25000" dirty="0"/>
              <a:t>1 </a:t>
            </a:r>
            <a:r>
              <a:rPr lang="en-US" dirty="0"/>
              <a:t>are inverses mod r</a:t>
            </a:r>
            <a:r>
              <a:rPr lang="en-US" baseline="-25000" dirty="0"/>
              <a:t>0</a:t>
            </a:r>
            <a:r>
              <a:rPr lang="en-US" dirty="0"/>
              <a:t>  </a:t>
            </a:r>
          </a:p>
          <a:p>
            <a:endParaRPr lang="en-US" dirty="0"/>
          </a:p>
          <a:p>
            <a:r>
              <a:rPr lang="en-US" dirty="0"/>
              <a:t>See </a:t>
            </a:r>
            <a:r>
              <a:rPr lang="en-US" dirty="0">
                <a:hlinkClick r:id="rId3"/>
              </a:rPr>
              <a:t>https://en.wikipedia.org/wiki/B%C3%A9zout%27s_identity</a:t>
            </a:r>
            <a:r>
              <a:rPr lang="en-US" b="1" dirty="0"/>
              <a:t> </a:t>
            </a:r>
            <a:r>
              <a:rPr lang="en-US" dirty="0"/>
              <a:t>for</a:t>
            </a:r>
            <a:r>
              <a:rPr lang="en-US" b="1" dirty="0"/>
              <a:t> </a:t>
            </a:r>
            <a:r>
              <a:rPr lang="en-US" b="1" dirty="0" err="1"/>
              <a:t>Bézout's</a:t>
            </a:r>
            <a:r>
              <a:rPr lang="en-US" b="1" dirty="0"/>
              <a:t> identity</a:t>
            </a:r>
            <a:r>
              <a:rPr lang="en-US" dirty="0"/>
              <a:t> </a:t>
            </a:r>
          </a:p>
          <a:p>
            <a:r>
              <a:rPr lang="en-US" dirty="0"/>
              <a:t>Also see Understanding Cryptography, </a:t>
            </a:r>
            <a:r>
              <a:rPr lang="en-US" dirty="0" err="1"/>
              <a:t>Paar</a:t>
            </a:r>
            <a:r>
              <a:rPr lang="en-US" dirty="0"/>
              <a:t>, </a:t>
            </a:r>
            <a:r>
              <a:rPr lang="en-US" dirty="0" err="1"/>
              <a:t>Pelzl</a:t>
            </a:r>
            <a:r>
              <a:rPr lang="en-US" dirty="0"/>
              <a:t>, page 162</a:t>
            </a:r>
          </a:p>
          <a:p>
            <a:r>
              <a:rPr lang="en-US" dirty="0" err="1"/>
              <a:t>Bézout's</a:t>
            </a:r>
            <a:r>
              <a:rPr lang="en-US" dirty="0"/>
              <a:t> identity is handy later on in RSA encryption.  In the Python code from Sweigart on the previous slide ( </a:t>
            </a:r>
            <a:r>
              <a:rPr lang="en-US" dirty="0" err="1"/>
              <a:t>findModInverse</a:t>
            </a:r>
            <a:r>
              <a:rPr lang="en-US" dirty="0"/>
              <a:t>(</a:t>
            </a:r>
            <a:r>
              <a:rPr lang="en-US" dirty="0" err="1"/>
              <a:t>a,m</a:t>
            </a:r>
            <a:r>
              <a:rPr lang="en-US" dirty="0"/>
              <a:t>) ), the values of the </a:t>
            </a:r>
            <a:r>
              <a:rPr lang="en-US" dirty="0" err="1"/>
              <a:t>Bézout</a:t>
            </a:r>
            <a:r>
              <a:rPr lang="en-US" dirty="0"/>
              <a:t> coefficients are held in variables u1 and u2.</a:t>
            </a:r>
          </a:p>
          <a:p>
            <a:endParaRPr lang="en-US" dirty="0"/>
          </a:p>
        </p:txBody>
      </p:sp>
      <p:sp>
        <p:nvSpPr>
          <p:cNvPr id="4" name="Slide Number Placeholder 3"/>
          <p:cNvSpPr>
            <a:spLocks noGrp="1"/>
          </p:cNvSpPr>
          <p:nvPr>
            <p:ph type="sldNum" sz="quarter" idx="10"/>
          </p:nvPr>
        </p:nvSpPr>
        <p:spPr/>
        <p:txBody>
          <a:bodyPr/>
          <a:lstStyle/>
          <a:p>
            <a:fld id="{5CEE4049-D197-4118-BF97-B2C042C8F06E}" type="slidenum">
              <a:rPr lang="en-US" smtClean="0"/>
              <a:t>14</a:t>
            </a:fld>
            <a:endParaRPr lang="en-US"/>
          </a:p>
        </p:txBody>
      </p:sp>
    </p:spTree>
    <p:extLst>
      <p:ext uri="{BB962C8B-B14F-4D97-AF65-F5344CB8AC3E}">
        <p14:creationId xmlns:p14="http://schemas.microsoft.com/office/powerpoint/2010/main" val="723382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classic ciphers discussed here are no longer considered to be encryption since they are easily cracked by modern computers.  The main reason we discuss them is that they are a good way to introduce the modular arithmetic we will use in later lessons on modern encryption.</a:t>
            </a:r>
          </a:p>
          <a:p>
            <a:endParaRPr lang="en-US" dirty="0"/>
          </a:p>
          <a:p>
            <a:r>
              <a:rPr lang="en-US" dirty="0"/>
              <a:t>However, modern symmetric encryption uses both substitution and transposition in clever ways to provide secure encryption.</a:t>
            </a:r>
          </a:p>
        </p:txBody>
      </p:sp>
      <p:sp>
        <p:nvSpPr>
          <p:cNvPr id="4" name="Slide Number Placeholder 3"/>
          <p:cNvSpPr>
            <a:spLocks noGrp="1"/>
          </p:cNvSpPr>
          <p:nvPr>
            <p:ph type="sldNum" sz="quarter" idx="10"/>
          </p:nvPr>
        </p:nvSpPr>
        <p:spPr/>
        <p:txBody>
          <a:bodyPr/>
          <a:lstStyle/>
          <a:p>
            <a:fld id="{5CEE4049-D197-4118-BF97-B2C042C8F06E}" type="slidenum">
              <a:rPr lang="en-US" smtClean="0"/>
              <a:t>2</a:t>
            </a:fld>
            <a:endParaRPr lang="en-US"/>
          </a:p>
        </p:txBody>
      </p:sp>
    </p:spTree>
    <p:extLst>
      <p:ext uri="{BB962C8B-B14F-4D97-AF65-F5344CB8AC3E}">
        <p14:creationId xmlns:p14="http://schemas.microsoft.com/office/powerpoint/2010/main" val="152088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SYMBOLS is just a string of the letters we will use.</a:t>
            </a:r>
          </a:p>
          <a:p>
            <a:endParaRPr lang="en-US" dirty="0"/>
          </a:p>
          <a:p>
            <a:r>
              <a:rPr lang="en-US" dirty="0"/>
              <a:t>SYMBOLS[</a:t>
            </a:r>
            <a:r>
              <a:rPr lang="en-US" dirty="0" err="1"/>
              <a:t>i</a:t>
            </a:r>
            <a:r>
              <a:rPr lang="en-US" dirty="0"/>
              <a:t>] gives us the i</a:t>
            </a:r>
            <a:r>
              <a:rPr lang="en-US" baseline="30000" dirty="0"/>
              <a:t>th</a:t>
            </a:r>
            <a:r>
              <a:rPr lang="en-US" dirty="0"/>
              <a:t> letter in SYMBOLS. SYMBOLS[4] is E, SYMBOLS[0] is A</a:t>
            </a:r>
          </a:p>
          <a:p>
            <a:endParaRPr lang="en-US" dirty="0"/>
          </a:p>
          <a:p>
            <a:r>
              <a:rPr lang="en-US" dirty="0" err="1"/>
              <a:t>SYMBOLS.find</a:t>
            </a:r>
            <a:r>
              <a:rPr lang="en-US" dirty="0"/>
              <a:t>(letter) finds the index number of a letter.</a:t>
            </a:r>
          </a:p>
          <a:p>
            <a:r>
              <a:rPr lang="en-US" dirty="0"/>
              <a:t>	 </a:t>
            </a:r>
            <a:r>
              <a:rPr lang="en-US" dirty="0" err="1"/>
              <a:t>SYMBOLS.find</a:t>
            </a:r>
            <a:r>
              <a:rPr lang="en-US" dirty="0"/>
              <a:t>(‘A’) is 0, </a:t>
            </a:r>
            <a:r>
              <a:rPr lang="en-US" dirty="0" err="1"/>
              <a:t>SYMBOLS.find</a:t>
            </a:r>
            <a:r>
              <a:rPr lang="en-US" dirty="0"/>
              <a:t>(‘E’) is 4</a:t>
            </a:r>
          </a:p>
          <a:p>
            <a:endParaRPr lang="en-US" dirty="0"/>
          </a:p>
          <a:p>
            <a:r>
              <a:rPr lang="en-US" dirty="0"/>
              <a:t>In Python, the “%” sign is the modulo operator.</a:t>
            </a:r>
          </a:p>
          <a:p>
            <a:r>
              <a:rPr lang="en-US" dirty="0"/>
              <a:t>	30 % 26 is 30 mod 26 = 4</a:t>
            </a:r>
          </a:p>
          <a:p>
            <a:r>
              <a:rPr lang="en-US" dirty="0"/>
              <a:t>	5 % 26 is 5 mod 26 = 5</a:t>
            </a:r>
          </a:p>
          <a:p>
            <a:r>
              <a:rPr lang="en-US" dirty="0"/>
              <a:t>	-4 % 26 is -4 mod 26 = 22</a:t>
            </a:r>
          </a:p>
        </p:txBody>
      </p:sp>
      <p:sp>
        <p:nvSpPr>
          <p:cNvPr id="4" name="Slide Number Placeholder 3"/>
          <p:cNvSpPr>
            <a:spLocks noGrp="1"/>
          </p:cNvSpPr>
          <p:nvPr>
            <p:ph type="sldNum" sz="quarter" idx="10"/>
          </p:nvPr>
        </p:nvSpPr>
        <p:spPr/>
        <p:txBody>
          <a:bodyPr/>
          <a:lstStyle/>
          <a:p>
            <a:fld id="{5CEE4049-D197-4118-BF97-B2C042C8F06E}" type="slidenum">
              <a:rPr lang="en-US" smtClean="0"/>
              <a:t>3</a:t>
            </a:fld>
            <a:endParaRPr lang="en-US"/>
          </a:p>
        </p:txBody>
      </p:sp>
    </p:spTree>
    <p:extLst>
      <p:ext uri="{BB962C8B-B14F-4D97-AF65-F5344CB8AC3E}">
        <p14:creationId xmlns:p14="http://schemas.microsoft.com/office/powerpoint/2010/main" val="2863696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case, with 26 letters (symbols), length is 26 and we are using modulo 26.</a:t>
            </a:r>
          </a:p>
          <a:p>
            <a:r>
              <a:rPr lang="en-US" dirty="0"/>
              <a:t>If our shift is 3, we are shifting 3 to the right.</a:t>
            </a:r>
          </a:p>
          <a:p>
            <a:endParaRPr lang="en-US" dirty="0"/>
          </a:p>
          <a:p>
            <a:r>
              <a:rPr lang="en-US" dirty="0"/>
              <a:t>For A, </a:t>
            </a:r>
            <a:r>
              <a:rPr lang="en-US" dirty="0" err="1"/>
              <a:t>SYMBOLS.find</a:t>
            </a:r>
            <a:r>
              <a:rPr lang="en-US" dirty="0"/>
              <a:t>(‘A’) = 0, so the index is 0.</a:t>
            </a:r>
          </a:p>
          <a:p>
            <a:r>
              <a:rPr lang="en-US" dirty="0"/>
              <a:t>	</a:t>
            </a:r>
            <a:r>
              <a:rPr lang="en-US" dirty="0" err="1"/>
              <a:t>cipherindex</a:t>
            </a:r>
            <a:r>
              <a:rPr lang="en-US" dirty="0"/>
              <a:t> = (0 + 3) mod 26 = 3 mod 26 = 3</a:t>
            </a:r>
          </a:p>
          <a:p>
            <a:r>
              <a:rPr lang="en-US" dirty="0"/>
              <a:t>	SYMBOLS[3] is D</a:t>
            </a:r>
          </a:p>
          <a:p>
            <a:r>
              <a:rPr lang="en-US" dirty="0"/>
              <a:t>	+= means that D is added to the end of string ciphertext</a:t>
            </a:r>
          </a:p>
          <a:p>
            <a:r>
              <a:rPr lang="en-US" dirty="0"/>
              <a:t>	A becomes D when encrypted</a:t>
            </a:r>
          </a:p>
          <a:p>
            <a:endParaRPr lang="en-US" dirty="0"/>
          </a:p>
          <a:p>
            <a:r>
              <a:rPr lang="en-US" dirty="0"/>
              <a:t>For Z, </a:t>
            </a:r>
            <a:r>
              <a:rPr lang="en-US" dirty="0" err="1"/>
              <a:t>SYMBOLS.find</a:t>
            </a:r>
            <a:r>
              <a:rPr lang="en-US" dirty="0"/>
              <a:t>(‘Z’) = 25, so the index is 25.</a:t>
            </a:r>
          </a:p>
          <a:p>
            <a:r>
              <a:rPr lang="en-US" dirty="0"/>
              <a:t>	</a:t>
            </a:r>
            <a:r>
              <a:rPr lang="en-US" dirty="0" err="1"/>
              <a:t>cipherindex</a:t>
            </a:r>
            <a:r>
              <a:rPr lang="en-US" dirty="0"/>
              <a:t> = (25 + 3) mod 26 = 28 mod 26 = 2</a:t>
            </a:r>
          </a:p>
          <a:p>
            <a:r>
              <a:rPr lang="en-US" dirty="0"/>
              <a:t>	SYMBOLS[2] is C</a:t>
            </a:r>
          </a:p>
          <a:p>
            <a:r>
              <a:rPr lang="en-US" dirty="0"/>
              <a:t>	+= means that C is added to the end of string ciphertext</a:t>
            </a:r>
          </a:p>
          <a:p>
            <a:r>
              <a:rPr lang="en-US" dirty="0"/>
              <a:t>	Z becomes C when encrypted</a:t>
            </a:r>
          </a:p>
        </p:txBody>
      </p:sp>
      <p:sp>
        <p:nvSpPr>
          <p:cNvPr id="4" name="Slide Number Placeholder 3"/>
          <p:cNvSpPr>
            <a:spLocks noGrp="1"/>
          </p:cNvSpPr>
          <p:nvPr>
            <p:ph type="sldNum" sz="quarter" idx="10"/>
          </p:nvPr>
        </p:nvSpPr>
        <p:spPr/>
        <p:txBody>
          <a:bodyPr/>
          <a:lstStyle/>
          <a:p>
            <a:fld id="{5CEE4049-D197-4118-BF97-B2C042C8F06E}" type="slidenum">
              <a:rPr lang="en-US" smtClean="0"/>
              <a:t>4</a:t>
            </a:fld>
            <a:endParaRPr lang="en-US"/>
          </a:p>
        </p:txBody>
      </p:sp>
    </p:spTree>
    <p:extLst>
      <p:ext uri="{BB962C8B-B14F-4D97-AF65-F5344CB8AC3E}">
        <p14:creationId xmlns:p14="http://schemas.microsoft.com/office/powerpoint/2010/main" val="1259853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Assuming the shift was 3 for these steps.</a:t>
            </a:r>
          </a:p>
          <a:p>
            <a:endParaRPr lang="en-US" dirty="0"/>
          </a:p>
          <a:p>
            <a:r>
              <a:rPr lang="en-US" dirty="0"/>
              <a:t>If ciphertext is D, </a:t>
            </a:r>
            <a:r>
              <a:rPr lang="en-US" dirty="0" err="1"/>
              <a:t>SYMBOLS.find</a:t>
            </a:r>
            <a:r>
              <a:rPr lang="en-US" dirty="0"/>
              <a:t>(‘D’) is 3, so </a:t>
            </a:r>
            <a:r>
              <a:rPr lang="en-US" dirty="0" err="1"/>
              <a:t>cipherIndex</a:t>
            </a:r>
            <a:r>
              <a:rPr lang="en-US" dirty="0"/>
              <a:t> is 3.</a:t>
            </a:r>
          </a:p>
          <a:p>
            <a:r>
              <a:rPr lang="en-US" dirty="0"/>
              <a:t>Index = (</a:t>
            </a:r>
            <a:r>
              <a:rPr lang="en-US" dirty="0" err="1"/>
              <a:t>cipherIndex</a:t>
            </a:r>
            <a:r>
              <a:rPr lang="en-US" dirty="0"/>
              <a:t> -3) % 26 = (3 - 3) % 26 = 0</a:t>
            </a:r>
          </a:p>
          <a:p>
            <a:r>
              <a:rPr lang="en-US" dirty="0"/>
              <a:t>SYMBOLS[0] is A, so plaintext is A</a:t>
            </a:r>
          </a:p>
          <a:p>
            <a:endParaRPr lang="en-US" dirty="0"/>
          </a:p>
          <a:p>
            <a:r>
              <a:rPr lang="en-US" dirty="0"/>
              <a:t>If ciphertext is C, </a:t>
            </a:r>
            <a:r>
              <a:rPr lang="en-US" dirty="0" err="1"/>
              <a:t>SYMBOLS.find</a:t>
            </a:r>
            <a:r>
              <a:rPr lang="en-US" dirty="0"/>
              <a:t>(‘C’) is 2, so </a:t>
            </a:r>
            <a:r>
              <a:rPr lang="en-US" dirty="0" err="1"/>
              <a:t>cipherIndex</a:t>
            </a:r>
            <a:r>
              <a:rPr lang="en-US" dirty="0"/>
              <a:t> is 2.</a:t>
            </a:r>
          </a:p>
          <a:p>
            <a:r>
              <a:rPr lang="en-US" dirty="0"/>
              <a:t>Index = (</a:t>
            </a:r>
            <a:r>
              <a:rPr lang="en-US" dirty="0" err="1"/>
              <a:t>cipherIndex</a:t>
            </a:r>
            <a:r>
              <a:rPr lang="en-US" dirty="0"/>
              <a:t> -3) % 26 = (2 - 3) % 26 = -1 % 26 = 25</a:t>
            </a:r>
          </a:p>
          <a:p>
            <a:r>
              <a:rPr lang="en-US" dirty="0"/>
              <a:t>SYMBOLS[25] is Z, so plaintext is Z</a:t>
            </a:r>
          </a:p>
          <a:p>
            <a:endParaRPr lang="en-US" dirty="0"/>
          </a:p>
          <a:p>
            <a:r>
              <a:rPr lang="en-US" dirty="0"/>
              <a:t>ROT13 (rotate 13) is a simple Caesar cipher that was in widespread use in the early days of the Internet.  It was mostly used to prevent spoilers; if you didn’t want the reader to see an answer inadvertently, you would encode the text with ROT13.  If the reader wanted to see the answer, they would just apply ROT13 again to decode it.</a:t>
            </a:r>
          </a:p>
        </p:txBody>
      </p:sp>
      <p:sp>
        <p:nvSpPr>
          <p:cNvPr id="4" name="Slide Number Placeholder 3"/>
          <p:cNvSpPr>
            <a:spLocks noGrp="1"/>
          </p:cNvSpPr>
          <p:nvPr>
            <p:ph type="sldNum" sz="quarter" idx="10"/>
          </p:nvPr>
        </p:nvSpPr>
        <p:spPr/>
        <p:txBody>
          <a:bodyPr/>
          <a:lstStyle/>
          <a:p>
            <a:fld id="{5CEE4049-D197-4118-BF97-B2C042C8F06E}" type="slidenum">
              <a:rPr lang="en-US" smtClean="0"/>
              <a:t>5</a:t>
            </a:fld>
            <a:endParaRPr lang="en-US"/>
          </a:p>
        </p:txBody>
      </p:sp>
    </p:spTree>
    <p:extLst>
      <p:ext uri="{BB962C8B-B14F-4D97-AF65-F5344CB8AC3E}">
        <p14:creationId xmlns:p14="http://schemas.microsoft.com/office/powerpoint/2010/main" val="4399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3718881"/>
          </a:xfrm>
        </p:spPr>
        <p:txBody>
          <a:bodyPr/>
          <a:lstStyle/>
          <a:p>
            <a:r>
              <a:rPr lang="en-US" dirty="0"/>
              <a:t>Symbols[13 * index]</a:t>
            </a:r>
          </a:p>
          <a:p>
            <a:r>
              <a:rPr lang="en-US" dirty="0"/>
              <a:t>index = 1 then (13 * index) mod 26 = (13) mod 26 = 13</a:t>
            </a:r>
          </a:p>
          <a:p>
            <a:r>
              <a:rPr lang="en-US" dirty="0"/>
              <a:t>index = 2 then (13 * index) mod 26 = (26) mod 26 = 0</a:t>
            </a:r>
          </a:p>
          <a:p>
            <a:r>
              <a:rPr lang="en-US" dirty="0"/>
              <a:t>index = 3 then (13 * index) mod 26 = (39) mod 26 = 13</a:t>
            </a:r>
          </a:p>
          <a:p>
            <a:r>
              <a:rPr lang="en-US" dirty="0"/>
              <a:t>index = 4 then (13 * index) mod 26 = (52) mod 26 = 0</a:t>
            </a:r>
          </a:p>
          <a:p>
            <a:r>
              <a:rPr lang="en-US" dirty="0"/>
              <a:t>The only characters that appear in the ciphertext are SYMBOLS[0] = A and SYMBOLS[13] = N</a:t>
            </a:r>
          </a:p>
          <a:p>
            <a:endParaRPr lang="en-US" dirty="0"/>
          </a:p>
          <a:p>
            <a:r>
              <a:rPr lang="en-US" dirty="0"/>
              <a:t>Symbols[8 * index]</a:t>
            </a:r>
          </a:p>
          <a:p>
            <a:r>
              <a:rPr lang="en-US" dirty="0"/>
              <a:t>index = 1 then (8 * index) mod 26 = (8) mod 26 = 8</a:t>
            </a:r>
          </a:p>
          <a:p>
            <a:r>
              <a:rPr lang="en-US" dirty="0"/>
              <a:t>index = 2 then (8 * index) mod 26 = (16) mod 26 = 16</a:t>
            </a:r>
          </a:p>
          <a:p>
            <a:r>
              <a:rPr lang="en-US" dirty="0"/>
              <a:t>index = 3 then (8 * index) mod 26 = (24) mod 26 = 24</a:t>
            </a:r>
          </a:p>
          <a:p>
            <a:r>
              <a:rPr lang="en-US" dirty="0"/>
              <a:t>index = 4 then (8 * index) mod 26 = (32) mod 26 = 6</a:t>
            </a:r>
          </a:p>
          <a:p>
            <a:r>
              <a:rPr lang="en-US" dirty="0"/>
              <a:t>index = 5 then (8 * index) mod 26 = (40) mod 26 = 14</a:t>
            </a:r>
          </a:p>
          <a:p>
            <a:r>
              <a:rPr lang="en-US" dirty="0"/>
              <a:t>&lt;skip&gt;</a:t>
            </a:r>
          </a:p>
          <a:p>
            <a:r>
              <a:rPr lang="en-US" dirty="0"/>
              <a:t>index = 14 then (8 * index) mod 26 = (112) mod 26 = 8</a:t>
            </a:r>
          </a:p>
          <a:p>
            <a:r>
              <a:rPr lang="en-US" dirty="0"/>
              <a:t>index = 15 then (8 * index) mod 26 = (120) mod 26 = 16</a:t>
            </a:r>
          </a:p>
          <a:p>
            <a:r>
              <a:rPr lang="en-US" dirty="0"/>
              <a:t>index = 16 then (8 * index) mod 26 = (128) mod 26 = 24</a:t>
            </a:r>
          </a:p>
          <a:p>
            <a:r>
              <a:rPr lang="en-US" dirty="0"/>
              <a:t>index = 17 then (8 * index) mod 26 = (134) mod 26 = 6</a:t>
            </a:r>
          </a:p>
          <a:p>
            <a:r>
              <a:rPr lang="en-US" dirty="0"/>
              <a:t>index = 18 then (8 * index) mod 26 = (144) mod 26 = 14</a:t>
            </a:r>
          </a:p>
          <a:p>
            <a:r>
              <a:rPr lang="en-US" dirty="0"/>
              <a:t>index 13 through 25 is just a repetition of 0 through 12</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5CEE4049-D197-4118-BF97-B2C042C8F06E}" type="slidenum">
              <a:rPr lang="en-US" smtClean="0"/>
              <a:t>6</a:t>
            </a:fld>
            <a:endParaRPr lang="en-US"/>
          </a:p>
        </p:txBody>
      </p:sp>
    </p:spTree>
    <p:extLst>
      <p:ext uri="{BB962C8B-B14F-4D97-AF65-F5344CB8AC3E}">
        <p14:creationId xmlns:p14="http://schemas.microsoft.com/office/powerpoint/2010/main" val="76872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gcd</a:t>
            </a:r>
            <a:r>
              <a:rPr lang="en-US" dirty="0"/>
              <a:t>(36, 45)	a = 36, b = 45</a:t>
            </a:r>
          </a:p>
          <a:p>
            <a:r>
              <a:rPr lang="en-US" dirty="0"/>
              <a:t>	a = b % a = 45 % 36 = 9	b = a = 36</a:t>
            </a:r>
          </a:p>
          <a:p>
            <a:r>
              <a:rPr lang="en-US" dirty="0"/>
              <a:t>	 a = 9, b = 36</a:t>
            </a:r>
          </a:p>
          <a:p>
            <a:endParaRPr lang="en-US" dirty="0"/>
          </a:p>
          <a:p>
            <a:r>
              <a:rPr lang="en-US" dirty="0"/>
              <a:t>	a= </a:t>
            </a:r>
            <a:r>
              <a:rPr lang="en-US" dirty="0" err="1"/>
              <a:t>b%a</a:t>
            </a:r>
            <a:r>
              <a:rPr lang="en-US" dirty="0"/>
              <a:t> = 36 % 9 = 0	b = a = 9</a:t>
            </a:r>
          </a:p>
          <a:p>
            <a:r>
              <a:rPr lang="en-US" dirty="0"/>
              <a:t>	a = 0, b = 9</a:t>
            </a:r>
          </a:p>
          <a:p>
            <a:r>
              <a:rPr lang="en-US" dirty="0"/>
              <a:t>a = 0 so quit, answer is 9</a:t>
            </a:r>
          </a:p>
          <a:p>
            <a:r>
              <a:rPr lang="en-US" dirty="0"/>
              <a:t>The GCD of 36 and 45 is 9.  9 * 4 = 36, 9 * 5 = 45</a:t>
            </a:r>
          </a:p>
          <a:p>
            <a:endParaRPr lang="en-US" dirty="0"/>
          </a:p>
          <a:p>
            <a:r>
              <a:rPr lang="en-US" dirty="0" err="1"/>
              <a:t>gcd</a:t>
            </a:r>
            <a:r>
              <a:rPr lang="en-US" dirty="0"/>
              <a:t>(44, 45)	a = 44, b = 45</a:t>
            </a:r>
          </a:p>
          <a:p>
            <a:r>
              <a:rPr lang="en-US" dirty="0"/>
              <a:t>	b = b % a = 45 % 44 = 1	b = a = 44</a:t>
            </a:r>
          </a:p>
          <a:p>
            <a:r>
              <a:rPr lang="en-US" dirty="0"/>
              <a:t>	 a = 1, b = 44</a:t>
            </a:r>
          </a:p>
          <a:p>
            <a:endParaRPr lang="en-US" dirty="0"/>
          </a:p>
          <a:p>
            <a:r>
              <a:rPr lang="en-US" dirty="0"/>
              <a:t>	a = </a:t>
            </a:r>
            <a:r>
              <a:rPr lang="en-US" dirty="0" err="1"/>
              <a:t>b%a</a:t>
            </a:r>
            <a:r>
              <a:rPr lang="en-US" dirty="0"/>
              <a:t> = 44 % 1 = 0	b = a = 1</a:t>
            </a:r>
          </a:p>
          <a:p>
            <a:r>
              <a:rPr lang="en-US" dirty="0"/>
              <a:t>	 a = 0, b = 1</a:t>
            </a:r>
          </a:p>
          <a:p>
            <a:r>
              <a:rPr lang="en-US" dirty="0"/>
              <a:t>a = 0 so quit, answer is 1</a:t>
            </a:r>
          </a:p>
          <a:p>
            <a:r>
              <a:rPr lang="en-US" dirty="0"/>
              <a:t>Therefore, 44 and 45 are relatively prime.  They have no factors in common other than 1.</a:t>
            </a:r>
          </a:p>
        </p:txBody>
      </p:sp>
      <p:sp>
        <p:nvSpPr>
          <p:cNvPr id="4" name="Slide Number Placeholder 3"/>
          <p:cNvSpPr>
            <a:spLocks noGrp="1"/>
          </p:cNvSpPr>
          <p:nvPr>
            <p:ph type="sldNum" sz="quarter" idx="10"/>
          </p:nvPr>
        </p:nvSpPr>
        <p:spPr/>
        <p:txBody>
          <a:bodyPr/>
          <a:lstStyle/>
          <a:p>
            <a:fld id="{5CEE4049-D197-4118-BF97-B2C042C8F06E}" type="slidenum">
              <a:rPr lang="en-US" smtClean="0"/>
              <a:t>7</a:t>
            </a:fld>
            <a:endParaRPr lang="en-US"/>
          </a:p>
        </p:txBody>
      </p:sp>
    </p:spTree>
    <p:extLst>
      <p:ext uri="{BB962C8B-B14F-4D97-AF65-F5344CB8AC3E}">
        <p14:creationId xmlns:p14="http://schemas.microsoft.com/office/powerpoint/2010/main" val="27245250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no division in modular arithmetic.  If our set is the Integers [0 .. 25], what do we do with 3/2?  Our set does not include 1.5.</a:t>
            </a:r>
          </a:p>
          <a:p>
            <a:endParaRPr lang="en-US" dirty="0"/>
          </a:p>
          <a:p>
            <a:r>
              <a:rPr lang="en-US" dirty="0"/>
              <a:t>Instead, define the modular inverse for multiplication.  If X * Y mod length = 1, then X and Y are inverses.  3 * 9 % 26 = 1, so 3 and 9 are inverses in modulo 26. However, the modular inverse of a number may not always exist--think of the problem with Affine encryption two slides ago where the multiplier A and the length contained a common factor.  A = 2 and length = 26 only gave answers of A and N</a:t>
            </a:r>
          </a:p>
          <a:p>
            <a:endParaRPr lang="en-US" dirty="0"/>
          </a:p>
          <a:p>
            <a:r>
              <a:rPr lang="en-US" dirty="0"/>
              <a:t>A and length must be relatively prime.  This means that GCD(A, length) = 1</a:t>
            </a:r>
          </a:p>
          <a:p>
            <a:endParaRPr lang="en-US" dirty="0"/>
          </a:p>
          <a:p>
            <a:r>
              <a:rPr lang="en-US" dirty="0"/>
              <a:t>If A and length have a common factor, A</a:t>
            </a:r>
            <a:r>
              <a:rPr lang="en-US" baseline="30000" dirty="0"/>
              <a:t>-1</a:t>
            </a:r>
            <a:r>
              <a:rPr lang="en-US" dirty="0"/>
              <a:t> mod length does not exist, and that value of A cannot be used for Affine encryption.</a:t>
            </a:r>
          </a:p>
        </p:txBody>
      </p:sp>
      <p:sp>
        <p:nvSpPr>
          <p:cNvPr id="4" name="Slide Number Placeholder 3"/>
          <p:cNvSpPr>
            <a:spLocks noGrp="1"/>
          </p:cNvSpPr>
          <p:nvPr>
            <p:ph type="sldNum" sz="quarter" idx="10"/>
          </p:nvPr>
        </p:nvSpPr>
        <p:spPr/>
        <p:txBody>
          <a:bodyPr/>
          <a:lstStyle/>
          <a:p>
            <a:fld id="{5CEE4049-D197-4118-BF97-B2C042C8F06E}" type="slidenum">
              <a:rPr lang="en-US" smtClean="0"/>
              <a:t>8</a:t>
            </a:fld>
            <a:endParaRPr lang="en-US"/>
          </a:p>
        </p:txBody>
      </p:sp>
    </p:spTree>
    <p:extLst>
      <p:ext uri="{BB962C8B-B14F-4D97-AF65-F5344CB8AC3E}">
        <p14:creationId xmlns:p14="http://schemas.microsoft.com/office/powerpoint/2010/main" val="1437130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CEE4049-D197-4118-BF97-B2C042C8F06E}" type="slidenum">
              <a:rPr lang="en-US" smtClean="0"/>
              <a:t>9</a:t>
            </a:fld>
            <a:endParaRPr lang="en-US"/>
          </a:p>
        </p:txBody>
      </p:sp>
    </p:spTree>
    <p:extLst>
      <p:ext uri="{BB962C8B-B14F-4D97-AF65-F5344CB8AC3E}">
        <p14:creationId xmlns:p14="http://schemas.microsoft.com/office/powerpoint/2010/main" val="204869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CCFB0-76E9-4198-91A7-D933B1A0F6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A43A9D-7F32-47B3-8324-83EFC070F4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5EE113-4094-4715-9575-83A4BDA07D6F}"/>
              </a:ext>
            </a:extLst>
          </p:cNvPr>
          <p:cNvSpPr>
            <a:spLocks noGrp="1"/>
          </p:cNvSpPr>
          <p:nvPr>
            <p:ph type="dt" sz="half" idx="10"/>
          </p:nvPr>
        </p:nvSpPr>
        <p:spPr/>
        <p:txBody>
          <a:bodyPr/>
          <a:lstStyle/>
          <a:p>
            <a:fld id="{1E435803-0E45-435F-A285-8660CEC62D1A}" type="datetimeFigureOut">
              <a:rPr lang="en-US" smtClean="0"/>
              <a:t>11/25/2020</a:t>
            </a:fld>
            <a:endParaRPr lang="en-US"/>
          </a:p>
        </p:txBody>
      </p:sp>
      <p:sp>
        <p:nvSpPr>
          <p:cNvPr id="5" name="Footer Placeholder 4">
            <a:extLst>
              <a:ext uri="{FF2B5EF4-FFF2-40B4-BE49-F238E27FC236}">
                <a16:creationId xmlns:a16="http://schemas.microsoft.com/office/drawing/2014/main" id="{8D8F4CD7-8AF2-4EEF-A051-9BD13220CB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7C27FC-4B5F-46A2-BABA-87E5877B7FE0}"/>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4121929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FC626-575E-4E62-9487-8EBDB5B0EA7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D0BAA0-5E3E-4292-B1C0-51663C31043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2BF096-B4F5-43AA-ACCF-D1AA96ED664F}"/>
              </a:ext>
            </a:extLst>
          </p:cNvPr>
          <p:cNvSpPr>
            <a:spLocks noGrp="1"/>
          </p:cNvSpPr>
          <p:nvPr>
            <p:ph type="dt" sz="half" idx="10"/>
          </p:nvPr>
        </p:nvSpPr>
        <p:spPr/>
        <p:txBody>
          <a:bodyPr/>
          <a:lstStyle/>
          <a:p>
            <a:fld id="{1E435803-0E45-435F-A285-8660CEC62D1A}" type="datetimeFigureOut">
              <a:rPr lang="en-US" smtClean="0"/>
              <a:t>11/25/2020</a:t>
            </a:fld>
            <a:endParaRPr lang="en-US"/>
          </a:p>
        </p:txBody>
      </p:sp>
      <p:sp>
        <p:nvSpPr>
          <p:cNvPr id="5" name="Footer Placeholder 4">
            <a:extLst>
              <a:ext uri="{FF2B5EF4-FFF2-40B4-BE49-F238E27FC236}">
                <a16:creationId xmlns:a16="http://schemas.microsoft.com/office/drawing/2014/main" id="{FD4DFC9C-86C7-43DF-8E01-961CCE99E9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8D5FF1-96EE-4285-9CBC-FDA0EF5419EA}"/>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710735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1DFF40-39AD-463F-A951-B9EE009A41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EFCF31-8459-47B8-9DF9-E98F55C626F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516247-0699-43D7-A9EA-E753544008DD}"/>
              </a:ext>
            </a:extLst>
          </p:cNvPr>
          <p:cNvSpPr>
            <a:spLocks noGrp="1"/>
          </p:cNvSpPr>
          <p:nvPr>
            <p:ph type="dt" sz="half" idx="10"/>
          </p:nvPr>
        </p:nvSpPr>
        <p:spPr/>
        <p:txBody>
          <a:bodyPr/>
          <a:lstStyle/>
          <a:p>
            <a:fld id="{1E435803-0E45-435F-A285-8660CEC62D1A}" type="datetimeFigureOut">
              <a:rPr lang="en-US" smtClean="0"/>
              <a:t>11/25/2020</a:t>
            </a:fld>
            <a:endParaRPr lang="en-US"/>
          </a:p>
        </p:txBody>
      </p:sp>
      <p:sp>
        <p:nvSpPr>
          <p:cNvPr id="5" name="Footer Placeholder 4">
            <a:extLst>
              <a:ext uri="{FF2B5EF4-FFF2-40B4-BE49-F238E27FC236}">
                <a16:creationId xmlns:a16="http://schemas.microsoft.com/office/drawing/2014/main" id="{7DDEFF18-6F3E-45FF-946A-51C17FA79F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93C00F-C2C4-4010-9FD1-13FBCB0CEBEE}"/>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2019181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5FE8F-1E26-4103-AB28-2F0F8E2621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27C32A-96D8-4B7C-BF79-6E1C611E87B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626B5B-6B29-4AB8-843B-DC6457EC84CC}"/>
              </a:ext>
            </a:extLst>
          </p:cNvPr>
          <p:cNvSpPr>
            <a:spLocks noGrp="1"/>
          </p:cNvSpPr>
          <p:nvPr>
            <p:ph type="dt" sz="half" idx="10"/>
          </p:nvPr>
        </p:nvSpPr>
        <p:spPr/>
        <p:txBody>
          <a:bodyPr/>
          <a:lstStyle/>
          <a:p>
            <a:fld id="{1E435803-0E45-435F-A285-8660CEC62D1A}" type="datetimeFigureOut">
              <a:rPr lang="en-US" smtClean="0"/>
              <a:t>11/25/2020</a:t>
            </a:fld>
            <a:endParaRPr lang="en-US"/>
          </a:p>
        </p:txBody>
      </p:sp>
      <p:sp>
        <p:nvSpPr>
          <p:cNvPr id="5" name="Footer Placeholder 4">
            <a:extLst>
              <a:ext uri="{FF2B5EF4-FFF2-40B4-BE49-F238E27FC236}">
                <a16:creationId xmlns:a16="http://schemas.microsoft.com/office/drawing/2014/main" id="{BE89C456-4230-447C-812A-D8EBCD028D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A8FFE5-DB51-43F0-A8D8-9167A39E1828}"/>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1985009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52932-E943-4D73-9749-1852F0CA25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0CC4A2-76C7-441B-9381-698D3C5885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DBEE532-1757-414F-8A70-6DAB6E503410}"/>
              </a:ext>
            </a:extLst>
          </p:cNvPr>
          <p:cNvSpPr>
            <a:spLocks noGrp="1"/>
          </p:cNvSpPr>
          <p:nvPr>
            <p:ph type="dt" sz="half" idx="10"/>
          </p:nvPr>
        </p:nvSpPr>
        <p:spPr/>
        <p:txBody>
          <a:bodyPr/>
          <a:lstStyle/>
          <a:p>
            <a:fld id="{1E435803-0E45-435F-A285-8660CEC62D1A}" type="datetimeFigureOut">
              <a:rPr lang="en-US" smtClean="0"/>
              <a:t>11/25/2020</a:t>
            </a:fld>
            <a:endParaRPr lang="en-US"/>
          </a:p>
        </p:txBody>
      </p:sp>
      <p:sp>
        <p:nvSpPr>
          <p:cNvPr id="5" name="Footer Placeholder 4">
            <a:extLst>
              <a:ext uri="{FF2B5EF4-FFF2-40B4-BE49-F238E27FC236}">
                <a16:creationId xmlns:a16="http://schemas.microsoft.com/office/drawing/2014/main" id="{C6BA90DF-B2E0-4A21-AAA7-00A019ED08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CE685F-8070-45C4-9B0B-F28311E99261}"/>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759073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DE1C-5143-42B0-B582-F6645C1F5F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91BB50-90B1-460F-B93B-70E35C4ECA1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94E08DC-FCFB-4B82-802B-A46DB046183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433A61-AF5A-4FCB-AD3E-D17A6467A914}"/>
              </a:ext>
            </a:extLst>
          </p:cNvPr>
          <p:cNvSpPr>
            <a:spLocks noGrp="1"/>
          </p:cNvSpPr>
          <p:nvPr>
            <p:ph type="dt" sz="half" idx="10"/>
          </p:nvPr>
        </p:nvSpPr>
        <p:spPr/>
        <p:txBody>
          <a:bodyPr/>
          <a:lstStyle/>
          <a:p>
            <a:fld id="{1E435803-0E45-435F-A285-8660CEC62D1A}" type="datetimeFigureOut">
              <a:rPr lang="en-US" smtClean="0"/>
              <a:t>11/25/2020</a:t>
            </a:fld>
            <a:endParaRPr lang="en-US"/>
          </a:p>
        </p:txBody>
      </p:sp>
      <p:sp>
        <p:nvSpPr>
          <p:cNvPr id="6" name="Footer Placeholder 5">
            <a:extLst>
              <a:ext uri="{FF2B5EF4-FFF2-40B4-BE49-F238E27FC236}">
                <a16:creationId xmlns:a16="http://schemas.microsoft.com/office/drawing/2014/main" id="{4F52CBD0-FFB3-4B15-9F4D-F1BF704790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E628AF-05E1-42E3-8211-E5FA1E6E21DA}"/>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4016390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99A62-22D5-4E66-B957-01B2750BDD1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2FD860-EC59-47C8-98FC-E2148EE64C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6AB531B-60DD-4A60-AE94-CDEE022B566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12920D3-8DAA-4DFE-8CC4-FA6C6B24D7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9FCD41B-87E0-4B65-A952-FE61FF3B328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296082-612F-469E-8C74-48DDD2F901B9}"/>
              </a:ext>
            </a:extLst>
          </p:cNvPr>
          <p:cNvSpPr>
            <a:spLocks noGrp="1"/>
          </p:cNvSpPr>
          <p:nvPr>
            <p:ph type="dt" sz="half" idx="10"/>
          </p:nvPr>
        </p:nvSpPr>
        <p:spPr/>
        <p:txBody>
          <a:bodyPr/>
          <a:lstStyle/>
          <a:p>
            <a:fld id="{1E435803-0E45-435F-A285-8660CEC62D1A}" type="datetimeFigureOut">
              <a:rPr lang="en-US" smtClean="0"/>
              <a:t>11/25/2020</a:t>
            </a:fld>
            <a:endParaRPr lang="en-US"/>
          </a:p>
        </p:txBody>
      </p:sp>
      <p:sp>
        <p:nvSpPr>
          <p:cNvPr id="8" name="Footer Placeholder 7">
            <a:extLst>
              <a:ext uri="{FF2B5EF4-FFF2-40B4-BE49-F238E27FC236}">
                <a16:creationId xmlns:a16="http://schemas.microsoft.com/office/drawing/2014/main" id="{2836FC39-E1EA-46F6-9DE2-C73B8A21462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25C650-1F11-4147-A356-FC0B20A150FB}"/>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2700175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CE8C8-72A2-4878-9D0C-97969BE144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8839090-C8CC-4E6C-9700-9660A42A4EF1}"/>
              </a:ext>
            </a:extLst>
          </p:cNvPr>
          <p:cNvSpPr>
            <a:spLocks noGrp="1"/>
          </p:cNvSpPr>
          <p:nvPr>
            <p:ph type="dt" sz="half" idx="10"/>
          </p:nvPr>
        </p:nvSpPr>
        <p:spPr/>
        <p:txBody>
          <a:bodyPr/>
          <a:lstStyle/>
          <a:p>
            <a:fld id="{1E435803-0E45-435F-A285-8660CEC62D1A}" type="datetimeFigureOut">
              <a:rPr lang="en-US" smtClean="0"/>
              <a:t>11/25/2020</a:t>
            </a:fld>
            <a:endParaRPr lang="en-US"/>
          </a:p>
        </p:txBody>
      </p:sp>
      <p:sp>
        <p:nvSpPr>
          <p:cNvPr id="4" name="Footer Placeholder 3">
            <a:extLst>
              <a:ext uri="{FF2B5EF4-FFF2-40B4-BE49-F238E27FC236}">
                <a16:creationId xmlns:a16="http://schemas.microsoft.com/office/drawing/2014/main" id="{F1280EBA-AC1E-4F29-9FF0-8E15A075769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C80C2E-DD30-47F5-BBBA-39BA466FE421}"/>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3730869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BE35B1-EAB6-43A8-AAEC-29235073F17E}"/>
              </a:ext>
            </a:extLst>
          </p:cNvPr>
          <p:cNvSpPr>
            <a:spLocks noGrp="1"/>
          </p:cNvSpPr>
          <p:nvPr>
            <p:ph type="dt" sz="half" idx="10"/>
          </p:nvPr>
        </p:nvSpPr>
        <p:spPr/>
        <p:txBody>
          <a:bodyPr/>
          <a:lstStyle/>
          <a:p>
            <a:fld id="{1E435803-0E45-435F-A285-8660CEC62D1A}" type="datetimeFigureOut">
              <a:rPr lang="en-US" smtClean="0"/>
              <a:t>11/25/2020</a:t>
            </a:fld>
            <a:endParaRPr lang="en-US"/>
          </a:p>
        </p:txBody>
      </p:sp>
      <p:sp>
        <p:nvSpPr>
          <p:cNvPr id="3" name="Footer Placeholder 2">
            <a:extLst>
              <a:ext uri="{FF2B5EF4-FFF2-40B4-BE49-F238E27FC236}">
                <a16:creationId xmlns:a16="http://schemas.microsoft.com/office/drawing/2014/main" id="{9E0FC329-F077-46AA-871F-98C56A6E02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91FD3D-3340-468C-AB45-ED631169AE25}"/>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1910253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F9E56-4CBE-4012-ACEB-EF5E3BA11B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F57FAF-18B4-4D13-BB53-789D6AE49D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96B4B1-2120-4F4E-BF05-3A66C70CFD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EAD1340-F72F-4714-B7B8-4408EA714F2F}"/>
              </a:ext>
            </a:extLst>
          </p:cNvPr>
          <p:cNvSpPr>
            <a:spLocks noGrp="1"/>
          </p:cNvSpPr>
          <p:nvPr>
            <p:ph type="dt" sz="half" idx="10"/>
          </p:nvPr>
        </p:nvSpPr>
        <p:spPr/>
        <p:txBody>
          <a:bodyPr/>
          <a:lstStyle/>
          <a:p>
            <a:fld id="{1E435803-0E45-435F-A285-8660CEC62D1A}" type="datetimeFigureOut">
              <a:rPr lang="en-US" smtClean="0"/>
              <a:t>11/25/2020</a:t>
            </a:fld>
            <a:endParaRPr lang="en-US"/>
          </a:p>
        </p:txBody>
      </p:sp>
      <p:sp>
        <p:nvSpPr>
          <p:cNvPr id="6" name="Footer Placeholder 5">
            <a:extLst>
              <a:ext uri="{FF2B5EF4-FFF2-40B4-BE49-F238E27FC236}">
                <a16:creationId xmlns:a16="http://schemas.microsoft.com/office/drawing/2014/main" id="{0463ADB6-329C-4A80-ADEC-FA5ACE3F21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5B0218-DA36-45FE-82DA-19D4C151DBD2}"/>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3310017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EE97E-D08A-4DC5-A2DD-FE9834C533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28704FE-B0A6-40BB-BE2B-17BB4670EC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6AE30A-8107-4A78-8A3E-7BE5ADB74B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CBDE76-B420-4751-B192-0C0B4DE313BF}"/>
              </a:ext>
            </a:extLst>
          </p:cNvPr>
          <p:cNvSpPr>
            <a:spLocks noGrp="1"/>
          </p:cNvSpPr>
          <p:nvPr>
            <p:ph type="dt" sz="half" idx="10"/>
          </p:nvPr>
        </p:nvSpPr>
        <p:spPr/>
        <p:txBody>
          <a:bodyPr/>
          <a:lstStyle/>
          <a:p>
            <a:fld id="{1E435803-0E45-435F-A285-8660CEC62D1A}" type="datetimeFigureOut">
              <a:rPr lang="en-US" smtClean="0"/>
              <a:t>11/25/2020</a:t>
            </a:fld>
            <a:endParaRPr lang="en-US"/>
          </a:p>
        </p:txBody>
      </p:sp>
      <p:sp>
        <p:nvSpPr>
          <p:cNvPr id="6" name="Footer Placeholder 5">
            <a:extLst>
              <a:ext uri="{FF2B5EF4-FFF2-40B4-BE49-F238E27FC236}">
                <a16:creationId xmlns:a16="http://schemas.microsoft.com/office/drawing/2014/main" id="{A1724F32-348D-4BCE-AAA8-E4B2EB1582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C79279-5E5B-4523-B1FE-2A5B643C1F0B}"/>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2673934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452E3F-0D1E-46E5-815B-9E834CA6C0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084E95-60F5-451F-B1FA-70070C639E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6F8E9A-E2F7-413D-B785-F25CCD88BD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435803-0E45-435F-A285-8660CEC62D1A}" type="datetimeFigureOut">
              <a:rPr lang="en-US" smtClean="0"/>
              <a:t>11/25/2020</a:t>
            </a:fld>
            <a:endParaRPr lang="en-US"/>
          </a:p>
        </p:txBody>
      </p:sp>
      <p:sp>
        <p:nvSpPr>
          <p:cNvPr id="5" name="Footer Placeholder 4">
            <a:extLst>
              <a:ext uri="{FF2B5EF4-FFF2-40B4-BE49-F238E27FC236}">
                <a16:creationId xmlns:a16="http://schemas.microsoft.com/office/drawing/2014/main" id="{F08F064E-8A47-4DAF-BA41-44CCB08587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599F07-0E53-4A5A-B0C3-895FA071AE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88C099-800F-4169-AAB4-6CA6D4D95615}" type="slidenum">
              <a:rPr lang="en-US" smtClean="0"/>
              <a:t>‹#›</a:t>
            </a:fld>
            <a:endParaRPr lang="en-US"/>
          </a:p>
        </p:txBody>
      </p:sp>
    </p:spTree>
    <p:extLst>
      <p:ext uri="{BB962C8B-B14F-4D97-AF65-F5344CB8AC3E}">
        <p14:creationId xmlns:p14="http://schemas.microsoft.com/office/powerpoint/2010/main" val="33435732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brcc.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inventwithpython.com/cracking/"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inventwithpython.com/cracking/"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F6CA5-88C9-4B0C-97F4-96984E62545E}"/>
              </a:ext>
            </a:extLst>
          </p:cNvPr>
          <p:cNvSpPr>
            <a:spLocks noGrp="1"/>
          </p:cNvSpPr>
          <p:nvPr>
            <p:ph type="ctrTitle"/>
          </p:nvPr>
        </p:nvSpPr>
        <p:spPr>
          <a:xfrm>
            <a:off x="1524000" y="1122363"/>
            <a:ext cx="9144000" cy="1019588"/>
          </a:xfrm>
        </p:spPr>
        <p:txBody>
          <a:bodyPr/>
          <a:lstStyle/>
          <a:p>
            <a:r>
              <a:rPr lang="en-US" dirty="0"/>
              <a:t>Cryptology (2)</a:t>
            </a:r>
          </a:p>
        </p:txBody>
      </p:sp>
      <p:sp>
        <p:nvSpPr>
          <p:cNvPr id="3" name="Subtitle 2">
            <a:extLst>
              <a:ext uri="{FF2B5EF4-FFF2-40B4-BE49-F238E27FC236}">
                <a16:creationId xmlns:a16="http://schemas.microsoft.com/office/drawing/2014/main" id="{3E413B8C-7370-40F1-B4D6-B73D8CF41E6A}"/>
              </a:ext>
            </a:extLst>
          </p:cNvPr>
          <p:cNvSpPr>
            <a:spLocks noGrp="1"/>
          </p:cNvSpPr>
          <p:nvPr>
            <p:ph type="subTitle" idx="1"/>
          </p:nvPr>
        </p:nvSpPr>
        <p:spPr>
          <a:xfrm>
            <a:off x="1524000" y="2229633"/>
            <a:ext cx="9144000" cy="3028167"/>
          </a:xfrm>
        </p:spPr>
        <p:txBody>
          <a:bodyPr>
            <a:normAutofit/>
          </a:bodyPr>
          <a:lstStyle/>
          <a:p>
            <a:r>
              <a:rPr lang="en-US" sz="3200" b="1" u="sng" dirty="0"/>
              <a:t>Classic Ciphers and Modular Arithmetic</a:t>
            </a:r>
          </a:p>
          <a:p>
            <a:r>
              <a:rPr lang="en-US" dirty="0"/>
              <a:t>John York, Blue Ridge Community College</a:t>
            </a:r>
          </a:p>
          <a:p>
            <a:r>
              <a:rPr lang="en-US" dirty="0">
                <a:hlinkClick r:id="rId3"/>
              </a:rPr>
              <a:t>http://www.brcc.edu</a:t>
            </a:r>
            <a:r>
              <a:rPr lang="en-US" dirty="0"/>
              <a:t> </a:t>
            </a:r>
          </a:p>
          <a:p>
            <a:endParaRPr lang="en-US" dirty="0"/>
          </a:p>
          <a:p>
            <a:endParaRPr lang="en-US" dirty="0"/>
          </a:p>
        </p:txBody>
      </p:sp>
    </p:spTree>
    <p:extLst>
      <p:ext uri="{BB962C8B-B14F-4D97-AF65-F5344CB8AC3E}">
        <p14:creationId xmlns:p14="http://schemas.microsoft.com/office/powerpoint/2010/main" val="2614176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0381C-96A5-4CD0-BE80-F608561DB9ED}"/>
              </a:ext>
            </a:extLst>
          </p:cNvPr>
          <p:cNvSpPr>
            <a:spLocks noGrp="1"/>
          </p:cNvSpPr>
          <p:nvPr>
            <p:ph type="title"/>
          </p:nvPr>
        </p:nvSpPr>
        <p:spPr/>
        <p:txBody>
          <a:bodyPr/>
          <a:lstStyle/>
          <a:p>
            <a:r>
              <a:rPr lang="en-US" dirty="0"/>
              <a:t>Computing Modular Multiplicative Inverses</a:t>
            </a:r>
          </a:p>
        </p:txBody>
      </p:sp>
      <p:sp>
        <p:nvSpPr>
          <p:cNvPr id="3" name="Content Placeholder 2">
            <a:extLst>
              <a:ext uri="{FF2B5EF4-FFF2-40B4-BE49-F238E27FC236}">
                <a16:creationId xmlns:a16="http://schemas.microsoft.com/office/drawing/2014/main" id="{2D2766DC-0A4D-4E16-A32C-5CF2A5F281C0}"/>
              </a:ext>
            </a:extLst>
          </p:cNvPr>
          <p:cNvSpPr>
            <a:spLocks noGrp="1"/>
          </p:cNvSpPr>
          <p:nvPr>
            <p:ph idx="1"/>
          </p:nvPr>
        </p:nvSpPr>
        <p:spPr>
          <a:xfrm>
            <a:off x="838200" y="1825625"/>
            <a:ext cx="5670884" cy="4351338"/>
          </a:xfrm>
        </p:spPr>
        <p:txBody>
          <a:bodyPr/>
          <a:lstStyle/>
          <a:p>
            <a:r>
              <a:rPr lang="en-US" dirty="0"/>
              <a:t>Brute force</a:t>
            </a:r>
          </a:p>
          <a:p>
            <a:pPr lvl="1"/>
            <a:r>
              <a:rPr lang="en-US" dirty="0"/>
              <a:t>Try every number until a*</a:t>
            </a:r>
            <a:r>
              <a:rPr lang="en-US" dirty="0" err="1"/>
              <a:t>i</a:t>
            </a:r>
            <a:r>
              <a:rPr lang="en-US" dirty="0"/>
              <a:t> mod(n) = 1</a:t>
            </a:r>
          </a:p>
          <a:p>
            <a:pPr marL="457200" lvl="1" indent="0">
              <a:buNone/>
            </a:pPr>
            <a:r>
              <a:rPr lang="en-US" dirty="0"/>
              <a:t>(Should also check </a:t>
            </a:r>
            <a:r>
              <a:rPr lang="en-US" dirty="0" err="1"/>
              <a:t>gcd</a:t>
            </a:r>
            <a:r>
              <a:rPr lang="en-US" dirty="0"/>
              <a:t>(a, n) == 1 before start to ensure inverse exists)</a:t>
            </a:r>
          </a:p>
          <a:p>
            <a:r>
              <a:rPr lang="en-US" dirty="0"/>
              <a:t>Extended Euclidean Algorithm</a:t>
            </a:r>
          </a:p>
          <a:p>
            <a:pPr lvl="1"/>
            <a:r>
              <a:rPr lang="en-US" dirty="0"/>
              <a:t>Compact,</a:t>
            </a:r>
          </a:p>
          <a:p>
            <a:pPr marL="457200" lvl="1" indent="0">
              <a:buNone/>
            </a:pPr>
            <a:r>
              <a:rPr lang="en-US" dirty="0"/>
              <a:t>not simple</a:t>
            </a:r>
          </a:p>
        </p:txBody>
      </p:sp>
      <p:pic>
        <p:nvPicPr>
          <p:cNvPr id="5" name="Picture 4">
            <a:extLst>
              <a:ext uri="{FF2B5EF4-FFF2-40B4-BE49-F238E27FC236}">
                <a16:creationId xmlns:a16="http://schemas.microsoft.com/office/drawing/2014/main" id="{7F7D4175-C124-4A85-B89A-CCF30EE090CA}"/>
              </a:ext>
            </a:extLst>
          </p:cNvPr>
          <p:cNvPicPr>
            <a:picLocks noChangeAspect="1"/>
          </p:cNvPicPr>
          <p:nvPr/>
        </p:nvPicPr>
        <p:blipFill>
          <a:blip r:embed="rId3"/>
          <a:stretch>
            <a:fillRect/>
          </a:stretch>
        </p:blipFill>
        <p:spPr>
          <a:xfrm>
            <a:off x="6509084" y="1690688"/>
            <a:ext cx="3458653" cy="1325563"/>
          </a:xfrm>
          <a:prstGeom prst="rect">
            <a:avLst/>
          </a:prstGeom>
        </p:spPr>
      </p:pic>
      <p:pic>
        <p:nvPicPr>
          <p:cNvPr id="7" name="Picture 6">
            <a:extLst>
              <a:ext uri="{FF2B5EF4-FFF2-40B4-BE49-F238E27FC236}">
                <a16:creationId xmlns:a16="http://schemas.microsoft.com/office/drawing/2014/main" id="{B3814F93-B1B7-47B7-951F-BE49E344D9DF}"/>
              </a:ext>
            </a:extLst>
          </p:cNvPr>
          <p:cNvPicPr>
            <a:picLocks noChangeAspect="1"/>
          </p:cNvPicPr>
          <p:nvPr/>
        </p:nvPicPr>
        <p:blipFill>
          <a:blip r:embed="rId4"/>
          <a:stretch>
            <a:fillRect/>
          </a:stretch>
        </p:blipFill>
        <p:spPr>
          <a:xfrm>
            <a:off x="6509084" y="2882050"/>
            <a:ext cx="3458653" cy="1093900"/>
          </a:xfrm>
          <a:prstGeom prst="rect">
            <a:avLst/>
          </a:prstGeom>
        </p:spPr>
      </p:pic>
      <p:pic>
        <p:nvPicPr>
          <p:cNvPr id="9" name="Picture 8">
            <a:extLst>
              <a:ext uri="{FF2B5EF4-FFF2-40B4-BE49-F238E27FC236}">
                <a16:creationId xmlns:a16="http://schemas.microsoft.com/office/drawing/2014/main" id="{20AFF601-8205-4E33-9E04-760EACCCD411}"/>
              </a:ext>
            </a:extLst>
          </p:cNvPr>
          <p:cNvPicPr>
            <a:picLocks noChangeAspect="1"/>
          </p:cNvPicPr>
          <p:nvPr/>
        </p:nvPicPr>
        <p:blipFill>
          <a:blip r:embed="rId5"/>
          <a:stretch>
            <a:fillRect/>
          </a:stretch>
        </p:blipFill>
        <p:spPr>
          <a:xfrm>
            <a:off x="2871536" y="4013966"/>
            <a:ext cx="9077475" cy="2297934"/>
          </a:xfrm>
          <a:prstGeom prst="rect">
            <a:avLst/>
          </a:prstGeom>
        </p:spPr>
      </p:pic>
      <p:sp>
        <p:nvSpPr>
          <p:cNvPr id="4" name="TextBox 3">
            <a:extLst>
              <a:ext uri="{FF2B5EF4-FFF2-40B4-BE49-F238E27FC236}">
                <a16:creationId xmlns:a16="http://schemas.microsoft.com/office/drawing/2014/main" id="{04DD64AC-C8F1-4443-9D99-9EF43CCD07DF}"/>
              </a:ext>
            </a:extLst>
          </p:cNvPr>
          <p:cNvSpPr txBox="1"/>
          <p:nvPr/>
        </p:nvSpPr>
        <p:spPr>
          <a:xfrm>
            <a:off x="268779" y="5696290"/>
            <a:ext cx="3172178" cy="307777"/>
          </a:xfrm>
          <a:prstGeom prst="rect">
            <a:avLst/>
          </a:prstGeom>
          <a:noFill/>
        </p:spPr>
        <p:txBody>
          <a:bodyPr wrap="square" rtlCol="0">
            <a:spAutoFit/>
          </a:bodyPr>
          <a:lstStyle/>
          <a:p>
            <a:r>
              <a:rPr lang="en-US" sz="1400" dirty="0">
                <a:hlinkClick r:id="rId6"/>
              </a:rPr>
              <a:t>https://inventwithpython.com/cracking/</a:t>
            </a:r>
            <a:r>
              <a:rPr lang="en-US" sz="1400" dirty="0"/>
              <a:t> </a:t>
            </a:r>
          </a:p>
        </p:txBody>
      </p:sp>
    </p:spTree>
    <p:extLst>
      <p:ext uri="{BB962C8B-B14F-4D97-AF65-F5344CB8AC3E}">
        <p14:creationId xmlns:p14="http://schemas.microsoft.com/office/powerpoint/2010/main" val="1927909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FF83-71CB-4300-84AE-0227CC600C89}"/>
              </a:ext>
            </a:extLst>
          </p:cNvPr>
          <p:cNvSpPr>
            <a:spLocks noGrp="1"/>
          </p:cNvSpPr>
          <p:nvPr>
            <p:ph type="title"/>
          </p:nvPr>
        </p:nvSpPr>
        <p:spPr/>
        <p:txBody>
          <a:bodyPr/>
          <a:lstStyle/>
          <a:p>
            <a:r>
              <a:rPr lang="en-US" dirty="0"/>
              <a:t>Modulo operator</a:t>
            </a:r>
          </a:p>
        </p:txBody>
      </p:sp>
      <p:sp>
        <p:nvSpPr>
          <p:cNvPr id="3" name="Content Placeholder 2">
            <a:extLst>
              <a:ext uri="{FF2B5EF4-FFF2-40B4-BE49-F238E27FC236}">
                <a16:creationId xmlns:a16="http://schemas.microsoft.com/office/drawing/2014/main" id="{8C178ABF-E203-43BA-939B-7B0855D3F797}"/>
              </a:ext>
            </a:extLst>
          </p:cNvPr>
          <p:cNvSpPr>
            <a:spLocks noGrp="1"/>
          </p:cNvSpPr>
          <p:nvPr>
            <p:ph idx="1"/>
          </p:nvPr>
        </p:nvSpPr>
        <p:spPr/>
        <p:txBody>
          <a:bodyPr>
            <a:normAutofit fontScale="85000" lnSpcReduction="20000"/>
          </a:bodyPr>
          <a:lstStyle/>
          <a:p>
            <a:r>
              <a:rPr lang="en-US" dirty="0"/>
              <a:t>Math Definition of the modulo operation</a:t>
            </a:r>
          </a:p>
          <a:p>
            <a:pPr lvl="1"/>
            <a:r>
              <a:rPr lang="en-US" dirty="0"/>
              <a:t>Let a, r, and m be Integers, and m &gt; 0</a:t>
            </a:r>
          </a:p>
          <a:p>
            <a:pPr lvl="1"/>
            <a:r>
              <a:rPr lang="en-US" dirty="0"/>
              <a:t>a ≡ r mod m, if m divides a – r</a:t>
            </a:r>
          </a:p>
          <a:p>
            <a:r>
              <a:rPr lang="en-US" dirty="0"/>
              <a:t>Other Definition</a:t>
            </a:r>
          </a:p>
          <a:p>
            <a:pPr lvl="1"/>
            <a:r>
              <a:rPr lang="en-US" dirty="0"/>
              <a:t>a = r mod m</a:t>
            </a:r>
          </a:p>
          <a:p>
            <a:pPr lvl="1"/>
            <a:r>
              <a:rPr lang="en-US" dirty="0"/>
              <a:t>a is the remainder when you divide r by m</a:t>
            </a:r>
          </a:p>
          <a:p>
            <a:pPr lvl="1"/>
            <a:r>
              <a:rPr lang="en-US" dirty="0"/>
              <a:t>m mod m is always 0, so n * m mod m (n is an integer) is always 0</a:t>
            </a:r>
          </a:p>
          <a:p>
            <a:pPr lvl="1"/>
            <a:r>
              <a:rPr lang="en-US" dirty="0"/>
              <a:t>a is not unique</a:t>
            </a:r>
          </a:p>
          <a:p>
            <a:pPr lvl="2"/>
            <a:r>
              <a:rPr lang="en-US" dirty="0"/>
              <a:t>for 9 mod 5:  …, -6, -1, 4, 9, 14, … are all valid</a:t>
            </a:r>
          </a:p>
          <a:p>
            <a:pPr lvl="2"/>
            <a:r>
              <a:rPr lang="en-US" dirty="0"/>
              <a:t>usually choose the value between 0 and m, 4 in this case</a:t>
            </a:r>
          </a:p>
          <a:p>
            <a:r>
              <a:rPr lang="en-US" dirty="0"/>
              <a:t>Python operators</a:t>
            </a:r>
          </a:p>
          <a:p>
            <a:pPr lvl="1"/>
            <a:r>
              <a:rPr lang="en-US" dirty="0"/>
              <a:t>% is the modulo operator,  97 % 6 will return 1</a:t>
            </a:r>
          </a:p>
          <a:p>
            <a:pPr lvl="1"/>
            <a:r>
              <a:rPr lang="en-US" dirty="0"/>
              <a:t>// is the integer division operator, 97 // 6 will return 16</a:t>
            </a:r>
          </a:p>
          <a:p>
            <a:pPr lvl="1"/>
            <a:r>
              <a:rPr lang="en-US" dirty="0"/>
              <a:t>16 * 6 + 1 = 97  (quotient * modulus + remainder gives us the initial number)</a:t>
            </a:r>
          </a:p>
          <a:p>
            <a:pPr marL="0" indent="0">
              <a:buNone/>
            </a:pPr>
            <a:endParaRPr lang="en-US" dirty="0"/>
          </a:p>
        </p:txBody>
      </p:sp>
    </p:spTree>
    <p:extLst>
      <p:ext uri="{BB962C8B-B14F-4D97-AF65-F5344CB8AC3E}">
        <p14:creationId xmlns:p14="http://schemas.microsoft.com/office/powerpoint/2010/main" val="4106551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20E61-292F-4E4E-80A8-53FC64D06AA6}"/>
              </a:ext>
            </a:extLst>
          </p:cNvPr>
          <p:cNvSpPr>
            <a:spLocks noGrp="1"/>
          </p:cNvSpPr>
          <p:nvPr>
            <p:ph type="title"/>
          </p:nvPr>
        </p:nvSpPr>
        <p:spPr/>
        <p:txBody>
          <a:bodyPr/>
          <a:lstStyle/>
          <a:p>
            <a:r>
              <a:rPr lang="en-US" dirty="0"/>
              <a:t>Integer Rings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988C937-8C95-4D7A-80F8-C493BFB5BEED}"/>
                  </a:ext>
                </a:extLst>
              </p:cNvPr>
              <p:cNvSpPr>
                <a:spLocks noGrp="1"/>
              </p:cNvSpPr>
              <p:nvPr>
                <p:ph idx="1"/>
              </p:nvPr>
            </p:nvSpPr>
            <p:spPr/>
            <p:txBody>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ℤ</m:t>
                    </m:r>
                  </m:oMath>
                </a14:m>
                <a:r>
                  <a:rPr lang="en-US" baseline="-25000" dirty="0"/>
                  <a:t>m</a:t>
                </a:r>
                <a:r>
                  <a:rPr lang="en-US" dirty="0"/>
                  <a:t> consists of:</a:t>
                </a:r>
              </a:p>
              <a:p>
                <a:pPr lvl="1"/>
                <a:r>
                  <a:rPr lang="en-US" dirty="0"/>
                  <a:t>Integers from 0 to m-1, {0, 1, 2, …, m-1}</a:t>
                </a:r>
              </a:p>
              <a:p>
                <a:pPr lvl="1"/>
                <a:r>
                  <a:rPr lang="en-US" dirty="0"/>
                  <a:t>Operations for addition and multiplication, mod m</a:t>
                </a:r>
              </a:p>
              <a:p>
                <a:pPr lvl="2"/>
                <a:r>
                  <a:rPr lang="en-US" dirty="0"/>
                  <a:t>a + b ≡ c mod m where c is a member of </a:t>
                </a:r>
                <a14:m>
                  <m:oMath xmlns:m="http://schemas.openxmlformats.org/officeDocument/2006/math">
                    <m:r>
                      <a:rPr lang="en-US" i="1">
                        <a:latin typeface="Cambria Math" panose="02040503050406030204" pitchFamily="18" charset="0"/>
                        <a:ea typeface="Cambria Math" panose="02040503050406030204" pitchFamily="18" charset="0"/>
                      </a:rPr>
                      <m:t>ℤ</m:t>
                    </m:r>
                  </m:oMath>
                </a14:m>
                <a:r>
                  <a:rPr lang="en-US" baseline="-25000" dirty="0"/>
                  <a:t>m</a:t>
                </a:r>
              </a:p>
              <a:p>
                <a:pPr lvl="2"/>
                <a:r>
                  <a:rPr lang="en-US" dirty="0"/>
                  <a:t>a * b ≡ c mod m where c is a member of </a:t>
                </a:r>
                <a14:m>
                  <m:oMath xmlns:m="http://schemas.openxmlformats.org/officeDocument/2006/math">
                    <m:r>
                      <a:rPr lang="en-US" i="1">
                        <a:latin typeface="Cambria Math" panose="02040503050406030204" pitchFamily="18" charset="0"/>
                        <a:ea typeface="Cambria Math" panose="02040503050406030204" pitchFamily="18" charset="0"/>
                      </a:rPr>
                      <m:t>ℤ</m:t>
                    </m:r>
                  </m:oMath>
                </a14:m>
                <a:r>
                  <a:rPr lang="en-US" baseline="-25000" dirty="0"/>
                  <a:t>m</a:t>
                </a:r>
              </a:p>
              <a:p>
                <a:r>
                  <a:rPr lang="en-US" dirty="0"/>
                  <a:t>The ring is </a:t>
                </a:r>
                <a:r>
                  <a:rPr lang="en-US" b="1" u="sng" dirty="0"/>
                  <a:t>closed</a:t>
                </a:r>
              </a:p>
              <a:p>
                <a:pPr lvl="1"/>
                <a:r>
                  <a:rPr lang="en-US" dirty="0"/>
                  <a:t>The result of any operation is also a member of the ring</a:t>
                </a:r>
              </a:p>
              <a:p>
                <a:r>
                  <a:rPr lang="en-US" dirty="0"/>
                  <a:t>Associative, distributive, identity, and additive inverse apply</a:t>
                </a:r>
              </a:p>
              <a:p>
                <a:r>
                  <a:rPr lang="en-US" u="sng" dirty="0"/>
                  <a:t>Multiplicative inverse for an element may or may not exist</a:t>
                </a:r>
              </a:p>
            </p:txBody>
          </p:sp>
        </mc:Choice>
        <mc:Fallback>
          <p:sp>
            <p:nvSpPr>
              <p:cNvPr id="3" name="Content Placeholder 2">
                <a:extLst>
                  <a:ext uri="{FF2B5EF4-FFF2-40B4-BE49-F238E27FC236}">
                    <a16:creationId xmlns:a16="http://schemas.microsoft.com/office/drawing/2014/main" id="{9988C937-8C95-4D7A-80F8-C493BFB5BEED}"/>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628528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B45E5-C576-4455-ADDB-16423854BD12}"/>
              </a:ext>
            </a:extLst>
          </p:cNvPr>
          <p:cNvSpPr>
            <a:spLocks noGrp="1"/>
          </p:cNvSpPr>
          <p:nvPr>
            <p:ph type="title"/>
          </p:nvPr>
        </p:nvSpPr>
        <p:spPr/>
        <p:txBody>
          <a:bodyPr/>
          <a:lstStyle/>
          <a:p>
            <a:r>
              <a:rPr lang="en-US" dirty="0"/>
              <a:t>Groups, Fields, and Prime Fields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C401832-DFAA-4988-8C54-E2F4A3DD55EC}"/>
                  </a:ext>
                </a:extLst>
              </p:cNvPr>
              <p:cNvSpPr>
                <a:spLocks noGrp="1"/>
              </p:cNvSpPr>
              <p:nvPr>
                <p:ph idx="1"/>
              </p:nvPr>
            </p:nvSpPr>
            <p:spPr/>
            <p:txBody>
              <a:bodyPr/>
              <a:lstStyle/>
              <a:p>
                <a:r>
                  <a:rPr lang="en-US" dirty="0"/>
                  <a:t>A Group G is a set of elements combined with some operation ○</a:t>
                </a:r>
              </a:p>
              <a:p>
                <a:pPr lvl="1"/>
                <a:r>
                  <a:rPr lang="en-US" dirty="0"/>
                  <a:t>The group is closed, a ○ b = c </a:t>
                </a:r>
                <a14:m>
                  <m:oMath xmlns:m="http://schemas.openxmlformats.org/officeDocument/2006/math">
                    <m:r>
                      <a:rPr lang="en-US" b="0" i="1" smtClean="0">
                        <a:latin typeface="Cambria Math" panose="02040503050406030204" pitchFamily="18" charset="0"/>
                      </a:rPr>
                      <m:t>∈</m:t>
                    </m:r>
                  </m:oMath>
                </a14:m>
                <a:r>
                  <a:rPr lang="en-US" b="0" dirty="0"/>
                  <a:t> G</a:t>
                </a:r>
              </a:p>
              <a:p>
                <a:pPr lvl="1"/>
                <a:r>
                  <a:rPr lang="en-US" dirty="0"/>
                  <a:t>The group is associative, a ○ b = b ○ a</a:t>
                </a:r>
              </a:p>
              <a:p>
                <a:pPr lvl="1"/>
                <a:r>
                  <a:rPr lang="en-US" b="0" dirty="0"/>
                  <a:t>There is an identity element, </a:t>
                </a:r>
                <a:r>
                  <a:rPr lang="en-US" dirty="0"/>
                  <a:t>a ○ 1 = a for all a </a:t>
                </a:r>
                <a14:m>
                  <m:oMath xmlns:m="http://schemas.openxmlformats.org/officeDocument/2006/math">
                    <m:r>
                      <a:rPr lang="en-US" i="1">
                        <a:latin typeface="Cambria Math" panose="02040503050406030204" pitchFamily="18" charset="0"/>
                      </a:rPr>
                      <m:t>∈</m:t>
                    </m:r>
                  </m:oMath>
                </a14:m>
                <a:r>
                  <a:rPr lang="en-US" dirty="0"/>
                  <a:t> G</a:t>
                </a:r>
              </a:p>
              <a:p>
                <a:pPr lvl="1"/>
                <a:r>
                  <a:rPr lang="en-US" b="0" u="sng" dirty="0"/>
                  <a:t>There is an inver</a:t>
                </a:r>
                <a:r>
                  <a:rPr lang="en-US" u="sng" dirty="0"/>
                  <a:t>se element, a ○ a</a:t>
                </a:r>
                <a:r>
                  <a:rPr lang="en-US" u="sng" baseline="30000" dirty="0"/>
                  <a:t>-1</a:t>
                </a:r>
                <a:r>
                  <a:rPr lang="en-US" u="sng" dirty="0"/>
                  <a:t> = 1</a:t>
                </a:r>
                <a:r>
                  <a:rPr lang="en-US" dirty="0"/>
                  <a:t> </a:t>
                </a:r>
                <a:r>
                  <a:rPr lang="en-US" b="0" dirty="0"/>
                  <a:t> </a:t>
                </a:r>
                <a:r>
                  <a:rPr lang="en-US" dirty="0">
                    <a:highlight>
                      <a:srgbClr val="FFFF00"/>
                    </a:highlight>
                  </a:rPr>
                  <a:t>for all a </a:t>
                </a:r>
                <a14:m>
                  <m:oMath xmlns:m="http://schemas.openxmlformats.org/officeDocument/2006/math">
                    <m:r>
                      <a:rPr lang="en-US" i="1">
                        <a:highlight>
                          <a:srgbClr val="FFFF00"/>
                        </a:highlight>
                        <a:latin typeface="Cambria Math" panose="02040503050406030204" pitchFamily="18" charset="0"/>
                      </a:rPr>
                      <m:t>∈</m:t>
                    </m:r>
                  </m:oMath>
                </a14:m>
                <a:r>
                  <a:rPr lang="en-US" dirty="0">
                    <a:highlight>
                      <a:srgbClr val="FFFF00"/>
                    </a:highlight>
                  </a:rPr>
                  <a:t> G</a:t>
                </a:r>
              </a:p>
              <a:p>
                <a:pPr lvl="1"/>
                <a14:m>
                  <m:oMath xmlns:m="http://schemas.openxmlformats.org/officeDocument/2006/math">
                    <m:r>
                      <a:rPr lang="en-US" i="1">
                        <a:latin typeface="Cambria Math" panose="02040503050406030204" pitchFamily="18" charset="0"/>
                        <a:ea typeface="Cambria Math" panose="02040503050406030204" pitchFamily="18" charset="0"/>
                      </a:rPr>
                      <m:t>ℤ</m:t>
                    </m:r>
                  </m:oMath>
                </a14:m>
                <a:r>
                  <a:rPr lang="en-US" baseline="-25000" dirty="0"/>
                  <a:t>26</a:t>
                </a:r>
                <a:r>
                  <a:rPr lang="en-US" dirty="0"/>
                  <a:t> is not a group under multiplication, as elements that are factors of 2 and 13 do not have inverses.  (It is a group if only addition is considered.)</a:t>
                </a:r>
              </a:p>
              <a:p>
                <a:r>
                  <a:rPr lang="en-US" b="0" dirty="0"/>
                  <a:t>A Field F is a group with operations Addition and Multiplication</a:t>
                </a:r>
              </a:p>
              <a:p>
                <a:r>
                  <a:rPr lang="en-US" dirty="0"/>
                  <a:t>A Prime Field is an integer ring </a:t>
                </a:r>
                <a14:m>
                  <m:oMath xmlns:m="http://schemas.openxmlformats.org/officeDocument/2006/math">
                    <m:r>
                      <a:rPr lang="en-US" i="1">
                        <a:latin typeface="Cambria Math" panose="02040503050406030204" pitchFamily="18" charset="0"/>
                        <a:ea typeface="Cambria Math" panose="02040503050406030204" pitchFamily="18" charset="0"/>
                      </a:rPr>
                      <m:t>ℤ</m:t>
                    </m:r>
                    <m:r>
                      <m:rPr>
                        <m:sty m:val="p"/>
                      </m:rPr>
                      <a:rPr lang="en-US" b="0" i="0" baseline="-25000" smtClean="0">
                        <a:latin typeface="Cambria Math" panose="02040503050406030204" pitchFamily="18" charset="0"/>
                        <a:ea typeface="Cambria Math" panose="02040503050406030204" pitchFamily="18" charset="0"/>
                      </a:rPr>
                      <m:t>p</m:t>
                    </m:r>
                  </m:oMath>
                </a14:m>
                <a:r>
                  <a:rPr lang="en-US" dirty="0"/>
                  <a:t> where p is a prime number</a:t>
                </a:r>
              </a:p>
              <a:p>
                <a:pPr lvl="1"/>
                <a:r>
                  <a:rPr lang="en-US" b="0" u="sng" dirty="0"/>
                  <a:t>All members of </a:t>
                </a:r>
                <a14:m>
                  <m:oMath xmlns:m="http://schemas.openxmlformats.org/officeDocument/2006/math">
                    <m:r>
                      <a:rPr lang="en-US" i="1" u="sng">
                        <a:latin typeface="Cambria Math" panose="02040503050406030204" pitchFamily="18" charset="0"/>
                        <a:ea typeface="Cambria Math" panose="02040503050406030204" pitchFamily="18" charset="0"/>
                      </a:rPr>
                      <m:t>ℤ</m:t>
                    </m:r>
                    <m:r>
                      <m:rPr>
                        <m:sty m:val="p"/>
                      </m:rPr>
                      <a:rPr lang="en-US" b="0" i="0" u="sng" smtClean="0">
                        <a:latin typeface="Cambria Math" panose="02040503050406030204" pitchFamily="18" charset="0"/>
                        <a:ea typeface="Cambria Math" panose="02040503050406030204" pitchFamily="18" charset="0"/>
                      </a:rPr>
                      <m:t>p</m:t>
                    </m:r>
                  </m:oMath>
                </a14:m>
                <a:r>
                  <a:rPr lang="en-US" b="0" u="sng" dirty="0"/>
                  <a:t> have multiplicative inverses</a:t>
                </a:r>
              </a:p>
            </p:txBody>
          </p:sp>
        </mc:Choice>
        <mc:Fallback xmlns="">
          <p:sp>
            <p:nvSpPr>
              <p:cNvPr id="3" name="Content Placeholder 2">
                <a:extLst>
                  <a:ext uri="{FF2B5EF4-FFF2-40B4-BE49-F238E27FC236}">
                    <a16:creationId xmlns:a16="http://schemas.microsoft.com/office/drawing/2014/main" id="{9C401832-DFAA-4988-8C54-E2F4A3DD55EC}"/>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761261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FA448-D5C1-4959-B37A-35A363CB5D43}"/>
              </a:ext>
            </a:extLst>
          </p:cNvPr>
          <p:cNvSpPr>
            <a:spLocks noGrp="1"/>
          </p:cNvSpPr>
          <p:nvPr>
            <p:ph type="title"/>
          </p:nvPr>
        </p:nvSpPr>
        <p:spPr/>
        <p:txBody>
          <a:bodyPr>
            <a:normAutofit fontScale="90000"/>
          </a:bodyPr>
          <a:lstStyle/>
          <a:p>
            <a:r>
              <a:rPr lang="en-US" dirty="0"/>
              <a:t>Extended Euclidean Algorithm </a:t>
            </a:r>
            <a:r>
              <a:rPr lang="en-US" sz="3100" dirty="0"/>
              <a:t>(optional for math people,  a proof that the extended algorithm computes the multiplicative inverse)</a:t>
            </a:r>
            <a:endParaRPr lang="en-US" dirty="0"/>
          </a:p>
        </p:txBody>
      </p:sp>
      <p:sp>
        <p:nvSpPr>
          <p:cNvPr id="3" name="Content Placeholder 2">
            <a:extLst>
              <a:ext uri="{FF2B5EF4-FFF2-40B4-BE49-F238E27FC236}">
                <a16:creationId xmlns:a16="http://schemas.microsoft.com/office/drawing/2014/main" id="{C040C6CE-FD85-475F-96DC-BF540D03C57C}"/>
              </a:ext>
            </a:extLst>
          </p:cNvPr>
          <p:cNvSpPr>
            <a:spLocks noGrp="1"/>
          </p:cNvSpPr>
          <p:nvPr>
            <p:ph idx="1"/>
          </p:nvPr>
        </p:nvSpPr>
        <p:spPr/>
        <p:txBody>
          <a:bodyPr>
            <a:normAutofit lnSpcReduction="10000"/>
          </a:bodyPr>
          <a:lstStyle/>
          <a:p>
            <a:r>
              <a:rPr lang="en-US" dirty="0"/>
              <a:t>Extended algorithm—inputs are r</a:t>
            </a:r>
            <a:r>
              <a:rPr lang="en-US" baseline="-25000" dirty="0"/>
              <a:t>0</a:t>
            </a:r>
            <a:r>
              <a:rPr lang="en-US" dirty="0"/>
              <a:t> &amp; r</a:t>
            </a:r>
            <a:r>
              <a:rPr lang="en-US" baseline="-25000" dirty="0"/>
              <a:t>1</a:t>
            </a:r>
            <a:r>
              <a:rPr lang="en-US" dirty="0"/>
              <a:t>, outputs are GCD, s and t</a:t>
            </a:r>
          </a:p>
          <a:p>
            <a:pPr lvl="1"/>
            <a:r>
              <a:rPr lang="en-US" dirty="0"/>
              <a:t>r</a:t>
            </a:r>
            <a:r>
              <a:rPr lang="en-US" baseline="-25000" dirty="0"/>
              <a:t>0</a:t>
            </a:r>
            <a:r>
              <a:rPr lang="en-US" dirty="0"/>
              <a:t> &gt; r</a:t>
            </a:r>
            <a:r>
              <a:rPr lang="en-US" baseline="-25000" dirty="0"/>
              <a:t>1 </a:t>
            </a:r>
            <a:endParaRPr lang="en-US" dirty="0"/>
          </a:p>
          <a:p>
            <a:pPr lvl="1"/>
            <a:r>
              <a:rPr lang="en-US" dirty="0" err="1"/>
              <a:t>gcd</a:t>
            </a:r>
            <a:r>
              <a:rPr lang="en-US" dirty="0"/>
              <a:t>( r</a:t>
            </a:r>
            <a:r>
              <a:rPr lang="en-US" baseline="-25000" dirty="0"/>
              <a:t>0</a:t>
            </a:r>
            <a:r>
              <a:rPr lang="en-US" dirty="0"/>
              <a:t>, r</a:t>
            </a:r>
            <a:r>
              <a:rPr lang="en-US" baseline="-25000" dirty="0"/>
              <a:t>1</a:t>
            </a:r>
            <a:r>
              <a:rPr lang="en-US" dirty="0"/>
              <a:t>)  = s * r</a:t>
            </a:r>
            <a:r>
              <a:rPr lang="en-US" baseline="-25000" dirty="0"/>
              <a:t>0</a:t>
            </a:r>
            <a:r>
              <a:rPr lang="en-US" dirty="0"/>
              <a:t> + t * r</a:t>
            </a:r>
            <a:r>
              <a:rPr lang="en-US" baseline="-25000" dirty="0"/>
              <a:t>1  </a:t>
            </a:r>
            <a:r>
              <a:rPr lang="en-US" sz="2800" dirty="0"/>
              <a:t> </a:t>
            </a:r>
            <a:r>
              <a:rPr lang="en-US" dirty="0"/>
              <a:t>(s and t are called the </a:t>
            </a:r>
            <a:r>
              <a:rPr lang="en-US" dirty="0" err="1"/>
              <a:t>Bézout</a:t>
            </a:r>
            <a:r>
              <a:rPr lang="en-US" dirty="0"/>
              <a:t> coefficients)</a:t>
            </a:r>
            <a:r>
              <a:rPr lang="en-US" sz="2800" dirty="0"/>
              <a:t>  </a:t>
            </a:r>
          </a:p>
          <a:p>
            <a:pPr lvl="1"/>
            <a:r>
              <a:rPr lang="en-US" dirty="0"/>
              <a:t>In addition to GCD, the algorithm computes a linear combination of the two inputs that equals the GCD (</a:t>
            </a:r>
            <a:r>
              <a:rPr lang="en-US" dirty="0" err="1"/>
              <a:t>Bézout</a:t>
            </a:r>
            <a:r>
              <a:rPr lang="en-US" dirty="0"/>
              <a:t> identity guarantees it can be done)</a:t>
            </a:r>
          </a:p>
          <a:p>
            <a:pPr lvl="1"/>
            <a:r>
              <a:rPr lang="en-US" dirty="0"/>
              <a:t>Often, the coefficients s and t have opposite signs</a:t>
            </a:r>
          </a:p>
          <a:p>
            <a:r>
              <a:rPr lang="en-US" dirty="0"/>
              <a:t>If r</a:t>
            </a:r>
            <a:r>
              <a:rPr lang="en-US" baseline="-25000" dirty="0"/>
              <a:t>0 </a:t>
            </a:r>
            <a:r>
              <a:rPr lang="en-US" dirty="0"/>
              <a:t> &amp; r</a:t>
            </a:r>
            <a:r>
              <a:rPr lang="en-US" baseline="-25000" dirty="0"/>
              <a:t>1</a:t>
            </a:r>
            <a:r>
              <a:rPr lang="en-US" dirty="0"/>
              <a:t> are relatively prime, GCD = 1</a:t>
            </a:r>
          </a:p>
          <a:p>
            <a:r>
              <a:rPr lang="en-US" dirty="0"/>
              <a:t>s * r</a:t>
            </a:r>
            <a:r>
              <a:rPr lang="en-US" baseline="-25000" dirty="0"/>
              <a:t>0</a:t>
            </a:r>
            <a:r>
              <a:rPr lang="en-US" dirty="0"/>
              <a:t> + t * r</a:t>
            </a:r>
            <a:r>
              <a:rPr lang="en-US" baseline="-25000" dirty="0"/>
              <a:t>1</a:t>
            </a:r>
            <a:r>
              <a:rPr lang="en-US" dirty="0"/>
              <a:t> = 1, so take mod r</a:t>
            </a:r>
            <a:r>
              <a:rPr lang="en-US" baseline="-25000" dirty="0"/>
              <a:t>0</a:t>
            </a:r>
            <a:r>
              <a:rPr lang="en-US" dirty="0"/>
              <a:t> of both sides</a:t>
            </a:r>
          </a:p>
          <a:p>
            <a:pPr lvl="1"/>
            <a:r>
              <a:rPr lang="en-US"/>
              <a:t>Remember that (</a:t>
            </a:r>
            <a:r>
              <a:rPr lang="en-US" dirty="0"/>
              <a:t>s * r</a:t>
            </a:r>
            <a:r>
              <a:rPr lang="en-US" baseline="-25000" dirty="0"/>
              <a:t>0 </a:t>
            </a:r>
            <a:r>
              <a:rPr lang="en-US" dirty="0"/>
              <a:t>) mod r</a:t>
            </a:r>
            <a:r>
              <a:rPr lang="en-US" baseline="-25000" dirty="0"/>
              <a:t>0</a:t>
            </a:r>
            <a:r>
              <a:rPr lang="en-US" dirty="0"/>
              <a:t>  = 0</a:t>
            </a:r>
          </a:p>
          <a:p>
            <a:r>
              <a:rPr lang="en-US" dirty="0"/>
              <a:t>t * r</a:t>
            </a:r>
            <a:r>
              <a:rPr lang="en-US" baseline="-25000" dirty="0"/>
              <a:t>1 </a:t>
            </a:r>
            <a:r>
              <a:rPr lang="en-US" dirty="0"/>
              <a:t>mod r</a:t>
            </a:r>
            <a:r>
              <a:rPr lang="en-US" baseline="-25000" dirty="0"/>
              <a:t>0</a:t>
            </a:r>
            <a:r>
              <a:rPr lang="en-US" dirty="0"/>
              <a:t> = 1</a:t>
            </a:r>
          </a:p>
          <a:p>
            <a:pPr lvl="1"/>
            <a:r>
              <a:rPr lang="en-US" b="1" u="sng" dirty="0"/>
              <a:t>t is multiplicative inverse of r</a:t>
            </a:r>
            <a:r>
              <a:rPr lang="en-US" b="1" u="sng" baseline="-25000" dirty="0"/>
              <a:t>1</a:t>
            </a:r>
            <a:r>
              <a:rPr lang="en-US" b="1" u="sng" dirty="0"/>
              <a:t> mod r</a:t>
            </a:r>
            <a:r>
              <a:rPr lang="en-US" b="1" u="sng" baseline="-25000" dirty="0"/>
              <a:t>0</a:t>
            </a:r>
            <a:endParaRPr lang="en-US" b="1" u="sng" dirty="0"/>
          </a:p>
          <a:p>
            <a:pPr marL="457200" lvl="1" indent="0">
              <a:buNone/>
            </a:pPr>
            <a:endParaRPr lang="en-US" dirty="0"/>
          </a:p>
        </p:txBody>
      </p:sp>
    </p:spTree>
    <p:extLst>
      <p:ext uri="{BB962C8B-B14F-4D97-AF65-F5344CB8AC3E}">
        <p14:creationId xmlns:p14="http://schemas.microsoft.com/office/powerpoint/2010/main" val="596604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DA5B7-EBD1-49B9-8D12-3B29ABDDDF21}"/>
              </a:ext>
            </a:extLst>
          </p:cNvPr>
          <p:cNvSpPr>
            <a:spLocks noGrp="1"/>
          </p:cNvSpPr>
          <p:nvPr>
            <p:ph type="title"/>
          </p:nvPr>
        </p:nvSpPr>
        <p:spPr/>
        <p:txBody>
          <a:bodyPr/>
          <a:lstStyle/>
          <a:p>
            <a:r>
              <a:rPr lang="en-US" dirty="0"/>
              <a:t>Classic Ciphers</a:t>
            </a:r>
          </a:p>
        </p:txBody>
      </p:sp>
      <p:sp>
        <p:nvSpPr>
          <p:cNvPr id="3" name="Content Placeholder 2">
            <a:extLst>
              <a:ext uri="{FF2B5EF4-FFF2-40B4-BE49-F238E27FC236}">
                <a16:creationId xmlns:a16="http://schemas.microsoft.com/office/drawing/2014/main" id="{E5FC6E2D-E619-43AC-A192-B1D66C58F7D1}"/>
              </a:ext>
            </a:extLst>
          </p:cNvPr>
          <p:cNvSpPr>
            <a:spLocks noGrp="1"/>
          </p:cNvSpPr>
          <p:nvPr>
            <p:ph idx="1"/>
          </p:nvPr>
        </p:nvSpPr>
        <p:spPr/>
        <p:txBody>
          <a:bodyPr/>
          <a:lstStyle/>
          <a:p>
            <a:r>
              <a:rPr lang="en-US" dirty="0"/>
              <a:t>Not in common use, except as Capture The Flag (CTF) problems</a:t>
            </a:r>
          </a:p>
          <a:p>
            <a:r>
              <a:rPr lang="en-US" dirty="0"/>
              <a:t>Substitution (or Replacement) Cipher</a:t>
            </a:r>
          </a:p>
          <a:p>
            <a:pPr lvl="1"/>
            <a:r>
              <a:rPr lang="en-US" dirty="0"/>
              <a:t>Each letter of the alphabet is replaced by another</a:t>
            </a:r>
          </a:p>
          <a:p>
            <a:pPr lvl="1"/>
            <a:r>
              <a:rPr lang="en-US" dirty="0"/>
              <a:t>A -&gt; M, B -&gt; Q, etc.</a:t>
            </a:r>
          </a:p>
          <a:p>
            <a:pPr lvl="1"/>
            <a:r>
              <a:rPr lang="en-US" dirty="0"/>
              <a:t>Caesar cipher is a simple example</a:t>
            </a:r>
          </a:p>
          <a:p>
            <a:pPr lvl="1"/>
            <a:r>
              <a:rPr lang="en-US" dirty="0"/>
              <a:t>Susceptible to frequency analysis</a:t>
            </a:r>
          </a:p>
          <a:p>
            <a:pPr lvl="2"/>
            <a:r>
              <a:rPr lang="en-US" dirty="0"/>
              <a:t>Most common letters in English are E, then T, then I, …</a:t>
            </a:r>
          </a:p>
          <a:p>
            <a:r>
              <a:rPr lang="en-US" dirty="0"/>
              <a:t>Transposition (or Permutation) Cipher</a:t>
            </a:r>
          </a:p>
          <a:p>
            <a:pPr lvl="1"/>
            <a:r>
              <a:rPr lang="en-US" dirty="0"/>
              <a:t>Jumble the order of the plaintext letters</a:t>
            </a:r>
          </a:p>
          <a:p>
            <a:pPr lvl="1"/>
            <a:r>
              <a:rPr lang="en-US" dirty="0"/>
              <a:t>Susceptible to brute force attacks</a:t>
            </a:r>
          </a:p>
          <a:p>
            <a:endParaRPr lang="en-US" dirty="0"/>
          </a:p>
        </p:txBody>
      </p:sp>
    </p:spTree>
    <p:extLst>
      <p:ext uri="{BB962C8B-B14F-4D97-AF65-F5344CB8AC3E}">
        <p14:creationId xmlns:p14="http://schemas.microsoft.com/office/powerpoint/2010/main" val="1967968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03B37-D78B-4B6F-89DD-7ABA29A114E3}"/>
              </a:ext>
            </a:extLst>
          </p:cNvPr>
          <p:cNvSpPr>
            <a:spLocks noGrp="1"/>
          </p:cNvSpPr>
          <p:nvPr>
            <p:ph type="title"/>
          </p:nvPr>
        </p:nvSpPr>
        <p:spPr/>
        <p:txBody>
          <a:bodyPr/>
          <a:lstStyle/>
          <a:p>
            <a:r>
              <a:rPr lang="en-US" dirty="0"/>
              <a:t>Caesar (or Shift) Cipher</a:t>
            </a:r>
          </a:p>
        </p:txBody>
      </p:sp>
      <p:sp>
        <p:nvSpPr>
          <p:cNvPr id="3" name="Content Placeholder 2">
            <a:extLst>
              <a:ext uri="{FF2B5EF4-FFF2-40B4-BE49-F238E27FC236}">
                <a16:creationId xmlns:a16="http://schemas.microsoft.com/office/drawing/2014/main" id="{01CD42D2-8DD8-44A0-BEA6-4FEFDCD35CED}"/>
              </a:ext>
            </a:extLst>
          </p:cNvPr>
          <p:cNvSpPr>
            <a:spLocks noGrp="1"/>
          </p:cNvSpPr>
          <p:nvPr>
            <p:ph idx="1"/>
          </p:nvPr>
        </p:nvSpPr>
        <p:spPr>
          <a:xfrm>
            <a:off x="838200" y="1825625"/>
            <a:ext cx="10515600" cy="532564"/>
          </a:xfrm>
        </p:spPr>
        <p:txBody>
          <a:bodyPr/>
          <a:lstStyle/>
          <a:p>
            <a:r>
              <a:rPr lang="en-US" dirty="0"/>
              <a:t>Symbols shifted by a fixed number (three in the example below)</a:t>
            </a:r>
          </a:p>
          <a:p>
            <a:pPr lvl="1"/>
            <a:endParaRPr lang="en-US" dirty="0"/>
          </a:p>
        </p:txBody>
      </p:sp>
      <p:pic>
        <p:nvPicPr>
          <p:cNvPr id="4" name="Picture 3">
            <a:extLst>
              <a:ext uri="{FF2B5EF4-FFF2-40B4-BE49-F238E27FC236}">
                <a16:creationId xmlns:a16="http://schemas.microsoft.com/office/drawing/2014/main" id="{70740578-71C6-416B-95A8-1D68A3656EEC}"/>
              </a:ext>
            </a:extLst>
          </p:cNvPr>
          <p:cNvPicPr>
            <a:picLocks noChangeAspect="1"/>
          </p:cNvPicPr>
          <p:nvPr/>
        </p:nvPicPr>
        <p:blipFill>
          <a:blip r:embed="rId3"/>
          <a:stretch>
            <a:fillRect/>
          </a:stretch>
        </p:blipFill>
        <p:spPr>
          <a:xfrm>
            <a:off x="701340" y="2358189"/>
            <a:ext cx="10789319" cy="1431758"/>
          </a:xfrm>
          <a:prstGeom prst="rect">
            <a:avLst/>
          </a:prstGeom>
        </p:spPr>
      </p:pic>
      <p:sp>
        <p:nvSpPr>
          <p:cNvPr id="6" name="Content Placeholder 2">
            <a:extLst>
              <a:ext uri="{FF2B5EF4-FFF2-40B4-BE49-F238E27FC236}">
                <a16:creationId xmlns:a16="http://schemas.microsoft.com/office/drawing/2014/main" id="{AA1C8A02-CEFC-4585-9F70-3E26C27E80DC}"/>
              </a:ext>
            </a:extLst>
          </p:cNvPr>
          <p:cNvSpPr txBox="1">
            <a:spLocks/>
          </p:cNvSpPr>
          <p:nvPr/>
        </p:nvSpPr>
        <p:spPr>
          <a:xfrm>
            <a:off x="838199" y="3924883"/>
            <a:ext cx="10515600" cy="2050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Caesar in Python</a:t>
            </a:r>
          </a:p>
          <a:p>
            <a:pPr marL="0" indent="0">
              <a:buNone/>
            </a:pPr>
            <a:r>
              <a:rPr lang="en-US" sz="1600" dirty="0"/>
              <a:t>(From Cracking Codes with Python</a:t>
            </a:r>
            <a:br>
              <a:rPr lang="en-US" sz="1600" dirty="0"/>
            </a:br>
            <a:r>
              <a:rPr lang="en-US" sz="1600" dirty="0"/>
              <a:t>by Sweigart)</a:t>
            </a:r>
          </a:p>
          <a:p>
            <a:pPr lvl="1"/>
            <a:endParaRPr lang="en-US" dirty="0"/>
          </a:p>
        </p:txBody>
      </p:sp>
      <p:pic>
        <p:nvPicPr>
          <p:cNvPr id="8" name="Picture 7">
            <a:extLst>
              <a:ext uri="{FF2B5EF4-FFF2-40B4-BE49-F238E27FC236}">
                <a16:creationId xmlns:a16="http://schemas.microsoft.com/office/drawing/2014/main" id="{ACE255DD-6609-44DA-92DC-0B4B18DE9720}"/>
              </a:ext>
            </a:extLst>
          </p:cNvPr>
          <p:cNvPicPr>
            <a:picLocks noChangeAspect="1"/>
          </p:cNvPicPr>
          <p:nvPr/>
        </p:nvPicPr>
        <p:blipFill>
          <a:blip r:embed="rId4"/>
          <a:stretch>
            <a:fillRect/>
          </a:stretch>
        </p:blipFill>
        <p:spPr>
          <a:xfrm>
            <a:off x="3990472" y="4033169"/>
            <a:ext cx="7036961" cy="2567991"/>
          </a:xfrm>
          <a:prstGeom prst="rect">
            <a:avLst/>
          </a:prstGeom>
        </p:spPr>
      </p:pic>
    </p:spTree>
    <p:extLst>
      <p:ext uri="{BB962C8B-B14F-4D97-AF65-F5344CB8AC3E}">
        <p14:creationId xmlns:p14="http://schemas.microsoft.com/office/powerpoint/2010/main" val="2481793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00CCD-C1BE-4206-927C-D66ECD83B43A}"/>
              </a:ext>
            </a:extLst>
          </p:cNvPr>
          <p:cNvSpPr>
            <a:spLocks noGrp="1"/>
          </p:cNvSpPr>
          <p:nvPr>
            <p:ph type="title"/>
          </p:nvPr>
        </p:nvSpPr>
        <p:spPr/>
        <p:txBody>
          <a:bodyPr/>
          <a:lstStyle/>
          <a:p>
            <a:r>
              <a:rPr lang="en-US" dirty="0"/>
              <a:t>Modular Addition</a:t>
            </a:r>
          </a:p>
        </p:txBody>
      </p:sp>
      <p:sp>
        <p:nvSpPr>
          <p:cNvPr id="3" name="Content Placeholder 2">
            <a:extLst>
              <a:ext uri="{FF2B5EF4-FFF2-40B4-BE49-F238E27FC236}">
                <a16:creationId xmlns:a16="http://schemas.microsoft.com/office/drawing/2014/main" id="{8581D964-7E94-447E-9607-24AB1657AC48}"/>
              </a:ext>
            </a:extLst>
          </p:cNvPr>
          <p:cNvSpPr>
            <a:spLocks noGrp="1"/>
          </p:cNvSpPr>
          <p:nvPr>
            <p:ph idx="1"/>
          </p:nvPr>
        </p:nvSpPr>
        <p:spPr/>
        <p:txBody>
          <a:bodyPr/>
          <a:lstStyle/>
          <a:p>
            <a:r>
              <a:rPr lang="en-US" dirty="0"/>
              <a:t>Key part of Python Caesar script is:</a:t>
            </a:r>
          </a:p>
          <a:p>
            <a:pPr lvl="1"/>
            <a:r>
              <a:rPr lang="en-US" dirty="0"/>
              <a:t> ciphertext += SYMBOLS[(index + shift) % length]</a:t>
            </a:r>
          </a:p>
          <a:p>
            <a:r>
              <a:rPr lang="en-US" dirty="0"/>
              <a:t>Modular addition “wraps around”</a:t>
            </a:r>
          </a:p>
          <a:p>
            <a:pPr lvl="1"/>
            <a:r>
              <a:rPr lang="en-US" dirty="0"/>
              <a:t>Index of ‘Z’ is 25, we have 26 symbols (0-25)</a:t>
            </a:r>
          </a:p>
          <a:p>
            <a:pPr lvl="1"/>
            <a:r>
              <a:rPr lang="en-US" dirty="0"/>
              <a:t>‘Z’ shifted by 3 is index 28, which doesn’t exist</a:t>
            </a:r>
          </a:p>
          <a:p>
            <a:pPr lvl="1"/>
            <a:r>
              <a:rPr lang="en-US" dirty="0"/>
              <a:t>Index “wraps” by starting over at 0</a:t>
            </a:r>
          </a:p>
          <a:p>
            <a:pPr lvl="2"/>
            <a:r>
              <a:rPr lang="en-US" dirty="0"/>
              <a:t>…, 25, 0, 1, 2, 3, …</a:t>
            </a:r>
          </a:p>
          <a:p>
            <a:pPr lvl="1"/>
            <a:r>
              <a:rPr lang="en-US" dirty="0"/>
              <a:t>‘Z’ shifted by 3 is index 2, or ‘C’</a:t>
            </a:r>
          </a:p>
          <a:p>
            <a:r>
              <a:rPr lang="en-US" dirty="0"/>
              <a:t>Math:  </a:t>
            </a:r>
            <a:r>
              <a:rPr lang="en-US" dirty="0" err="1">
                <a:highlight>
                  <a:srgbClr val="FFFF00"/>
                </a:highlight>
              </a:rPr>
              <a:t>cipherIndex</a:t>
            </a:r>
            <a:r>
              <a:rPr lang="en-US" dirty="0">
                <a:highlight>
                  <a:srgbClr val="FFFF00"/>
                </a:highlight>
              </a:rPr>
              <a:t> = (index + shift) mod length</a:t>
            </a:r>
          </a:p>
        </p:txBody>
      </p:sp>
    </p:spTree>
    <p:extLst>
      <p:ext uri="{BB962C8B-B14F-4D97-AF65-F5344CB8AC3E}">
        <p14:creationId xmlns:p14="http://schemas.microsoft.com/office/powerpoint/2010/main" val="3983643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B4A11-4127-45DD-BC80-9F3860E6FA77}"/>
              </a:ext>
            </a:extLst>
          </p:cNvPr>
          <p:cNvSpPr>
            <a:spLocks noGrp="1"/>
          </p:cNvSpPr>
          <p:nvPr>
            <p:ph type="title"/>
          </p:nvPr>
        </p:nvSpPr>
        <p:spPr/>
        <p:txBody>
          <a:bodyPr/>
          <a:lstStyle/>
          <a:p>
            <a:r>
              <a:rPr lang="en-US" dirty="0"/>
              <a:t>Decrypt Caesar Cipher</a:t>
            </a:r>
          </a:p>
        </p:txBody>
      </p:sp>
      <p:sp>
        <p:nvSpPr>
          <p:cNvPr id="3" name="Content Placeholder 2">
            <a:extLst>
              <a:ext uri="{FF2B5EF4-FFF2-40B4-BE49-F238E27FC236}">
                <a16:creationId xmlns:a16="http://schemas.microsoft.com/office/drawing/2014/main" id="{801ACC2D-F4CD-47AD-8E7B-E00F54A54CDF}"/>
              </a:ext>
            </a:extLst>
          </p:cNvPr>
          <p:cNvSpPr>
            <a:spLocks noGrp="1"/>
          </p:cNvSpPr>
          <p:nvPr>
            <p:ph idx="1"/>
          </p:nvPr>
        </p:nvSpPr>
        <p:spPr/>
        <p:txBody>
          <a:bodyPr/>
          <a:lstStyle/>
          <a:p>
            <a:r>
              <a:rPr lang="en-US" dirty="0"/>
              <a:t>Encrypt:  </a:t>
            </a:r>
            <a:r>
              <a:rPr lang="en-US" dirty="0" err="1"/>
              <a:t>cipherIndex</a:t>
            </a:r>
            <a:r>
              <a:rPr lang="en-US" dirty="0"/>
              <a:t> = (index + shift) mod length</a:t>
            </a:r>
          </a:p>
          <a:p>
            <a:r>
              <a:rPr lang="en-US" dirty="0"/>
              <a:t>Decrypt:  </a:t>
            </a:r>
            <a:r>
              <a:rPr lang="en-US" dirty="0">
                <a:highlight>
                  <a:srgbClr val="FFFF00"/>
                </a:highlight>
              </a:rPr>
              <a:t>index = (</a:t>
            </a:r>
            <a:r>
              <a:rPr lang="en-US" dirty="0" err="1">
                <a:highlight>
                  <a:srgbClr val="FFFF00"/>
                </a:highlight>
              </a:rPr>
              <a:t>cipherIndex</a:t>
            </a:r>
            <a:r>
              <a:rPr lang="en-US" dirty="0">
                <a:highlight>
                  <a:srgbClr val="FFFF00"/>
                </a:highlight>
              </a:rPr>
              <a:t> – shift) mod length</a:t>
            </a:r>
          </a:p>
          <a:p>
            <a:r>
              <a:rPr lang="en-US" dirty="0"/>
              <a:t>In our example shift = 3 and length = 26</a:t>
            </a:r>
          </a:p>
          <a:p>
            <a:pPr lvl="1"/>
            <a:r>
              <a:rPr lang="en-US" dirty="0"/>
              <a:t>Encrypt:  </a:t>
            </a:r>
            <a:r>
              <a:rPr lang="en-US" dirty="0" err="1"/>
              <a:t>cipherIndex</a:t>
            </a:r>
            <a:r>
              <a:rPr lang="en-US" dirty="0"/>
              <a:t> = (index + 3) mod26</a:t>
            </a:r>
          </a:p>
          <a:p>
            <a:pPr lvl="1"/>
            <a:r>
              <a:rPr lang="en-US" dirty="0"/>
              <a:t>Decrypt: index = (</a:t>
            </a:r>
            <a:r>
              <a:rPr lang="en-US" dirty="0" err="1"/>
              <a:t>cipherIndex</a:t>
            </a:r>
            <a:r>
              <a:rPr lang="en-US" dirty="0"/>
              <a:t> – 3) mod26</a:t>
            </a:r>
          </a:p>
          <a:p>
            <a:r>
              <a:rPr lang="en-US" dirty="0"/>
              <a:t>Decrypt code same as encrypt, just change shift</a:t>
            </a:r>
          </a:p>
          <a:p>
            <a:r>
              <a:rPr lang="en-US" dirty="0"/>
              <a:t>If shift is 13, encrypt and decrypt are the same</a:t>
            </a:r>
          </a:p>
          <a:p>
            <a:r>
              <a:rPr lang="en-US" dirty="0"/>
              <a:t>Multiple encryptions add no security</a:t>
            </a:r>
          </a:p>
          <a:p>
            <a:pPr lvl="1"/>
            <a:r>
              <a:rPr lang="en-US" dirty="0"/>
              <a:t>Caesar shift 3 followed by Caesar shift 4 is just Caesar shift 7</a:t>
            </a:r>
          </a:p>
        </p:txBody>
      </p:sp>
    </p:spTree>
    <p:extLst>
      <p:ext uri="{BB962C8B-B14F-4D97-AF65-F5344CB8AC3E}">
        <p14:creationId xmlns:p14="http://schemas.microsoft.com/office/powerpoint/2010/main" val="2470338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BD408-46A0-44CD-95F5-FBD60E4E7592}"/>
              </a:ext>
            </a:extLst>
          </p:cNvPr>
          <p:cNvSpPr>
            <a:spLocks noGrp="1"/>
          </p:cNvSpPr>
          <p:nvPr>
            <p:ph type="title"/>
          </p:nvPr>
        </p:nvSpPr>
        <p:spPr/>
        <p:txBody>
          <a:bodyPr/>
          <a:lstStyle/>
          <a:p>
            <a:r>
              <a:rPr lang="en-US" dirty="0"/>
              <a:t>Affine Cipher, a more general case</a:t>
            </a:r>
          </a:p>
        </p:txBody>
      </p:sp>
      <p:sp>
        <p:nvSpPr>
          <p:cNvPr id="3" name="Content Placeholder 2">
            <a:extLst>
              <a:ext uri="{FF2B5EF4-FFF2-40B4-BE49-F238E27FC236}">
                <a16:creationId xmlns:a16="http://schemas.microsoft.com/office/drawing/2014/main" id="{0FB30855-7526-4B02-9575-19F6FC6F675B}"/>
              </a:ext>
            </a:extLst>
          </p:cNvPr>
          <p:cNvSpPr>
            <a:spLocks noGrp="1"/>
          </p:cNvSpPr>
          <p:nvPr>
            <p:ph idx="1"/>
          </p:nvPr>
        </p:nvSpPr>
        <p:spPr/>
        <p:txBody>
          <a:bodyPr>
            <a:normAutofit lnSpcReduction="10000"/>
          </a:bodyPr>
          <a:lstStyle/>
          <a:p>
            <a:r>
              <a:rPr lang="en-US" dirty="0"/>
              <a:t>Instead of simple shift (add to index), Affine cipher also multiplies</a:t>
            </a:r>
          </a:p>
          <a:p>
            <a:pPr lvl="1"/>
            <a:r>
              <a:rPr lang="en-US" dirty="0" err="1">
                <a:highlight>
                  <a:srgbClr val="FFFF00"/>
                </a:highlight>
              </a:rPr>
              <a:t>cipherIndex</a:t>
            </a:r>
            <a:r>
              <a:rPr lang="en-US" dirty="0">
                <a:highlight>
                  <a:srgbClr val="FFFF00"/>
                </a:highlight>
              </a:rPr>
              <a:t> = A * index + B</a:t>
            </a:r>
          </a:p>
          <a:p>
            <a:r>
              <a:rPr lang="en-US" dirty="0"/>
              <a:t>Jumbles symbols rather than shifting</a:t>
            </a:r>
          </a:p>
          <a:p>
            <a:pPr lvl="1"/>
            <a:r>
              <a:rPr lang="en-US" dirty="0"/>
              <a:t>Symbols[index]		</a:t>
            </a:r>
            <a:r>
              <a:rPr lang="en-US" dirty="0">
                <a:latin typeface="Courier New" panose="02070309020205020404" pitchFamily="49" charset="0"/>
                <a:cs typeface="Courier New" panose="02070309020205020404" pitchFamily="49" charset="0"/>
              </a:rPr>
              <a:t>ABCDEFGHIJKLMNOPQRSTUVWXYZ</a:t>
            </a:r>
          </a:p>
          <a:p>
            <a:pPr lvl="1"/>
            <a:r>
              <a:rPr lang="en-US" dirty="0"/>
              <a:t>Symbols[3 * index]	</a:t>
            </a:r>
            <a:r>
              <a:rPr lang="en-US" dirty="0">
                <a:latin typeface="Courier New" panose="02070309020205020404" pitchFamily="49" charset="0"/>
                <a:cs typeface="Courier New" panose="02070309020205020404" pitchFamily="49" charset="0"/>
              </a:rPr>
              <a:t>ADGJMPSVYBEHKNQTWZCFILORUX</a:t>
            </a:r>
          </a:p>
          <a:p>
            <a:pPr lvl="1"/>
            <a:r>
              <a:rPr lang="en-US" dirty="0"/>
              <a:t>length = </a:t>
            </a:r>
            <a:r>
              <a:rPr lang="en-US" dirty="0" err="1"/>
              <a:t>len</a:t>
            </a:r>
            <a:r>
              <a:rPr lang="en-US" dirty="0"/>
              <a:t>(SYMBOLS) = 26	 shift B = 0 in this case</a:t>
            </a:r>
          </a:p>
          <a:p>
            <a:r>
              <a:rPr lang="en-US" dirty="0"/>
              <a:t>Problem:  A and length cannot have a common factor (A and length must be relatively prime)</a:t>
            </a:r>
          </a:p>
          <a:p>
            <a:pPr lvl="1"/>
            <a:r>
              <a:rPr lang="en-US" dirty="0"/>
              <a:t>Symbols[13 * index]	 </a:t>
            </a:r>
            <a:r>
              <a:rPr lang="en-US" dirty="0">
                <a:latin typeface="Courier New" panose="02070309020205020404" pitchFamily="49" charset="0"/>
                <a:cs typeface="Courier New" panose="02070309020205020404" pitchFamily="49" charset="0"/>
              </a:rPr>
              <a:t>ANANANANANANANANANANANANAN</a:t>
            </a:r>
          </a:p>
          <a:p>
            <a:pPr lvl="1"/>
            <a:r>
              <a:rPr lang="en-US" dirty="0"/>
              <a:t>Symbols[8 * index]	 </a:t>
            </a:r>
            <a:r>
              <a:rPr lang="en-US" u="sng" dirty="0">
                <a:latin typeface="Courier New" panose="02070309020205020404" pitchFamily="49" charset="0"/>
                <a:cs typeface="Courier New" panose="02070309020205020404" pitchFamily="49" charset="0"/>
              </a:rPr>
              <a:t>A</a:t>
            </a:r>
            <a:r>
              <a:rPr lang="en-US" dirty="0">
                <a:latin typeface="Courier New" panose="02070309020205020404" pitchFamily="49" charset="0"/>
                <a:cs typeface="Courier New" panose="02070309020205020404" pitchFamily="49" charset="0"/>
              </a:rPr>
              <a:t>IQYGOWEMUCKS</a:t>
            </a:r>
            <a:r>
              <a:rPr lang="en-US" u="sng" dirty="0">
                <a:latin typeface="Courier New" panose="02070309020205020404" pitchFamily="49" charset="0"/>
                <a:cs typeface="Courier New" panose="02070309020205020404" pitchFamily="49" charset="0"/>
              </a:rPr>
              <a:t>A</a:t>
            </a:r>
            <a:r>
              <a:rPr lang="en-US" dirty="0">
                <a:latin typeface="Courier New" panose="02070309020205020404" pitchFamily="49" charset="0"/>
                <a:cs typeface="Courier New" panose="02070309020205020404" pitchFamily="49" charset="0"/>
              </a:rPr>
              <a:t>IQYGOWEMUCKS</a:t>
            </a:r>
          </a:p>
          <a:p>
            <a:r>
              <a:rPr lang="en-US" dirty="0">
                <a:highlight>
                  <a:srgbClr val="FFFF00"/>
                </a:highlight>
              </a:rPr>
              <a:t>This is one reason why prime numbers are common in encryption</a:t>
            </a:r>
          </a:p>
        </p:txBody>
      </p:sp>
    </p:spTree>
    <p:extLst>
      <p:ext uri="{BB962C8B-B14F-4D97-AF65-F5344CB8AC3E}">
        <p14:creationId xmlns:p14="http://schemas.microsoft.com/office/powerpoint/2010/main" val="355988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2F7B-94DF-496C-9B02-6F45138B0B58}"/>
              </a:ext>
            </a:extLst>
          </p:cNvPr>
          <p:cNvSpPr>
            <a:spLocks noGrp="1"/>
          </p:cNvSpPr>
          <p:nvPr>
            <p:ph type="title"/>
          </p:nvPr>
        </p:nvSpPr>
        <p:spPr/>
        <p:txBody>
          <a:bodyPr/>
          <a:lstStyle/>
          <a:p>
            <a:r>
              <a:rPr lang="en-US" dirty="0"/>
              <a:t>GCD and Relatively Prime Numbers</a:t>
            </a:r>
          </a:p>
        </p:txBody>
      </p:sp>
      <p:sp>
        <p:nvSpPr>
          <p:cNvPr id="3" name="Content Placeholder 2">
            <a:extLst>
              <a:ext uri="{FF2B5EF4-FFF2-40B4-BE49-F238E27FC236}">
                <a16:creationId xmlns:a16="http://schemas.microsoft.com/office/drawing/2014/main" id="{32F8C766-A995-4019-B294-F880223235BB}"/>
              </a:ext>
            </a:extLst>
          </p:cNvPr>
          <p:cNvSpPr>
            <a:spLocks noGrp="1"/>
          </p:cNvSpPr>
          <p:nvPr>
            <p:ph idx="1"/>
          </p:nvPr>
        </p:nvSpPr>
        <p:spPr>
          <a:xfrm>
            <a:off x="838200" y="1825625"/>
            <a:ext cx="10515600" cy="3408112"/>
          </a:xfrm>
        </p:spPr>
        <p:txBody>
          <a:bodyPr>
            <a:normAutofit fontScale="92500" lnSpcReduction="10000"/>
          </a:bodyPr>
          <a:lstStyle/>
          <a:p>
            <a:r>
              <a:rPr lang="en-US" dirty="0"/>
              <a:t>Greatest Common Divisor (GCD) of two numbers is the largest number that can divide into both, with no remainder.</a:t>
            </a:r>
          </a:p>
          <a:p>
            <a:pPr lvl="1"/>
            <a:r>
              <a:rPr lang="en-US" dirty="0"/>
              <a:t>GCD( 36, 45 ) = 9</a:t>
            </a:r>
          </a:p>
          <a:p>
            <a:r>
              <a:rPr lang="en-US" dirty="0"/>
              <a:t>GCD(a, b) = 1 means the numbers are relatively prime.</a:t>
            </a:r>
          </a:p>
          <a:p>
            <a:pPr lvl="1"/>
            <a:r>
              <a:rPr lang="en-US" dirty="0"/>
              <a:t>GCD( 44, 45 ) = 1</a:t>
            </a:r>
          </a:p>
          <a:p>
            <a:r>
              <a:rPr lang="en-US" dirty="0"/>
              <a:t>Euclid’s Algorithm computes GCD quickly.</a:t>
            </a:r>
          </a:p>
          <a:p>
            <a:pPr lvl="1"/>
            <a:r>
              <a:rPr lang="en-US" dirty="0"/>
              <a:t>Divide larger number by smaller and take the remainder  b % a</a:t>
            </a:r>
          </a:p>
          <a:p>
            <a:pPr lvl="1"/>
            <a:r>
              <a:rPr lang="en-US" dirty="0"/>
              <a:t>Continue while the smaller number is &gt; 0</a:t>
            </a:r>
          </a:p>
          <a:p>
            <a:pPr lvl="1"/>
            <a:r>
              <a:rPr lang="en-US" dirty="0"/>
              <a:t>What’s left is GCD</a:t>
            </a:r>
          </a:p>
        </p:txBody>
      </p:sp>
      <p:pic>
        <p:nvPicPr>
          <p:cNvPr id="6" name="Picture 5">
            <a:extLst>
              <a:ext uri="{FF2B5EF4-FFF2-40B4-BE49-F238E27FC236}">
                <a16:creationId xmlns:a16="http://schemas.microsoft.com/office/drawing/2014/main" id="{39BDC9A1-A44B-4813-8DAA-6E5951D6E5DC}"/>
              </a:ext>
            </a:extLst>
          </p:cNvPr>
          <p:cNvPicPr>
            <a:picLocks noChangeAspect="1"/>
          </p:cNvPicPr>
          <p:nvPr/>
        </p:nvPicPr>
        <p:blipFill>
          <a:blip r:embed="rId3"/>
          <a:stretch>
            <a:fillRect/>
          </a:stretch>
        </p:blipFill>
        <p:spPr>
          <a:xfrm>
            <a:off x="1337072" y="5089107"/>
            <a:ext cx="9517856" cy="1403768"/>
          </a:xfrm>
          <a:prstGeom prst="rect">
            <a:avLst/>
          </a:prstGeom>
        </p:spPr>
      </p:pic>
      <p:sp>
        <p:nvSpPr>
          <p:cNvPr id="5" name="TextBox 4">
            <a:extLst>
              <a:ext uri="{FF2B5EF4-FFF2-40B4-BE49-F238E27FC236}">
                <a16:creationId xmlns:a16="http://schemas.microsoft.com/office/drawing/2014/main" id="{E120B430-56C8-4441-A118-5011D3F4E343}"/>
              </a:ext>
            </a:extLst>
          </p:cNvPr>
          <p:cNvSpPr txBox="1"/>
          <p:nvPr/>
        </p:nvSpPr>
        <p:spPr>
          <a:xfrm>
            <a:off x="5484246" y="5910779"/>
            <a:ext cx="3172178" cy="307777"/>
          </a:xfrm>
          <a:prstGeom prst="rect">
            <a:avLst/>
          </a:prstGeom>
          <a:noFill/>
        </p:spPr>
        <p:txBody>
          <a:bodyPr wrap="square" rtlCol="0">
            <a:spAutoFit/>
          </a:bodyPr>
          <a:lstStyle/>
          <a:p>
            <a:r>
              <a:rPr lang="en-US" sz="1400" dirty="0">
                <a:hlinkClick r:id="rId4"/>
              </a:rPr>
              <a:t>https://inventwithpython.com/cracking/</a:t>
            </a:r>
            <a:r>
              <a:rPr lang="en-US" sz="1400" dirty="0"/>
              <a:t> </a:t>
            </a:r>
          </a:p>
        </p:txBody>
      </p:sp>
    </p:spTree>
    <p:extLst>
      <p:ext uri="{BB962C8B-B14F-4D97-AF65-F5344CB8AC3E}">
        <p14:creationId xmlns:p14="http://schemas.microsoft.com/office/powerpoint/2010/main" val="747259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42EB2-0E93-4CD8-89CE-E9858B3A60D9}"/>
              </a:ext>
            </a:extLst>
          </p:cNvPr>
          <p:cNvSpPr>
            <a:spLocks noGrp="1"/>
          </p:cNvSpPr>
          <p:nvPr>
            <p:ph type="title"/>
          </p:nvPr>
        </p:nvSpPr>
        <p:spPr/>
        <p:txBody>
          <a:bodyPr/>
          <a:lstStyle/>
          <a:p>
            <a:r>
              <a:rPr lang="en-US" dirty="0"/>
              <a:t>Affine Decryption and the Modular Inverse</a:t>
            </a:r>
          </a:p>
        </p:txBody>
      </p:sp>
      <p:sp>
        <p:nvSpPr>
          <p:cNvPr id="3" name="Content Placeholder 2">
            <a:extLst>
              <a:ext uri="{FF2B5EF4-FFF2-40B4-BE49-F238E27FC236}">
                <a16:creationId xmlns:a16="http://schemas.microsoft.com/office/drawing/2014/main" id="{41AA5DDE-0692-4840-A920-F0B39D4E041A}"/>
              </a:ext>
            </a:extLst>
          </p:cNvPr>
          <p:cNvSpPr>
            <a:spLocks noGrp="1"/>
          </p:cNvSpPr>
          <p:nvPr>
            <p:ph idx="1"/>
          </p:nvPr>
        </p:nvSpPr>
        <p:spPr/>
        <p:txBody>
          <a:bodyPr/>
          <a:lstStyle/>
          <a:p>
            <a:r>
              <a:rPr lang="en-US" dirty="0"/>
              <a:t>Affine Encrypt:  </a:t>
            </a:r>
            <a:r>
              <a:rPr lang="en-US" dirty="0" err="1"/>
              <a:t>cipherIndex</a:t>
            </a:r>
            <a:r>
              <a:rPr lang="en-US" dirty="0"/>
              <a:t> = (A * index + B) mod length</a:t>
            </a:r>
          </a:p>
          <a:p>
            <a:r>
              <a:rPr lang="en-US" dirty="0"/>
              <a:t>Affine Decrypt:  index = (</a:t>
            </a:r>
            <a:r>
              <a:rPr lang="en-US" dirty="0" err="1"/>
              <a:t>cipherIndex</a:t>
            </a:r>
            <a:r>
              <a:rPr lang="en-US" dirty="0"/>
              <a:t> – B) / A </a:t>
            </a:r>
            <a:r>
              <a:rPr lang="en-US" dirty="0">
                <a:highlight>
                  <a:srgbClr val="FFFF00"/>
                </a:highlight>
              </a:rPr>
              <a:t>????</a:t>
            </a:r>
          </a:p>
          <a:p>
            <a:pPr lvl="1"/>
            <a:r>
              <a:rPr lang="en-US" dirty="0"/>
              <a:t>Division does not work in modular arithmetic</a:t>
            </a:r>
          </a:p>
          <a:p>
            <a:pPr lvl="1"/>
            <a:r>
              <a:rPr lang="en-US" dirty="0"/>
              <a:t>In modular arithmetic, we multiply by the inverse</a:t>
            </a:r>
          </a:p>
          <a:p>
            <a:pPr lvl="1"/>
            <a:r>
              <a:rPr lang="en-US" dirty="0"/>
              <a:t>A</a:t>
            </a:r>
            <a:r>
              <a:rPr lang="en-US" baseline="30000" dirty="0"/>
              <a:t>-1</a:t>
            </a:r>
            <a:r>
              <a:rPr lang="en-US" dirty="0"/>
              <a:t> * A = 1 mod length</a:t>
            </a:r>
          </a:p>
          <a:p>
            <a:pPr lvl="1"/>
            <a:r>
              <a:rPr lang="en-US" dirty="0"/>
              <a:t>If A is 3 and length is 26, 9 * 3 mod 26 = 27 mod 26 = 1</a:t>
            </a:r>
          </a:p>
          <a:p>
            <a:pPr lvl="1"/>
            <a:r>
              <a:rPr lang="en-US" dirty="0"/>
              <a:t>3 and 9 are multiplicative inverses in modulo 26</a:t>
            </a:r>
          </a:p>
          <a:p>
            <a:pPr lvl="1"/>
            <a:r>
              <a:rPr lang="en-US" dirty="0">
                <a:highlight>
                  <a:srgbClr val="FFFF00"/>
                </a:highlight>
              </a:rPr>
              <a:t>Index = (</a:t>
            </a:r>
            <a:r>
              <a:rPr lang="en-US" dirty="0" err="1">
                <a:highlight>
                  <a:srgbClr val="FFFF00"/>
                </a:highlight>
              </a:rPr>
              <a:t>cipherIndex</a:t>
            </a:r>
            <a:r>
              <a:rPr lang="en-US" dirty="0">
                <a:highlight>
                  <a:srgbClr val="FFFF00"/>
                </a:highlight>
              </a:rPr>
              <a:t> – B) * A</a:t>
            </a:r>
            <a:r>
              <a:rPr lang="en-US" baseline="30000" dirty="0">
                <a:highlight>
                  <a:srgbClr val="FFFF00"/>
                </a:highlight>
              </a:rPr>
              <a:t>-1 </a:t>
            </a:r>
            <a:r>
              <a:rPr lang="en-US" dirty="0">
                <a:highlight>
                  <a:srgbClr val="FFFF00"/>
                </a:highlight>
              </a:rPr>
              <a:t>mod length</a:t>
            </a:r>
          </a:p>
          <a:p>
            <a:r>
              <a:rPr lang="en-US" dirty="0"/>
              <a:t>For A</a:t>
            </a:r>
            <a:r>
              <a:rPr lang="en-US" baseline="30000" dirty="0"/>
              <a:t>-1</a:t>
            </a:r>
            <a:r>
              <a:rPr lang="en-US" dirty="0"/>
              <a:t> mod length to exist, A and length must be relatively prime</a:t>
            </a:r>
          </a:p>
        </p:txBody>
      </p:sp>
    </p:spTree>
    <p:extLst>
      <p:ext uri="{BB962C8B-B14F-4D97-AF65-F5344CB8AC3E}">
        <p14:creationId xmlns:p14="http://schemas.microsoft.com/office/powerpoint/2010/main" val="3424901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E4EF2-19B2-4BFC-836B-1FDB1EADD572}"/>
              </a:ext>
            </a:extLst>
          </p:cNvPr>
          <p:cNvSpPr>
            <a:spLocks noGrp="1"/>
          </p:cNvSpPr>
          <p:nvPr>
            <p:ph type="title"/>
          </p:nvPr>
        </p:nvSpPr>
        <p:spPr/>
        <p:txBody>
          <a:bodyPr/>
          <a:lstStyle/>
          <a:p>
            <a:r>
              <a:rPr lang="en-US" dirty="0"/>
              <a:t>Key Point—Multiplicative Inverse</a:t>
            </a:r>
          </a:p>
        </p:txBody>
      </p:sp>
      <p:sp>
        <p:nvSpPr>
          <p:cNvPr id="3" name="Content Placeholder 2">
            <a:extLst>
              <a:ext uri="{FF2B5EF4-FFF2-40B4-BE49-F238E27FC236}">
                <a16:creationId xmlns:a16="http://schemas.microsoft.com/office/drawing/2014/main" id="{355FF732-4B65-47AC-8DAD-7C66AF1E90F5}"/>
              </a:ext>
            </a:extLst>
          </p:cNvPr>
          <p:cNvSpPr>
            <a:spLocks noGrp="1"/>
          </p:cNvSpPr>
          <p:nvPr>
            <p:ph idx="1"/>
          </p:nvPr>
        </p:nvSpPr>
        <p:spPr/>
        <p:txBody>
          <a:bodyPr/>
          <a:lstStyle/>
          <a:p>
            <a:r>
              <a:rPr lang="en-US" dirty="0"/>
              <a:t>When Multiplicative Inverse does not exist, multiplication does not give a unique answer—remember Affine cipher, mod 26</a:t>
            </a:r>
          </a:p>
          <a:p>
            <a:pPr lvl="1"/>
            <a:r>
              <a:rPr lang="en-US" dirty="0"/>
              <a:t>Symbols[index]		</a:t>
            </a:r>
            <a:r>
              <a:rPr lang="en-US" dirty="0">
                <a:latin typeface="Courier New" panose="02070309020205020404" pitchFamily="49" charset="0"/>
                <a:cs typeface="Courier New" panose="02070309020205020404" pitchFamily="49" charset="0"/>
              </a:rPr>
              <a:t>ABCDEFGHIJKLMNOPQRSTUVWXYZ</a:t>
            </a:r>
          </a:p>
          <a:p>
            <a:pPr lvl="1"/>
            <a:r>
              <a:rPr lang="en-US" dirty="0"/>
              <a:t>Symbols[13 * index]	</a:t>
            </a:r>
            <a:r>
              <a:rPr lang="en-US" dirty="0">
                <a:latin typeface="Courier New" panose="02070309020205020404" pitchFamily="49" charset="0"/>
                <a:cs typeface="Courier New" panose="02070309020205020404" pitchFamily="49" charset="0"/>
              </a:rPr>
              <a:t>ANANANANANANANANANANANANAN</a:t>
            </a:r>
          </a:p>
          <a:p>
            <a:pPr lvl="1"/>
            <a:r>
              <a:rPr lang="en-US" dirty="0"/>
              <a:t>Symbols[8 * index]	</a:t>
            </a:r>
            <a:r>
              <a:rPr lang="en-US" u="sng" dirty="0">
                <a:latin typeface="Courier New" panose="02070309020205020404" pitchFamily="49" charset="0"/>
                <a:cs typeface="Courier New" panose="02070309020205020404" pitchFamily="49" charset="0"/>
              </a:rPr>
              <a:t>A</a:t>
            </a:r>
            <a:r>
              <a:rPr lang="en-US" dirty="0">
                <a:latin typeface="Courier New" panose="02070309020205020404" pitchFamily="49" charset="0"/>
                <a:cs typeface="Courier New" panose="02070309020205020404" pitchFamily="49" charset="0"/>
              </a:rPr>
              <a:t>IQYGOWEMUCKS</a:t>
            </a:r>
            <a:r>
              <a:rPr lang="en-US" u="sng" dirty="0">
                <a:latin typeface="Courier New" panose="02070309020205020404" pitchFamily="49" charset="0"/>
                <a:cs typeface="Courier New" panose="02070309020205020404" pitchFamily="49" charset="0"/>
              </a:rPr>
              <a:t>A</a:t>
            </a:r>
            <a:r>
              <a:rPr lang="en-US" dirty="0">
                <a:latin typeface="Courier New" panose="02070309020205020404" pitchFamily="49" charset="0"/>
                <a:cs typeface="Courier New" panose="02070309020205020404" pitchFamily="49" charset="0"/>
              </a:rPr>
              <a:t>IQYGOWEMUCKS</a:t>
            </a:r>
          </a:p>
          <a:p>
            <a:r>
              <a:rPr lang="en-US" dirty="0"/>
              <a:t>Some encryption develops ways to work around this</a:t>
            </a:r>
          </a:p>
          <a:p>
            <a:pPr lvl="1"/>
            <a:r>
              <a:rPr lang="en-US" dirty="0"/>
              <a:t>AES defines new operations to replace multiplication and addition</a:t>
            </a:r>
          </a:p>
          <a:p>
            <a:pPr lvl="1"/>
            <a:r>
              <a:rPr lang="en-US" dirty="0"/>
              <a:t>Diffie-Hellman excludes numbers that do not have inverse</a:t>
            </a:r>
          </a:p>
          <a:p>
            <a:r>
              <a:rPr lang="en-US" dirty="0"/>
              <a:t>Some encryption makes use of this property</a:t>
            </a:r>
          </a:p>
          <a:p>
            <a:pPr lvl="1"/>
            <a:r>
              <a:rPr lang="en-US" dirty="0"/>
              <a:t>RSA is based on a modulus that is not prime</a:t>
            </a:r>
          </a:p>
        </p:txBody>
      </p:sp>
    </p:spTree>
    <p:extLst>
      <p:ext uri="{BB962C8B-B14F-4D97-AF65-F5344CB8AC3E}">
        <p14:creationId xmlns:p14="http://schemas.microsoft.com/office/powerpoint/2010/main" val="41669684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5303</TotalTime>
  <Words>3453</Words>
  <Application>Microsoft Office PowerPoint</Application>
  <PresentationFormat>Widescreen</PresentationFormat>
  <Paragraphs>272</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Cambria Math</vt:lpstr>
      <vt:lpstr>Courier New</vt:lpstr>
      <vt:lpstr>Office Theme</vt:lpstr>
      <vt:lpstr>Cryptology (2)</vt:lpstr>
      <vt:lpstr>Classic Ciphers</vt:lpstr>
      <vt:lpstr>Caesar (or Shift) Cipher</vt:lpstr>
      <vt:lpstr>Modular Addition</vt:lpstr>
      <vt:lpstr>Decrypt Caesar Cipher</vt:lpstr>
      <vt:lpstr>Affine Cipher, a more general case</vt:lpstr>
      <vt:lpstr>GCD and Relatively Prime Numbers</vt:lpstr>
      <vt:lpstr>Affine Decryption and the Modular Inverse</vt:lpstr>
      <vt:lpstr>Key Point—Multiplicative Inverse</vt:lpstr>
      <vt:lpstr>Computing Modular Multiplicative Inverses</vt:lpstr>
      <vt:lpstr>Modulo operator</vt:lpstr>
      <vt:lpstr>Integer Rings</vt:lpstr>
      <vt:lpstr>Groups, Fields, and Prime Fields</vt:lpstr>
      <vt:lpstr>Extended Euclidean Algorithm (optional for math people,  a proof that the extended algorithm computes the multiplicative inverse)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Cryptology (2)</dc:title>
  <dc:creator>John York</dc:creator>
  <cp:lastModifiedBy>John York</cp:lastModifiedBy>
  <cp:revision>117</cp:revision>
  <dcterms:created xsi:type="dcterms:W3CDTF">2018-03-07T18:42:13Z</dcterms:created>
  <dcterms:modified xsi:type="dcterms:W3CDTF">2020-11-25T19:02:56Z</dcterms:modified>
</cp:coreProperties>
</file>