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90" d="100"/>
          <a:sy n="90" d="100"/>
        </p:scale>
        <p:origin x="84" y="31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11</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___________		Modulus	 ___________</a:t>
            </a:r>
          </a:p>
          <a:p>
            <a:r>
              <a:rPr lang="en-US" dirty="0"/>
              <a:t>P	_____, ______</a:t>
            </a:r>
          </a:p>
          <a:p>
            <a:endParaRPr lang="en-US" dirty="0"/>
          </a:p>
          <a:p>
            <a:r>
              <a:rPr lang="en-US" dirty="0"/>
              <a:t>Alice</a:t>
            </a:r>
          </a:p>
          <a:p>
            <a:r>
              <a:rPr lang="en-US" dirty="0"/>
              <a:t>Select a	___________</a:t>
            </a:r>
          </a:p>
          <a:p>
            <a:r>
              <a:rPr lang="en-US" dirty="0"/>
              <a:t>Compute A	___________ A = a P</a:t>
            </a:r>
          </a:p>
          <a:p>
            <a:r>
              <a:rPr lang="en-US" dirty="0"/>
              <a:t>Give A to Bob</a:t>
            </a:r>
          </a:p>
          <a:p>
            <a:endParaRPr lang="en-US" dirty="0"/>
          </a:p>
          <a:p>
            <a:r>
              <a:rPr lang="en-US" dirty="0"/>
              <a:t>Bob</a:t>
            </a:r>
          </a:p>
          <a:p>
            <a:r>
              <a:rPr lang="en-US" dirty="0"/>
              <a:t>Select b	 ___________</a:t>
            </a:r>
          </a:p>
          <a:p>
            <a:r>
              <a:rPr lang="en-US" dirty="0"/>
              <a:t>Compute B 	___________ B = b P</a:t>
            </a:r>
          </a:p>
          <a:p>
            <a:r>
              <a:rPr lang="en-US" dirty="0"/>
              <a:t>Give B to Alice</a:t>
            </a:r>
          </a:p>
          <a:p>
            <a:endParaRPr lang="en-US" dirty="0"/>
          </a:p>
          <a:p>
            <a:r>
              <a:rPr lang="en-US" dirty="0"/>
              <a:t>Alice computes key = a B (she picked a, Bob gave her B ) ___________</a:t>
            </a:r>
          </a:p>
          <a:p>
            <a:r>
              <a:rPr lang="en-US" dirty="0"/>
              <a:t>Bob computes key = b A  (he picked b, Alice gave him A) ___________</a:t>
            </a:r>
          </a:p>
          <a:p>
            <a:endParaRPr lang="en-US" dirty="0"/>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7396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a:t>
            </a:r>
            <a:r>
              <a:rPr lang="en-US" i="1" dirty="0"/>
              <a:t>y</a:t>
            </a:r>
            <a:r>
              <a:rPr lang="en-US" baseline="30000" dirty="0"/>
              <a:t>2</a:t>
            </a:r>
            <a:r>
              <a:rPr lang="en-US" dirty="0"/>
              <a:t> = </a:t>
            </a:r>
            <a:r>
              <a:rPr lang="en-US" i="1" dirty="0"/>
              <a:t>x</a:t>
            </a:r>
            <a:r>
              <a:rPr lang="en-US" baseline="30000" dirty="0"/>
              <a:t>3</a:t>
            </a:r>
            <a:r>
              <a:rPr lang="en-US" dirty="0"/>
              <a:t> + 1</a:t>
            </a:r>
            <a:r>
              <a:rPr lang="en-US" i="1" dirty="0"/>
              <a:t>x</a:t>
            </a:r>
            <a:r>
              <a:rPr lang="en-US" dirty="0"/>
              <a:t> + 1 (a=1, b=1 in the calculator)	Field  97 (p in the calc.)</a:t>
            </a:r>
          </a:p>
          <a:p>
            <a:r>
              <a:rPr lang="en-US" dirty="0"/>
              <a:t>P	17, 9  (P: x and y coordinates in the calc.)</a:t>
            </a:r>
          </a:p>
          <a:p>
            <a:endParaRPr lang="en-US" dirty="0"/>
          </a:p>
          <a:p>
            <a:r>
              <a:rPr lang="en-US" dirty="0"/>
              <a:t>Alice</a:t>
            </a:r>
          </a:p>
          <a:p>
            <a:r>
              <a:rPr lang="en-US" dirty="0"/>
              <a:t>Select a	2	(n = 2 in the calculator)</a:t>
            </a:r>
          </a:p>
          <a:p>
            <a:r>
              <a:rPr lang="en-US" dirty="0"/>
              <a:t>Compute A	52, 60	 A = a P (Q + n*P: x and y in the calculator)</a:t>
            </a:r>
          </a:p>
          <a:p>
            <a:r>
              <a:rPr lang="en-US" dirty="0"/>
              <a:t>Give A to Bob</a:t>
            </a:r>
          </a:p>
          <a:p>
            <a:endParaRPr lang="en-US" dirty="0"/>
          </a:p>
          <a:p>
            <a:r>
              <a:rPr lang="en-US" dirty="0"/>
              <a:t>Bob</a:t>
            </a:r>
          </a:p>
          <a:p>
            <a:r>
              <a:rPr lang="en-US" dirty="0"/>
              <a:t>Select b	 15	(n = 2 in the calculator)</a:t>
            </a:r>
          </a:p>
          <a:p>
            <a:r>
              <a:rPr lang="en-US" dirty="0"/>
              <a:t>Compute B 	34, 65	 B = b P (Q + n*P: x and y in the calculator)</a:t>
            </a:r>
          </a:p>
          <a:p>
            <a:r>
              <a:rPr lang="en-US" dirty="0"/>
              <a:t>Give B to Alice</a:t>
            </a:r>
          </a:p>
          <a:p>
            <a:endParaRPr lang="en-US" dirty="0"/>
          </a:p>
          <a:p>
            <a:r>
              <a:rPr lang="en-US" dirty="0"/>
              <a:t>Alice computes key = a B  31, 74 (a is n = 2, B is P: 34, 65 from Bob)</a:t>
            </a:r>
          </a:p>
          <a:p>
            <a:r>
              <a:rPr lang="en-US" dirty="0"/>
              <a:t>Bob computes key = b A 31, 74 (b is n = 15, A is P: 52, 60 from Alice)</a:t>
            </a:r>
          </a:p>
          <a:p>
            <a:r>
              <a:rPr lang="en-US" dirty="0"/>
              <a:t>Shared key is 31</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1356792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15</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11/25/2020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11/25/2020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nybVFJVXbww&amp;vl=en-GB" TargetMode="Externa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dn.rawgit.com/andreacorbellini/ecc/920b29a/interactive/modk-mu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cdn.rawgit.com/andreacorbellini/ecc/920b29a/interactive/modk-add.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esmos.com/calculator/ialhd71we3" TargetMode="External"/><Relationship Id="rId5" Type="http://schemas.openxmlformats.org/officeDocument/2006/relationships/hyperlink" Target="http://www.christelbach.com/eccalculator.aspx"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a:t>Public Key Encryption—Elliptic Curve Cryptography</a:t>
            </a:r>
          </a:p>
          <a:p>
            <a:r>
              <a:rPr lang="en-US"/>
              <a:t>John York, Blue Ridge Community College</a:t>
            </a:r>
          </a:p>
          <a:p>
            <a:r>
              <a:rPr lang="en-US">
                <a:hlinkClick r:id="rId3"/>
              </a:rPr>
              <a:t>http://www.brcc.edu</a:t>
            </a:r>
            <a:r>
              <a:rPr lang="en-US"/>
              <a:t> </a:t>
            </a:r>
          </a:p>
          <a:p>
            <a:endParaRPr lang="en-US"/>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fontScale="92500" lnSpcReduction="10000"/>
          </a:bodyPr>
          <a:lstStyle/>
          <a:p>
            <a:r>
              <a:rPr lang="en-US" dirty="0"/>
              <a:t>Choose a curve and modulus</a:t>
            </a:r>
          </a:p>
          <a:p>
            <a:pPr lvl="1"/>
            <a:r>
              <a:rPr lang="en-US" dirty="0"/>
              <a:t>(There are now some curves that include an x</a:t>
            </a:r>
            <a:r>
              <a:rPr lang="en-US" baseline="30000" dirty="0"/>
              <a:t>2</a:t>
            </a:r>
            <a:r>
              <a:rPr lang="en-US" dirty="0"/>
              <a:t> term)</a:t>
            </a:r>
          </a:p>
          <a:p>
            <a:r>
              <a:rPr lang="en-US" dirty="0"/>
              <a:t>Choose a point on the curve</a:t>
            </a:r>
          </a:p>
          <a:p>
            <a:pPr lvl="1"/>
            <a:r>
              <a:rPr lang="en-US" dirty="0"/>
              <a:t>“primitive element” or 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not used by some, after NSA suspected of putting a back door in NIST’s random number generator </a:t>
            </a:r>
            <a:r>
              <a:rPr lang="en-US" sz="2000" dirty="0">
                <a:hlinkClick r:id="rId4"/>
              </a:rPr>
              <a:t>https://en.wikipedia.org/wiki/Dual_EC_DRBG</a:t>
            </a:r>
            <a:r>
              <a:rPr lang="en-US" sz="2000" dirty="0"/>
              <a:t>, </a:t>
            </a:r>
            <a:r>
              <a:rPr lang="en-US" sz="2000" dirty="0">
                <a:hlinkClick r:id="rId5"/>
              </a:rPr>
              <a:t>https://www.youtube.com/watch?v=nybVFJVXbww&amp;vl=en-GB</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a:t>ECDH Key Exchange</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t>
            </a:r>
            <a:r>
              <a:rPr lang="en-US" dirty="0">
                <a:highlight>
                  <a:srgbClr val="FFFF00"/>
                </a:highlight>
              </a:rPr>
              <a:t>A = </a:t>
            </a:r>
            <a:r>
              <a:rPr lang="en-US" dirty="0" err="1">
                <a:highlight>
                  <a:srgbClr val="FFFF00"/>
                </a:highlight>
              </a:rPr>
              <a:t>aP</a:t>
            </a:r>
            <a:endParaRPr lang="en-US" baseline="30000" dirty="0">
              <a:highlight>
                <a:srgbClr val="FFFF00"/>
              </a:highlight>
            </a:endParaRPr>
          </a:p>
          <a:p>
            <a:r>
              <a:rPr lang="en-US" dirty="0"/>
              <a:t>Bob chooses secret integer, b, gives Alice (public) </a:t>
            </a:r>
            <a:r>
              <a:rPr lang="en-US" dirty="0">
                <a:highlight>
                  <a:srgbClr val="FFFF00"/>
                </a:highlight>
              </a:rPr>
              <a:t>B = </a:t>
            </a:r>
            <a:r>
              <a:rPr lang="en-US" dirty="0" err="1">
                <a:highlight>
                  <a:srgbClr val="FFFF00"/>
                </a:highlight>
              </a:rPr>
              <a:t>bP</a:t>
            </a:r>
            <a:endParaRPr lang="en-US" baseline="30000" dirty="0">
              <a:highlight>
                <a:srgbClr val="FFFF00"/>
              </a:highlight>
            </a:endParaRPr>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highlight>
                  <a:srgbClr val="FFFF00"/>
                </a:highlight>
              </a:rPr>
              <a:t>abP</a:t>
            </a:r>
            <a:r>
              <a:rPr lang="en-US" dirty="0"/>
              <a:t> is the shared key</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2 &lt; b &lt; #E- 1</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a:t>Public</a:t>
            </a:r>
          </a:p>
          <a:p>
            <a:r>
              <a:rPr lang="en-US"/>
              <a:t>Elliptic curve mod p</a:t>
            </a:r>
          </a:p>
          <a:p>
            <a:r>
              <a:rPr lang="en-US"/>
              <a:t>Point P</a:t>
            </a:r>
          </a:p>
          <a:p>
            <a:r>
              <a:rPr lang="en-US"/>
              <a:t>#E is the number of points that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2 &lt; a &lt; #E-1</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646331"/>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a(</a:t>
            </a:r>
            <a:r>
              <a:rPr lang="en-US" err="1"/>
              <a:t>bP</a:t>
            </a:r>
            <a:r>
              <a:rPr lang="en-US"/>
              <a:t>) = </a:t>
            </a:r>
            <a:r>
              <a:rPr lang="en-US" err="1"/>
              <a:t>abP</a:t>
            </a:r>
            <a:endParaRPr lang="en-US"/>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b(</a:t>
            </a:r>
            <a:r>
              <a:rPr lang="en-US" err="1"/>
              <a:t>aP</a:t>
            </a:r>
            <a:r>
              <a:rPr lang="en-US"/>
              <a:t>) = </a:t>
            </a:r>
            <a:r>
              <a:rPr lang="en-US" err="1"/>
              <a:t>abP</a:t>
            </a:r>
            <a:endParaRPr lang="en-US"/>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1294FF-22A0-40CD-9D8F-5F3D5A634219}"/>
              </a:ext>
            </a:extLst>
          </p:cNvPr>
          <p:cNvSpPr txBox="1"/>
          <p:nvPr/>
        </p:nvSpPr>
        <p:spPr>
          <a:xfrm>
            <a:off x="4647686" y="3044079"/>
            <a:ext cx="2832500" cy="369332"/>
          </a:xfrm>
          <a:prstGeom prst="rect">
            <a:avLst/>
          </a:prstGeom>
          <a:noFill/>
          <a:ln w="38100">
            <a:solidFill>
              <a:schemeClr val="accent1"/>
            </a:solidFill>
          </a:ln>
        </p:spPr>
        <p:txBody>
          <a:bodyPr wrap="square" rtlCol="0">
            <a:spAutoFit/>
          </a:bodyPr>
          <a:lstStyle/>
          <a:p>
            <a:r>
              <a:rPr lang="en-US"/>
              <a:t>Shared key is x </a:t>
            </a:r>
            <a:r>
              <a:rPr lang="en-US" err="1"/>
              <a:t>coord</a:t>
            </a:r>
            <a:r>
              <a:rPr lang="en-US"/>
              <a:t>. of </a:t>
            </a:r>
            <a:r>
              <a:rPr lang="en-US" err="1"/>
              <a:t>abP</a:t>
            </a:r>
            <a:endParaRPr lang="en-US"/>
          </a:p>
        </p:txBody>
      </p:sp>
    </p:spTree>
    <p:extLst>
      <p:ext uri="{BB962C8B-B14F-4D97-AF65-F5344CB8AC3E}">
        <p14:creationId xmlns:p14="http://schemas.microsoft.com/office/powerpoint/2010/main" val="2431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 15</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477328"/>
          </a:xfrm>
          <a:prstGeom prst="rect">
            <a:avLst/>
          </a:prstGeom>
          <a:noFill/>
          <a:ln w="38100">
            <a:solidFill>
              <a:schemeClr val="accent1"/>
            </a:solidFill>
          </a:ln>
        </p:spPr>
        <p:txBody>
          <a:bodyPr wrap="square" rtlCol="0">
            <a:spAutoFit/>
          </a:bodyPr>
          <a:lstStyle/>
          <a:p>
            <a:r>
              <a:rPr lang="en-US"/>
              <a:t>Public</a:t>
            </a:r>
          </a:p>
          <a:p>
            <a:r>
              <a:rPr lang="en-US"/>
              <a:t> </a:t>
            </a:r>
            <a:r>
              <a:rPr lang="en-US" i="1"/>
              <a:t>y</a:t>
            </a:r>
            <a:r>
              <a:rPr lang="en-US" baseline="30000"/>
              <a:t>2</a:t>
            </a:r>
            <a:r>
              <a:rPr lang="en-US"/>
              <a:t> = </a:t>
            </a:r>
            <a:r>
              <a:rPr lang="en-US" i="1"/>
              <a:t>x</a:t>
            </a:r>
            <a:r>
              <a:rPr lang="en-US" baseline="30000"/>
              <a:t>3</a:t>
            </a:r>
            <a:r>
              <a:rPr lang="en-US"/>
              <a:t> + </a:t>
            </a:r>
            <a:r>
              <a:rPr lang="en-US" i="1"/>
              <a:t>x</a:t>
            </a:r>
            <a:r>
              <a:rPr lang="en-US"/>
              <a:t> + 1 mod 97</a:t>
            </a:r>
          </a:p>
          <a:p>
            <a:r>
              <a:rPr lang="en-US"/>
              <a:t>Point P = (17, 9)</a:t>
            </a:r>
          </a:p>
          <a:p>
            <a:r>
              <a:rPr lang="en-US"/>
              <a:t>97 points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 2</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 = (52, 60)</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 = (34, 65)</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923330"/>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2 (34, 65)</a:t>
            </a:r>
          </a:p>
          <a:p>
            <a:r>
              <a:rPr lang="en-US"/>
              <a:t>= (31, 74) key is 31</a:t>
            </a:r>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923330"/>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15 (52, 60)</a:t>
            </a:r>
          </a:p>
          <a:p>
            <a:r>
              <a:rPr lang="en-US"/>
              <a:t>= (31, 74) key is 31</a:t>
            </a:r>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8906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CEA7EF-5FF2-4242-AFE9-821DDDEE23FF}"/>
              </a:ext>
            </a:extLst>
          </p:cNvPr>
          <p:cNvSpPr txBox="1"/>
          <p:nvPr/>
        </p:nvSpPr>
        <p:spPr>
          <a:xfrm>
            <a:off x="4937619" y="3175725"/>
            <a:ext cx="2291591" cy="369332"/>
          </a:xfrm>
          <a:prstGeom prst="rect">
            <a:avLst/>
          </a:prstGeom>
          <a:noFill/>
          <a:ln w="38100">
            <a:solidFill>
              <a:schemeClr val="accent1"/>
            </a:solidFill>
          </a:ln>
        </p:spPr>
        <p:txBody>
          <a:bodyPr wrap="square" rtlCol="0">
            <a:spAutoFit/>
          </a:bodyPr>
          <a:lstStyle/>
          <a:p>
            <a:r>
              <a:rPr lang="en-US"/>
              <a:t>Shared Key is 31</a:t>
            </a:r>
          </a:p>
        </p:txBody>
      </p:sp>
      <p:sp>
        <p:nvSpPr>
          <p:cNvPr id="2" name="TextBox 1">
            <a:extLst>
              <a:ext uri="{FF2B5EF4-FFF2-40B4-BE49-F238E27FC236}">
                <a16:creationId xmlns:a16="http://schemas.microsoft.com/office/drawing/2014/main" id="{7A748DC4-650A-40F3-85C0-91E5B46DEB6E}"/>
              </a:ext>
            </a:extLst>
          </p:cNvPr>
          <p:cNvSpPr txBox="1"/>
          <p:nvPr/>
        </p:nvSpPr>
        <p:spPr>
          <a:xfrm>
            <a:off x="1235034" y="5652655"/>
            <a:ext cx="9357756" cy="369332"/>
          </a:xfrm>
          <a:prstGeom prst="rect">
            <a:avLst/>
          </a:prstGeom>
          <a:noFill/>
        </p:spPr>
        <p:txBody>
          <a:bodyPr wrap="square" rtlCol="0">
            <a:spAutoFit/>
          </a:bodyPr>
          <a:lstStyle/>
          <a:p>
            <a:r>
              <a:rPr lang="en-US"/>
              <a:t>Verify this using </a:t>
            </a:r>
            <a:r>
              <a:rPr lang="en-US">
                <a:hlinkClick r:id="rId3"/>
              </a:rPr>
              <a:t>https://cdn.rawgit.com/andreacorbellini/ecc/920b29a/interactive/modk-mul.html</a:t>
            </a:r>
            <a:r>
              <a:rPr lang="en-US"/>
              <a:t> </a:t>
            </a:r>
          </a:p>
        </p:txBody>
      </p:sp>
    </p:spTree>
    <p:extLst>
      <p:ext uri="{BB962C8B-B14F-4D97-AF65-F5344CB8AC3E}">
        <p14:creationId xmlns:p14="http://schemas.microsoft.com/office/powerpoint/2010/main" val="9478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 versus 2048 (modulus is still 2048 bits)</a:t>
            </a:r>
          </a:p>
          <a:p>
            <a:r>
              <a:rPr lang="en-US" dirty="0"/>
              <a:t>Computation is generally faster</a:t>
            </a:r>
          </a:p>
          <a:p>
            <a:pPr lvl="1"/>
            <a:r>
              <a:rPr lang="en-US" dirty="0"/>
              <a:t>Preferred for phones and devices with limited CPU</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a:t>Create some operation which is </a:t>
            </a:r>
            <a:r>
              <a:rPr lang="en-US" u="sng"/>
              <a:t>really</a:t>
            </a:r>
            <a:r>
              <a:rPr lang="en-US"/>
              <a:t> hard to predict</a:t>
            </a:r>
          </a:p>
          <a:p>
            <a:pPr lvl="1"/>
            <a:r>
              <a:rPr lang="en-US"/>
              <a:t>Operation and elements must form a finite cyclic group</a:t>
            </a:r>
          </a:p>
          <a:p>
            <a:r>
              <a:rPr lang="en-US"/>
              <a:t>One answer:  Elliptic Curves</a:t>
            </a:r>
          </a:p>
          <a:p>
            <a:pPr lvl="1"/>
            <a:r>
              <a:rPr lang="en-US"/>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a:t>In real numbers, an elliptic curve satisfies</a:t>
            </a:r>
          </a:p>
          <a:p>
            <a:pPr lvl="1"/>
            <a:r>
              <a:rPr lang="en-US" sz="3200"/>
              <a:t>y</a:t>
            </a:r>
            <a:r>
              <a:rPr lang="en-US" sz="3200" baseline="30000"/>
              <a:t>2</a:t>
            </a:r>
            <a:r>
              <a:rPr lang="en-US" sz="3200"/>
              <a:t> = x</a:t>
            </a:r>
            <a:r>
              <a:rPr lang="en-US" sz="3200" baseline="30000"/>
              <a:t>3</a:t>
            </a:r>
            <a:r>
              <a:rPr lang="en-US" sz="3200"/>
              <a:t> + ax + b</a:t>
            </a:r>
          </a:p>
          <a:p>
            <a:pPr lvl="1"/>
            <a:r>
              <a:rPr lang="en-US"/>
              <a:t>Discriminant -16(4a</a:t>
            </a:r>
            <a:r>
              <a:rPr lang="en-US" baseline="30000"/>
              <a:t>3</a:t>
            </a:r>
            <a:r>
              <a:rPr lang="en-US"/>
              <a:t> + 27b</a:t>
            </a:r>
            <a:r>
              <a:rPr lang="en-US" baseline="30000"/>
              <a:t>2</a:t>
            </a:r>
            <a:r>
              <a:rPr lang="en-US"/>
              <a:t>) ≠ 0 to prevent singularities</a:t>
            </a:r>
          </a:p>
          <a:p>
            <a:r>
              <a:rPr lang="en-US"/>
              <a:t>We will use  a plot over real numbers as an analog for our new operation</a:t>
            </a:r>
          </a:p>
          <a:p>
            <a:r>
              <a:rPr lang="en-US"/>
              <a:t>Graphs of several possible shapes in </a:t>
            </a:r>
            <a:r>
              <a:rPr lang="en-US" sz="2000">
                <a:hlinkClick r:id="rId3"/>
              </a:rPr>
              <a:t>http://andrea.corbellini.name/2015/05/17/elliptic-curve-cryptography-a-gentle-introduction/</a:t>
            </a:r>
            <a:r>
              <a:rPr lang="en-US" sz="2000"/>
              <a:t>  or </a:t>
            </a:r>
            <a:r>
              <a:rPr lang="en-US" sz="2000">
                <a:hlinkClick r:id="rId4"/>
              </a:rPr>
              <a:t>https://en.wikipedia.org/wiki/Elliptic_curve</a:t>
            </a:r>
            <a:r>
              <a:rPr lang="en-US" sz="2000"/>
              <a:t> </a:t>
            </a:r>
          </a:p>
          <a:p>
            <a:pPr marL="0" indent="0">
              <a:buNone/>
            </a:pPr>
            <a:endParaRPr lang="en-US"/>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a:t>A line intersects curve in three places</a:t>
            </a:r>
          </a:p>
          <a:p>
            <a:pPr lvl="1"/>
            <a:r>
              <a:rPr lang="en-US"/>
              <a:t>Let P ◦ Q ◦ R = 0 which means P ◦ Q = -R </a:t>
            </a:r>
          </a:p>
          <a:p>
            <a:r>
              <a:rPr lang="en-US"/>
              <a:t>To find P ◦ Q, draw a line between them</a:t>
            </a:r>
          </a:p>
          <a:p>
            <a:r>
              <a:rPr lang="en-US"/>
              <a:t>Then find the third point R</a:t>
            </a:r>
          </a:p>
          <a:p>
            <a:r>
              <a:rPr lang="en-US"/>
              <a:t>Mirror R across X axis ( y -&gt; -y )</a:t>
            </a:r>
          </a:p>
          <a:p>
            <a:r>
              <a:rPr lang="en-US"/>
              <a:t>This is called Point Addition and written as P + Q</a:t>
            </a:r>
          </a:p>
          <a:p>
            <a:pPr marL="0" indent="0">
              <a:buNone/>
            </a:pPr>
            <a:r>
              <a:rPr lang="en-US" sz="2000">
                <a:hlinkClick r:id="rId4"/>
              </a:rPr>
              <a:t>http://andrea.corbellini.name/2015/05/17/elliptic-curve-cryptography-a-gentle-introduction/</a:t>
            </a:r>
            <a:r>
              <a:rPr lang="en-US" sz="200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a:t>Both Real Numbers and Discrete</a:t>
            </a:r>
          </a:p>
          <a:p>
            <a:pPr marL="0" indent="0">
              <a:buNone/>
            </a:pPr>
            <a:r>
              <a:rPr lang="en-US" sz="2100">
                <a:hlinkClick r:id="rId3"/>
              </a:rPr>
              <a:t>https://cdn.rawgit.com/andreacorbellini/ecc/920b29a/interactive/modk-add.html</a:t>
            </a:r>
            <a:r>
              <a:rPr lang="en-US" sz="2100"/>
              <a:t> </a:t>
            </a:r>
          </a:p>
          <a:p>
            <a:pPr marL="0" indent="0">
              <a:buNone/>
            </a:pPr>
            <a:endParaRPr lang="en-US"/>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4"/>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5"/>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6"/>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3327</TotalTime>
  <Words>3330</Words>
  <Application>Microsoft Office PowerPoint</Application>
  <PresentationFormat>Widescreen</PresentationFormat>
  <Paragraphs>250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vt:lpstr>
      <vt:lpstr>PowerPoint Presentation</vt:lpstr>
      <vt:lpstr>PowerPoint Presentation</vt:lpstr>
      <vt:lpstr>Elliptic Curve Cryptography (ECC) Notes</vt:lpstr>
      <vt:lpstr>Subgroups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81</cp:revision>
  <dcterms:created xsi:type="dcterms:W3CDTF">2018-04-12T17:10:12Z</dcterms:created>
  <dcterms:modified xsi:type="dcterms:W3CDTF">2020-11-25T23:06:06Z</dcterms:modified>
</cp:coreProperties>
</file>