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handoutMasterIdLst>
    <p:handoutMasterId r:id="rId12"/>
  </p:handoutMasterIdLst>
  <p:sldIdLst>
    <p:sldId id="256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2" r:id="rId11"/>
  </p:sldIdLst>
  <p:sldSz cx="12192000" cy="6858000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3C9CE-C453-4BDB-A3C2-9D55C4BFD9D0}" type="datetimeFigureOut">
              <a:rPr lang="en-GB" smtClean="0"/>
              <a:t>11/09/2025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737E1-8120-44A6-A40F-58B866578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607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1"/>
            <a:ext cx="12192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12192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639CF-DE20-4518-8A99-847C9DE3081F}" type="datetimeFigureOut">
              <a:rPr lang="en-US"/>
              <a:pPr>
                <a:defRPr/>
              </a:pPr>
              <a:t>9/11/25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095A03-FA64-438A-9B3E-B4710C61F5A0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4F00C85-D47B-084C-8100-A4DC694D57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19"/>
            <a:ext cx="2580237" cy="162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33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01619-D700-4C71-8868-C5E78449190E}" type="datetimeFigureOut">
              <a:rPr lang="en-US"/>
              <a:pPr>
                <a:defRPr/>
              </a:pPr>
              <a:t>9/11/25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DC76A59-2CEB-4E46-ACDC-456609F431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9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8798985" y="0"/>
            <a:ext cx="61383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 bwMode="ltGray">
          <a:xfrm>
            <a:off x="8864600" y="0"/>
            <a:ext cx="33528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680D3-2722-408D-B66D-B6CE8EC46D2F}" type="datetimeFigureOut">
              <a:rPr lang="en-US"/>
              <a:pPr>
                <a:defRPr/>
              </a:pPr>
              <a:t>9/11/25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376989"/>
            <a:ext cx="511598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2A45D71-EED7-4F0B-940C-FDD304D931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16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1"/>
            <a:ext cx="12192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12192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639CF-DE20-4518-8A99-847C9DE3081F}" type="datetimeFigureOut">
              <a:rPr lang="en-US"/>
              <a:pPr>
                <a:defRPr/>
              </a:pPr>
              <a:t>9/11/25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095A03-FA64-438A-9B3E-B4710C61F5A0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7C6F985-70E0-544D-AA5D-2F3FCFE298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19"/>
            <a:ext cx="2580237" cy="162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72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>
                  <a:lumMod val="85000"/>
                  <a:lumOff val="15000"/>
                </a:schemeClr>
              </a:buClr>
              <a:defRPr/>
            </a:lvl1pPr>
            <a:lvl2pPr>
              <a:buClr>
                <a:schemeClr val="tx1">
                  <a:lumMod val="85000"/>
                  <a:lumOff val="15000"/>
                </a:schemeClr>
              </a:buClr>
              <a:defRPr/>
            </a:lvl2pPr>
            <a:lvl3pPr>
              <a:buClr>
                <a:schemeClr val="tx1">
                  <a:lumMod val="85000"/>
                  <a:lumOff val="15000"/>
                </a:schemeClr>
              </a:buClr>
              <a:defRPr/>
            </a:lvl3pPr>
            <a:lvl4pPr>
              <a:buClr>
                <a:schemeClr val="tx1">
                  <a:lumMod val="85000"/>
                  <a:lumOff val="15000"/>
                </a:schemeClr>
              </a:buClr>
              <a:defRPr/>
            </a:lvl4pPr>
            <a:lvl5pPr>
              <a:buClr>
                <a:schemeClr val="tx1">
                  <a:lumMod val="85000"/>
                  <a:lumOff val="15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CEE18-2F86-4815-AA4C-28B1810BE92C}" type="datetimeFigureOut">
              <a:rPr lang="en-US"/>
              <a:pPr>
                <a:defRPr/>
              </a:pPr>
              <a:t>9/11/25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BFC629-3DA3-475E-B422-0A5F778C0E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43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1"/>
            <a:ext cx="12192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4"/>
            <a:ext cx="12192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950E7-F59D-41FD-9C77-77B3EEF34172}" type="datetimeFigureOut">
              <a:rPr lang="en-US"/>
              <a:pPr>
                <a:defRPr/>
              </a:pPr>
              <a:t>9/11/25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BA8E74-7F46-4E54-834F-5AD8A517EE9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3CBD7A-9735-1C4B-83EF-5A76B0AC75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283" y="5135712"/>
            <a:ext cx="2580237" cy="162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79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buClr>
                <a:schemeClr val="tx1">
                  <a:lumMod val="95000"/>
                  <a:lumOff val="5000"/>
                </a:schemeClr>
              </a:buClr>
              <a:defRPr sz="2800"/>
            </a:lvl1pPr>
            <a:lvl2pPr>
              <a:buClr>
                <a:schemeClr val="tx1">
                  <a:lumMod val="95000"/>
                  <a:lumOff val="5000"/>
                </a:schemeClr>
              </a:buClr>
              <a:defRPr sz="2400"/>
            </a:lvl2pPr>
            <a:lvl3pPr>
              <a:buClr>
                <a:schemeClr val="tx1">
                  <a:lumMod val="95000"/>
                  <a:lumOff val="5000"/>
                </a:schemeClr>
              </a:buClr>
              <a:defRPr sz="2000"/>
            </a:lvl3pPr>
            <a:lvl4pPr>
              <a:buClr>
                <a:schemeClr val="tx1">
                  <a:lumMod val="95000"/>
                  <a:lumOff val="5000"/>
                </a:schemeClr>
              </a:buClr>
              <a:defRPr sz="1800"/>
            </a:lvl4pPr>
            <a:lvl5pPr>
              <a:buClr>
                <a:schemeClr val="tx1">
                  <a:lumMod val="95000"/>
                  <a:lumOff val="5000"/>
                </a:schemeClr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EED0A-4507-4F25-BB04-A41183D340F9}" type="datetimeFigureOut">
              <a:rPr lang="en-US"/>
              <a:pPr>
                <a:defRPr/>
              </a:pPr>
              <a:t>9/11/25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CC4F5B8-DA3A-40A8-B45D-D218A722FD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7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buClr>
                <a:schemeClr val="tx1">
                  <a:lumMod val="95000"/>
                  <a:lumOff val="5000"/>
                </a:schemeClr>
              </a:buClr>
              <a:defRPr sz="2400"/>
            </a:lvl1pPr>
            <a:lvl2pPr>
              <a:buClr>
                <a:schemeClr val="tx1">
                  <a:lumMod val="95000"/>
                  <a:lumOff val="5000"/>
                </a:schemeClr>
              </a:buClr>
              <a:defRPr sz="2000"/>
            </a:lvl2pPr>
            <a:lvl3pPr>
              <a:buClr>
                <a:schemeClr val="tx1">
                  <a:lumMod val="95000"/>
                  <a:lumOff val="5000"/>
                </a:schemeClr>
              </a:buClr>
              <a:defRPr sz="1800"/>
            </a:lvl3pPr>
            <a:lvl4pPr>
              <a:buClr>
                <a:schemeClr val="tx1">
                  <a:lumMod val="95000"/>
                  <a:lumOff val="5000"/>
                </a:schemeClr>
              </a:buClr>
              <a:defRPr sz="1600"/>
            </a:lvl4pPr>
            <a:lvl5pPr>
              <a:buClr>
                <a:schemeClr val="tx1">
                  <a:lumMod val="95000"/>
                  <a:lumOff val="5000"/>
                </a:schemeClr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DEEF8-C16D-4C0A-9E75-01A0CEAC4EFB}" type="datetimeFigureOut">
              <a:rPr lang="en-US"/>
              <a:pPr>
                <a:defRPr/>
              </a:pPr>
              <a:t>9/11/25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DE9D9F7-0101-4300-9393-E641A85FCD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65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44240-E3BE-458E-ABDC-A00C9B3E1378}" type="datetimeFigureOut">
              <a:rPr lang="en-US"/>
              <a:pPr>
                <a:defRPr/>
              </a:pPr>
              <a:t>9/11/25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670842C-DBE2-4E48-A1B4-D69335A401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75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E4417-5758-421B-9142-970B40155EC6}" type="datetimeFigureOut">
              <a:rPr lang="en-US"/>
              <a:pPr>
                <a:defRPr/>
              </a:pPr>
              <a:t>9/11/25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207BA0-B3BC-4585-B1DE-CB662C282A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507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3807885" y="0"/>
            <a:ext cx="61383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 bwMode="invGray">
          <a:xfrm>
            <a:off x="3807885" y="0"/>
            <a:ext cx="61383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29A34-0849-491B-94BF-57C5E21AB71A}" type="datetimeFigureOut">
              <a:rPr lang="en-US"/>
              <a:pPr>
                <a:defRPr/>
              </a:pPr>
              <a:t>9/11/25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4AA4D00-15C5-4A4E-B632-DCE5D54E1D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6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>
                  <a:lumMod val="85000"/>
                  <a:lumOff val="15000"/>
                </a:schemeClr>
              </a:buClr>
              <a:defRPr/>
            </a:lvl1pPr>
            <a:lvl2pPr>
              <a:buClr>
                <a:schemeClr val="tx1">
                  <a:lumMod val="85000"/>
                  <a:lumOff val="15000"/>
                </a:schemeClr>
              </a:buClr>
              <a:defRPr/>
            </a:lvl2pPr>
            <a:lvl3pPr>
              <a:buClr>
                <a:schemeClr val="tx1">
                  <a:lumMod val="85000"/>
                  <a:lumOff val="15000"/>
                </a:schemeClr>
              </a:buClr>
              <a:defRPr/>
            </a:lvl3pPr>
            <a:lvl4pPr>
              <a:buClr>
                <a:schemeClr val="tx1">
                  <a:lumMod val="85000"/>
                  <a:lumOff val="15000"/>
                </a:schemeClr>
              </a:buClr>
              <a:defRPr/>
            </a:lvl4pPr>
            <a:lvl5pPr>
              <a:buClr>
                <a:schemeClr val="tx1">
                  <a:lumMod val="85000"/>
                  <a:lumOff val="15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CEE18-2F86-4815-AA4C-28B1810BE92C}" type="datetimeFigureOut">
              <a:rPr lang="en-US"/>
              <a:pPr>
                <a:defRPr/>
              </a:pPr>
              <a:t>9/11/25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BFC629-3DA3-475E-B422-0A5F778C0E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866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07885" y="0"/>
            <a:ext cx="61383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 bwMode="invGray">
          <a:xfrm>
            <a:off x="3807885" y="0"/>
            <a:ext cx="61383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220133" y="1169988"/>
            <a:ext cx="3363384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5DD43-4D9F-4959-92A0-B733AD070C20}" type="datetimeFigureOut">
              <a:rPr lang="en-US"/>
              <a:pPr>
                <a:defRPr/>
              </a:pPr>
              <a:t>9/11/25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067" y="1169988"/>
            <a:ext cx="6925733" cy="2016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8851" y="1169988"/>
            <a:ext cx="977900" cy="201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76ED41C-B129-425F-9ED4-6D4C3D3130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85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01619-D700-4C71-8868-C5E78449190E}" type="datetimeFigureOut">
              <a:rPr lang="en-US"/>
              <a:pPr>
                <a:defRPr/>
              </a:pPr>
              <a:t>9/11/25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DC76A59-2CEB-4E46-ACDC-456609F431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004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8798985" y="0"/>
            <a:ext cx="61383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 bwMode="ltGray">
          <a:xfrm>
            <a:off x="8864600" y="0"/>
            <a:ext cx="33528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680D3-2722-408D-B66D-B6CE8EC46D2F}" type="datetimeFigureOut">
              <a:rPr lang="en-US"/>
              <a:pPr>
                <a:defRPr/>
              </a:pPr>
              <a:t>9/11/25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376989"/>
            <a:ext cx="511598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2A45D71-EED7-4F0B-940C-FDD304D931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3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1"/>
            <a:ext cx="12192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4"/>
            <a:ext cx="12192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950E7-F59D-41FD-9C77-77B3EEF34172}" type="datetimeFigureOut">
              <a:rPr lang="en-US"/>
              <a:pPr>
                <a:defRPr/>
              </a:pPr>
              <a:t>9/11/25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BA8E74-7F46-4E54-834F-5AD8A517EE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87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buClr>
                <a:schemeClr val="tx1">
                  <a:lumMod val="95000"/>
                  <a:lumOff val="5000"/>
                </a:schemeClr>
              </a:buClr>
              <a:defRPr sz="2800"/>
            </a:lvl1pPr>
            <a:lvl2pPr>
              <a:buClr>
                <a:schemeClr val="tx1">
                  <a:lumMod val="95000"/>
                  <a:lumOff val="5000"/>
                </a:schemeClr>
              </a:buClr>
              <a:defRPr sz="2400"/>
            </a:lvl2pPr>
            <a:lvl3pPr>
              <a:buClr>
                <a:schemeClr val="tx1">
                  <a:lumMod val="95000"/>
                  <a:lumOff val="5000"/>
                </a:schemeClr>
              </a:buClr>
              <a:defRPr sz="2000"/>
            </a:lvl3pPr>
            <a:lvl4pPr>
              <a:buClr>
                <a:schemeClr val="tx1">
                  <a:lumMod val="95000"/>
                  <a:lumOff val="5000"/>
                </a:schemeClr>
              </a:buClr>
              <a:defRPr sz="1800"/>
            </a:lvl4pPr>
            <a:lvl5pPr>
              <a:buClr>
                <a:schemeClr val="tx1">
                  <a:lumMod val="95000"/>
                  <a:lumOff val="5000"/>
                </a:schemeClr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EED0A-4507-4F25-BB04-A41183D340F9}" type="datetimeFigureOut">
              <a:rPr lang="en-US"/>
              <a:pPr>
                <a:defRPr/>
              </a:pPr>
              <a:t>9/11/25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CC4F5B8-DA3A-40A8-B45D-D218A722FD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9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buClr>
                <a:schemeClr val="tx1">
                  <a:lumMod val="95000"/>
                  <a:lumOff val="5000"/>
                </a:schemeClr>
              </a:buClr>
              <a:defRPr sz="2400"/>
            </a:lvl1pPr>
            <a:lvl2pPr>
              <a:buClr>
                <a:schemeClr val="tx1">
                  <a:lumMod val="95000"/>
                  <a:lumOff val="5000"/>
                </a:schemeClr>
              </a:buClr>
              <a:defRPr sz="2000"/>
            </a:lvl2pPr>
            <a:lvl3pPr>
              <a:buClr>
                <a:schemeClr val="tx1">
                  <a:lumMod val="95000"/>
                  <a:lumOff val="5000"/>
                </a:schemeClr>
              </a:buClr>
              <a:defRPr sz="1800"/>
            </a:lvl3pPr>
            <a:lvl4pPr>
              <a:buClr>
                <a:schemeClr val="tx1">
                  <a:lumMod val="95000"/>
                  <a:lumOff val="5000"/>
                </a:schemeClr>
              </a:buClr>
              <a:defRPr sz="1600"/>
            </a:lvl4pPr>
            <a:lvl5pPr>
              <a:buClr>
                <a:schemeClr val="tx1">
                  <a:lumMod val="95000"/>
                  <a:lumOff val="5000"/>
                </a:schemeClr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DEEF8-C16D-4C0A-9E75-01A0CEAC4EFB}" type="datetimeFigureOut">
              <a:rPr lang="en-US"/>
              <a:pPr>
                <a:defRPr/>
              </a:pPr>
              <a:t>9/11/25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DE9D9F7-0101-4300-9393-E641A85FCD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6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44240-E3BE-458E-ABDC-A00C9B3E1378}" type="datetimeFigureOut">
              <a:rPr lang="en-US"/>
              <a:pPr>
                <a:defRPr/>
              </a:pPr>
              <a:t>9/11/25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670842C-DBE2-4E48-A1B4-D69335A401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4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E4417-5758-421B-9142-970B40155EC6}" type="datetimeFigureOut">
              <a:rPr lang="en-US"/>
              <a:pPr>
                <a:defRPr/>
              </a:pPr>
              <a:t>9/11/25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207BA0-B3BC-4585-B1DE-CB662C282A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5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3807885" y="0"/>
            <a:ext cx="61383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 bwMode="invGray">
          <a:xfrm>
            <a:off x="3807885" y="0"/>
            <a:ext cx="61383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29A34-0849-491B-94BF-57C5E21AB71A}" type="datetimeFigureOut">
              <a:rPr lang="en-US"/>
              <a:pPr>
                <a:defRPr/>
              </a:pPr>
              <a:t>9/11/25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4AA4D00-15C5-4A4E-B632-DCE5D54E1D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2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07885" y="0"/>
            <a:ext cx="61383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 bwMode="invGray">
          <a:xfrm>
            <a:off x="3807885" y="0"/>
            <a:ext cx="61383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220133" y="1169988"/>
            <a:ext cx="3363384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5DD43-4D9F-4959-92A0-B733AD070C20}" type="datetimeFigureOut">
              <a:rPr lang="en-US"/>
              <a:pPr>
                <a:defRPr/>
              </a:pPr>
              <a:t>9/11/25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067" y="1169988"/>
            <a:ext cx="6925733" cy="2016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8851" y="1169988"/>
            <a:ext cx="977900" cy="201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76ED41C-B129-425F-9ED4-6D4C3D3130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25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12192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12192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774825"/>
            <a:ext cx="109728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0"/>
            <a:ext cx="28448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E640C10F-0C3D-41AE-AFAF-A738F58C9068}" type="datetimeFigureOut">
              <a:rPr lang="en-US"/>
              <a:pPr>
                <a:defRPr/>
              </a:pPr>
              <a:t>9/11/25</a:t>
            </a:fld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6927C212-D494-6D40-9F61-DC7746474F7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5731266"/>
            <a:ext cx="1861996" cy="117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DDDDD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tx1">
            <a:lumMod val="95000"/>
            <a:lumOff val="5000"/>
          </a:schemeClr>
        </a:buClr>
        <a:buSzPct val="80000"/>
        <a:buFont typeface="Wingdings 2" panose="05020102010507070707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SzPct val="90000"/>
        <a:buFont typeface="Wingdings" panose="05000000000000000000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Font typeface="Wingdings 3" panose="05040102010807070707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12192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12192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774825"/>
            <a:ext cx="109728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0"/>
            <a:ext cx="28448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E640C10F-0C3D-41AE-AFAF-A738F58C9068}" type="datetimeFigureOut">
              <a:rPr lang="en-US"/>
              <a:pPr>
                <a:defRPr/>
              </a:pPr>
              <a:t>9/11/25</a:t>
            </a:fld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6927C212-D494-6D40-9F61-DC7746474F7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5731266"/>
            <a:ext cx="1861996" cy="117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4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DDDDD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tx1">
            <a:lumMod val="95000"/>
            <a:lumOff val="5000"/>
          </a:schemeClr>
        </a:buClr>
        <a:buSzPct val="80000"/>
        <a:buFont typeface="Wingdings 2" panose="05020102010507070707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SzPct val="90000"/>
        <a:buFont typeface="Wingdings" panose="05000000000000000000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Font typeface="Wingdings 3" panose="05040102010807070707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064893"/>
            <a:ext cx="10769600" cy="1673352"/>
          </a:xfrm>
        </p:spPr>
        <p:txBody>
          <a:bodyPr>
            <a:noAutofit/>
          </a:bodyPr>
          <a:lstStyle/>
          <a:p>
            <a:r>
              <a:rPr lang="en-IE" sz="7200"/>
              <a:t>Data Types</a:t>
            </a:r>
            <a:endParaRPr lang="en-IE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81600"/>
            <a:ext cx="10769600" cy="1499616"/>
          </a:xfrm>
        </p:spPr>
        <p:txBody>
          <a:bodyPr/>
          <a:lstStyle/>
          <a:p>
            <a:r>
              <a:rPr lang="en-IE" sz="4000" dirty="0" err="1"/>
              <a:t>Dr.</a:t>
            </a:r>
            <a:r>
              <a:rPr lang="en-IE" sz="4000" dirty="0"/>
              <a:t> John S. Butler</a:t>
            </a:r>
          </a:p>
        </p:txBody>
      </p:sp>
    </p:spTree>
    <p:extLst>
      <p:ext uri="{BB962C8B-B14F-4D97-AF65-F5344CB8AC3E}">
        <p14:creationId xmlns:p14="http://schemas.microsoft.com/office/powerpoint/2010/main" val="257415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412" indent="-514350">
              <a:buFont typeface="+mj-lt"/>
              <a:buAutoNum type="arabicPeriod"/>
            </a:pPr>
            <a:r>
              <a:rPr lang="en-GB" dirty="0"/>
              <a:t>Categorical</a:t>
            </a:r>
          </a:p>
          <a:p>
            <a:pPr marL="633412" indent="-514350">
              <a:buFont typeface="+mj-lt"/>
              <a:buAutoNum type="arabicPeriod"/>
            </a:pPr>
            <a:r>
              <a:rPr lang="en-GB" dirty="0"/>
              <a:t>Ordinal</a:t>
            </a:r>
          </a:p>
          <a:p>
            <a:pPr marL="633412" indent="-514350">
              <a:buFont typeface="+mj-lt"/>
              <a:buAutoNum type="arabicPeriod"/>
            </a:pPr>
            <a:r>
              <a:rPr lang="en-GB" dirty="0"/>
              <a:t>Interval</a:t>
            </a:r>
          </a:p>
          <a:p>
            <a:pPr marL="633412" indent="-514350">
              <a:buFont typeface="+mj-lt"/>
              <a:buAutoNum type="arabicPeriod"/>
            </a:pPr>
            <a:r>
              <a:rPr lang="en-GB" dirty="0"/>
              <a:t>Ratio</a:t>
            </a:r>
          </a:p>
        </p:txBody>
      </p:sp>
    </p:spTree>
    <p:extLst>
      <p:ext uri="{BB962C8B-B14F-4D97-AF65-F5344CB8AC3E}">
        <p14:creationId xmlns:p14="http://schemas.microsoft.com/office/powerpoint/2010/main" val="7765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Categorical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Puts people and things in categories</a:t>
            </a:r>
          </a:p>
          <a:p>
            <a:endParaRPr lang="en-GB" dirty="0"/>
          </a:p>
          <a:p>
            <a:r>
              <a:rPr lang="en-GB" dirty="0"/>
              <a:t>EG Age group</a:t>
            </a:r>
          </a:p>
          <a:p>
            <a:endParaRPr lang="en-GB" dirty="0"/>
          </a:p>
          <a:p>
            <a:r>
              <a:rPr lang="en-GB" dirty="0"/>
              <a:t>Each person is only in one age group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247230"/>
            <a:ext cx="5384800" cy="3676403"/>
          </a:xfrm>
        </p:spPr>
      </p:pic>
      <p:sp>
        <p:nvSpPr>
          <p:cNvPr id="4" name="Rectangle 3"/>
          <p:cNvSpPr/>
          <p:nvPr/>
        </p:nvSpPr>
        <p:spPr>
          <a:xfrm>
            <a:off x="4027717" y="6444344"/>
            <a:ext cx="8109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http://cran.us.r-project.org/web/packages/vcdExtra/vignettes/vcd-tutorial.pdf</a:t>
            </a:r>
          </a:p>
        </p:txBody>
      </p:sp>
      <p:sp>
        <p:nvSpPr>
          <p:cNvPr id="7" name="Rectangle 6"/>
          <p:cNvSpPr/>
          <p:nvPr/>
        </p:nvSpPr>
        <p:spPr>
          <a:xfrm>
            <a:off x="4027717" y="6104110"/>
            <a:ext cx="382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http://www.jstatsoft.org/v53/i07/paper</a:t>
            </a:r>
          </a:p>
        </p:txBody>
      </p:sp>
    </p:spTree>
    <p:extLst>
      <p:ext uri="{BB962C8B-B14F-4D97-AF65-F5344CB8AC3E}">
        <p14:creationId xmlns:p14="http://schemas.microsoft.com/office/powerpoint/2010/main" val="225647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Ordinal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Allows ranking of information</a:t>
            </a:r>
          </a:p>
          <a:p>
            <a:endParaRPr lang="en-GB" dirty="0"/>
          </a:p>
          <a:p>
            <a:r>
              <a:rPr lang="en-GB" dirty="0"/>
              <a:t>E.G. Do  you like Marmite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There is a highly subjective nature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197600" y="2247230"/>
            <a:ext cx="5384800" cy="3676403"/>
          </a:xfr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3777"/>
              </p:ext>
            </p:extLst>
          </p:nvPr>
        </p:nvGraphicFramePr>
        <p:xfrm>
          <a:off x="803238" y="3871656"/>
          <a:ext cx="46401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6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HATED</a:t>
                      </a:r>
                      <a:r>
                        <a:rPr lang="en-GB" baseline="0" dirty="0">
                          <a:solidFill>
                            <a:schemeClr val="tx1"/>
                          </a:solidFill>
                        </a:rPr>
                        <a:t> IT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LOVED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09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Interval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Ordered Scale differences between numbers are meaningful</a:t>
            </a:r>
          </a:p>
          <a:p>
            <a:endParaRPr lang="en-GB" dirty="0"/>
          </a:p>
          <a:p>
            <a:r>
              <a:rPr lang="en-GB" dirty="0"/>
              <a:t>Height of child with respect to height of parent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247230"/>
            <a:ext cx="5384800" cy="3676403"/>
          </a:xfrm>
        </p:spPr>
      </p:pic>
      <p:sp>
        <p:nvSpPr>
          <p:cNvPr id="5" name="Rectangle 4"/>
          <p:cNvSpPr/>
          <p:nvPr/>
        </p:nvSpPr>
        <p:spPr>
          <a:xfrm>
            <a:off x="0" y="6520934"/>
            <a:ext cx="78387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https://vincentarelbundock.github.io/Rdatasets/doc/HistData/PearsonLee.html</a:t>
            </a:r>
          </a:p>
        </p:txBody>
      </p:sp>
    </p:spTree>
    <p:extLst>
      <p:ext uri="{BB962C8B-B14F-4D97-AF65-F5344CB8AC3E}">
        <p14:creationId xmlns:p14="http://schemas.microsoft.com/office/powerpoint/2010/main" val="3064436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Ratio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Ratio data is the same as interval data but it has been transformed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247230"/>
            <a:ext cx="5384800" cy="3676403"/>
          </a:xfrm>
        </p:spPr>
      </p:pic>
    </p:spTree>
    <p:extLst>
      <p:ext uri="{BB962C8B-B14F-4D97-AF65-F5344CB8AC3E}">
        <p14:creationId xmlns:p14="http://schemas.microsoft.com/office/powerpoint/2010/main" val="111373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sets consist of Variables and Records (Observations)</a:t>
            </a:r>
          </a:p>
          <a:p>
            <a:endParaRPr lang="en-GB" dirty="0"/>
          </a:p>
          <a:p>
            <a:r>
              <a:rPr lang="en-GB" dirty="0"/>
              <a:t>Variables: Recorded attributes of experimental units in the data set</a:t>
            </a:r>
          </a:p>
          <a:p>
            <a:endParaRPr lang="en-GB" dirty="0"/>
          </a:p>
          <a:p>
            <a:r>
              <a:rPr lang="en-GB" dirty="0"/>
              <a:t>Record (observation): A collection of variables that refer to one experimental unit in the data set which generally is given in rows</a:t>
            </a:r>
          </a:p>
        </p:txBody>
      </p:sp>
    </p:spTree>
    <p:extLst>
      <p:ext uri="{BB962C8B-B14F-4D97-AF65-F5344CB8AC3E}">
        <p14:creationId xmlns:p14="http://schemas.microsoft.com/office/powerpoint/2010/main" val="221633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8678" y="1965887"/>
            <a:ext cx="7080475" cy="407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28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</a:t>
            </a:r>
            <a:r>
              <a:rPr lang="en-GB"/>
              <a:t>of Distributions</a:t>
            </a:r>
          </a:p>
        </p:txBody>
      </p:sp>
      <p:pic>
        <p:nvPicPr>
          <p:cNvPr id="1026" name="Picture 2" descr="nul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6000" y="2233612"/>
            <a:ext cx="5080000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45085" y="1590159"/>
            <a:ext cx="64001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/>
              <a:t>A picture is worth a thousand numbers</a:t>
            </a:r>
          </a:p>
        </p:txBody>
      </p:sp>
    </p:spTree>
    <p:extLst>
      <p:ext uri="{BB962C8B-B14F-4D97-AF65-F5344CB8AC3E}">
        <p14:creationId xmlns:p14="http://schemas.microsoft.com/office/powerpoint/2010/main" val="1993727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1_Modul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ul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3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4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26671</TotalTime>
  <Words>204</Words>
  <Application>Microsoft Macintosh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Corbel</vt:lpstr>
      <vt:lpstr>Garamond</vt:lpstr>
      <vt:lpstr>Wingdings</vt:lpstr>
      <vt:lpstr>Wingdings 2</vt:lpstr>
      <vt:lpstr>Wingdings 3</vt:lpstr>
      <vt:lpstr>1_Module</vt:lpstr>
      <vt:lpstr>Module</vt:lpstr>
      <vt:lpstr>Data Types</vt:lpstr>
      <vt:lpstr>Types of Data</vt:lpstr>
      <vt:lpstr>Categorical Data</vt:lpstr>
      <vt:lpstr>Ordinal Data</vt:lpstr>
      <vt:lpstr>Interval Data</vt:lpstr>
      <vt:lpstr>Ratio Data</vt:lpstr>
      <vt:lpstr>Data Sets</vt:lpstr>
      <vt:lpstr>Example</vt:lpstr>
      <vt:lpstr>Types of Distributions</vt:lpstr>
    </vt:vector>
  </TitlesOfParts>
  <Company>Trinity College Dublin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Butler</dc:creator>
  <cp:lastModifiedBy>John Butler</cp:lastModifiedBy>
  <cp:revision>371</cp:revision>
  <cp:lastPrinted>2017-09-11T12:29:45Z</cp:lastPrinted>
  <dcterms:created xsi:type="dcterms:W3CDTF">2014-12-12T13:28:38Z</dcterms:created>
  <dcterms:modified xsi:type="dcterms:W3CDTF">2025-09-11T17:18:25Z</dcterms:modified>
</cp:coreProperties>
</file>