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82" r:id="rId4"/>
    <p:sldId id="258" r:id="rId5"/>
    <p:sldId id="260" r:id="rId6"/>
    <p:sldId id="259" r:id="rId7"/>
    <p:sldId id="261" r:id="rId8"/>
    <p:sldId id="291" r:id="rId9"/>
    <p:sldId id="262" r:id="rId10"/>
    <p:sldId id="263" r:id="rId11"/>
    <p:sldId id="284" r:id="rId12"/>
    <p:sldId id="266" r:id="rId13"/>
    <p:sldId id="267" r:id="rId14"/>
    <p:sldId id="265" r:id="rId15"/>
    <p:sldId id="268" r:id="rId16"/>
    <p:sldId id="285" r:id="rId17"/>
    <p:sldId id="290" r:id="rId18"/>
    <p:sldId id="273" r:id="rId19"/>
    <p:sldId id="274" r:id="rId20"/>
    <p:sldId id="286" r:id="rId21"/>
    <p:sldId id="269" r:id="rId22"/>
    <p:sldId id="276" r:id="rId23"/>
    <p:sldId id="275" r:id="rId24"/>
    <p:sldId id="287" r:id="rId25"/>
    <p:sldId id="272" r:id="rId26"/>
    <p:sldId id="288" r:id="rId27"/>
    <p:sldId id="270" r:id="rId28"/>
    <p:sldId id="271" r:id="rId29"/>
    <p:sldId id="277" r:id="rId30"/>
    <p:sldId id="279" r:id="rId31"/>
    <p:sldId id="280" r:id="rId32"/>
    <p:sldId id="281" r:id="rId33"/>
    <p:sldId id="278" r:id="rId34"/>
    <p:sldId id="289" r:id="rId35"/>
    <p:sldId id="283" r:id="rId36"/>
  </p:sldIdLst>
  <p:sldSz cx="12192000" cy="6858000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0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5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608C0-7205-41C5-A4F5-F36197323754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ECE0-C346-4236-86E0-BA1490E642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629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AE2A5-3DA2-4118-84AF-5A8746BF0701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07A6B-3751-4169-AFAF-D12D155C36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00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4F58A-7774-43A9-B9A4-7630422CCAB4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149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148626-0A49-470B-9F8D-91BEB1354EC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338" y="708025"/>
            <a:ext cx="6726237" cy="37846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089" y="4729485"/>
            <a:ext cx="4954323" cy="4493269"/>
          </a:xfrm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5286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12192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355848"/>
            <a:ext cx="107696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1828800"/>
            <a:ext cx="107696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39CF-DE20-4518-8A99-847C9DE3081F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E095A03-FA64-438A-9B3E-B4710C61F5A0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C6F985-70E0-544D-AA5D-2F3FCFE298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19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630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01619-D700-4C71-8868-C5E78449190E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DC76A59-2CEB-4E46-ACDC-456609F431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2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87989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ltGray">
          <a:xfrm>
            <a:off x="8864600" y="0"/>
            <a:ext cx="33528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74641"/>
            <a:ext cx="2540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680D3-2722-408D-B66D-B6CE8EC46D2F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376989"/>
            <a:ext cx="511598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2A45D71-EED7-4F0B-940C-FDD304D9312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9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>
                  <a:lumMod val="85000"/>
                  <a:lumOff val="15000"/>
                </a:schemeClr>
              </a:buClr>
              <a:defRPr/>
            </a:lvl1pPr>
            <a:lvl2pPr>
              <a:buClr>
                <a:schemeClr val="tx1">
                  <a:lumMod val="85000"/>
                  <a:lumOff val="15000"/>
                </a:schemeClr>
              </a:buClr>
              <a:defRPr/>
            </a:lvl2pPr>
            <a:lvl3pPr>
              <a:buClr>
                <a:schemeClr val="tx1">
                  <a:lumMod val="85000"/>
                  <a:lumOff val="15000"/>
                </a:schemeClr>
              </a:buClr>
              <a:defRPr/>
            </a:lvl3pPr>
            <a:lvl4pPr>
              <a:buClr>
                <a:schemeClr val="tx1">
                  <a:lumMod val="85000"/>
                  <a:lumOff val="15000"/>
                </a:schemeClr>
              </a:buClr>
              <a:defRPr/>
            </a:lvl4pPr>
            <a:lvl5pPr>
              <a:buClr>
                <a:schemeClr val="tx1">
                  <a:lumMod val="85000"/>
                  <a:lumOff val="15000"/>
                </a:schemeClr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9CEE18-2F86-4815-AA4C-28B1810BE92C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ABFC629-3DA3-475E-B422-0A5F778C0E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6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1"/>
            <a:ext cx="12192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4"/>
            <a:ext cx="12192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744" y="118872"/>
            <a:ext cx="10684256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7552" y="1828800"/>
            <a:ext cx="10696448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950E7-F59D-41FD-9C77-77B3EEF34172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6BA8E74-7F46-4E54-834F-5AD8A517EE9F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803CBD7A-9735-1C4B-83EF-5A76B0AC75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7283" y="5135712"/>
            <a:ext cx="2580237" cy="162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54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73936"/>
            <a:ext cx="5384800" cy="4623816"/>
          </a:xfrm>
        </p:spPr>
        <p:txBody>
          <a:bodyPr lIns="91440"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8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4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20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8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73936"/>
            <a:ext cx="53848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AEED0A-4507-4F25-BB04-A41183D340F9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CC4F5B8-DA3A-40A8-B45D-D218A722FD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3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98988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49512"/>
            <a:ext cx="5386917" cy="3951288"/>
          </a:xfrm>
        </p:spPr>
        <p:txBody>
          <a:bodyPr/>
          <a:lstStyle>
            <a:lvl1pPr>
              <a:buClr>
                <a:schemeClr val="tx1">
                  <a:lumMod val="95000"/>
                  <a:lumOff val="5000"/>
                </a:schemeClr>
              </a:buClr>
              <a:defRPr sz="2400"/>
            </a:lvl1pPr>
            <a:lvl2pPr>
              <a:buClr>
                <a:schemeClr val="tx1">
                  <a:lumMod val="95000"/>
                  <a:lumOff val="5000"/>
                </a:schemeClr>
              </a:buClr>
              <a:defRPr sz="2000"/>
            </a:lvl2pPr>
            <a:lvl3pPr>
              <a:buClr>
                <a:schemeClr val="tx1">
                  <a:lumMod val="95000"/>
                  <a:lumOff val="5000"/>
                </a:schemeClr>
              </a:buClr>
              <a:defRPr sz="1800"/>
            </a:lvl3pPr>
            <a:lvl4pPr>
              <a:buClr>
                <a:schemeClr val="tx1">
                  <a:lumMod val="95000"/>
                  <a:lumOff val="5000"/>
                </a:schemeClr>
              </a:buClr>
              <a:defRPr sz="1600"/>
            </a:lvl4pPr>
            <a:lvl5pPr>
              <a:buClr>
                <a:schemeClr val="tx1">
                  <a:lumMod val="95000"/>
                  <a:lumOff val="5000"/>
                </a:schemeClr>
              </a:buCl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98988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49512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DEEF8-C16D-4C0A-9E75-01A0CEAC4EFB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E9D9F7-0101-4300-9393-E641A85FCD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70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444240-E3BE-458E-ABDC-A00C9B3E1378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670842C-DBE2-4E48-A1B4-D69335A401F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56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E4417-5758-421B-9142-970B40155EC6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207BA0-B3BC-4585-B1DE-CB662C282A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84" y="152400"/>
            <a:ext cx="3364992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837" y="1743134"/>
            <a:ext cx="7894188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784" y="1730018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829A34-0849-491B-94BF-57C5E21AB71A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520018" y="6477000"/>
            <a:ext cx="7344833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38934" y="6477000"/>
            <a:ext cx="977900" cy="2746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4AA4D00-15C5-4A4E-B632-DCE5D54E1DA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6" name="Rectangle 5"/>
          <p:cNvSpPr/>
          <p:nvPr/>
        </p:nvSpPr>
        <p:spPr bwMode="invGray">
          <a:xfrm>
            <a:off x="3807885" y="0"/>
            <a:ext cx="61383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5448"/>
            <a:ext cx="3366867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71741" y="1484808"/>
            <a:ext cx="8329863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" y="1728216"/>
            <a:ext cx="329184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220133" y="1169988"/>
            <a:ext cx="3363384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95DD43-4D9F-4959-92A0-B733AD070C20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47067" y="1169988"/>
            <a:ext cx="6925733" cy="2016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118851" y="1169988"/>
            <a:ext cx="977900" cy="2016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276ED41C-B129-425F-9ED4-6D4C3D3130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2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12192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7" name="Rectangle 6"/>
          <p:cNvSpPr/>
          <p:nvPr/>
        </p:nvSpPr>
        <p:spPr bwMode="ltGray">
          <a:xfrm>
            <a:off x="0" y="1"/>
            <a:ext cx="12192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774825"/>
            <a:ext cx="10972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95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E640C10F-0C3D-41AE-AFAF-A738F58C9068}" type="datetimeFigureOut">
              <a:rPr lang="en-US"/>
              <a:pPr>
                <a:defRPr/>
              </a:pPr>
              <a:t>9/26/25</a:t>
            </a:fld>
            <a:endParaRPr lang="en-US"/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927C212-D494-6D40-9F61-DC7746474F7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004" y="5731266"/>
            <a:ext cx="1861996" cy="117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242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500" b="1" kern="1200">
          <a:solidFill>
            <a:srgbClr val="DDDDDD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DDDDDD"/>
          </a:solidFill>
          <a:latin typeface="Garamond" panose="02020404030301010803" pitchFamily="18" charset="0"/>
        </a:defRPr>
      </a:lvl9pPr>
      <a:extLst/>
    </p:titleStyle>
    <p:bodyStyle>
      <a:lvl1pPr marL="438150" indent="-319088" algn="l" rtl="0" eaLnBrk="0" fontAlgn="base" hangingPunct="0">
        <a:spcBef>
          <a:spcPct val="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80000"/>
        <a:buFont typeface="Wingdings 2" panose="05020102010507070707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SzPct val="90000"/>
        <a:buFont typeface="Wingdings" panose="05000000000000000000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Arial" panose="020B060402020202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0" fontAlgn="base" hangingPunct="0">
        <a:spcBef>
          <a:spcPct val="20000"/>
        </a:spcBef>
        <a:spcAft>
          <a:spcPct val="0"/>
        </a:spcAft>
        <a:buClr>
          <a:schemeClr val="tx1">
            <a:lumMod val="95000"/>
            <a:lumOff val="5000"/>
          </a:schemeClr>
        </a:buClr>
        <a:buFont typeface="Wingdings 3" panose="05040102010807070707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YIeiCfpZQ_k?feature=oembed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n-jyKS2vOgE?feature=oembe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064893"/>
            <a:ext cx="10769600" cy="1673352"/>
          </a:xfrm>
        </p:spPr>
        <p:txBody>
          <a:bodyPr>
            <a:noAutofit/>
          </a:bodyPr>
          <a:lstStyle/>
          <a:p>
            <a:r>
              <a:rPr lang="en-IE" sz="7200" dirty="0"/>
              <a:t>Measures of Location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81600"/>
            <a:ext cx="10769600" cy="1499616"/>
          </a:xfrm>
        </p:spPr>
        <p:txBody>
          <a:bodyPr/>
          <a:lstStyle/>
          <a:p>
            <a:r>
              <a:rPr lang="en-IE" sz="4000" dirty="0" err="1"/>
              <a:t>Dr.</a:t>
            </a:r>
            <a:r>
              <a:rPr lang="en-IE" sz="4000" dirty="0"/>
              <a:t> John S. Butler</a:t>
            </a:r>
          </a:p>
        </p:txBody>
      </p:sp>
    </p:spTree>
    <p:extLst>
      <p:ext uri="{BB962C8B-B14F-4D97-AF65-F5344CB8AC3E}">
        <p14:creationId xmlns:p14="http://schemas.microsoft.com/office/powerpoint/2010/main" val="2574159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GB" dirty="0"/>
              <a:t>Pros</a:t>
            </a:r>
          </a:p>
          <a:p>
            <a:r>
              <a:rPr lang="en-GB" dirty="0"/>
              <a:t>Shows where the data is concentrated</a:t>
            </a:r>
          </a:p>
          <a:p>
            <a:endParaRPr lang="en-GB" dirty="0"/>
          </a:p>
          <a:p>
            <a:pPr marL="119062" indent="0">
              <a:buNone/>
            </a:pPr>
            <a:r>
              <a:rPr lang="en-GB" dirty="0"/>
              <a:t>Cons</a:t>
            </a:r>
          </a:p>
          <a:p>
            <a:r>
              <a:rPr lang="en-GB" dirty="0"/>
              <a:t>More than one Mode in a dataset</a:t>
            </a:r>
          </a:p>
          <a:p>
            <a:r>
              <a:rPr lang="en-GB" dirty="0"/>
              <a:t>Does not use the data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F4AAD9-AE4A-0E4D-8A88-615C3CDC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0683" y="3092823"/>
            <a:ext cx="3621740" cy="271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24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C6D5-9F2A-1A44-80EF-4E125F00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 One Plot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A395CFC-ECB8-7248-98EF-7DE0D390CA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20" y="1774825"/>
            <a:ext cx="7401560" cy="4625975"/>
          </a:xfrm>
        </p:spPr>
      </p:pic>
    </p:spTree>
    <p:extLst>
      <p:ext uri="{BB962C8B-B14F-4D97-AF65-F5344CB8AC3E}">
        <p14:creationId xmlns:p14="http://schemas.microsoft.com/office/powerpoint/2010/main" val="321432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Second Moment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spread of the data</a:t>
            </a:r>
          </a:p>
        </p:txBody>
      </p:sp>
    </p:spTree>
    <p:extLst>
      <p:ext uri="{BB962C8B-B14F-4D97-AF65-F5344CB8AC3E}">
        <p14:creationId xmlns:p14="http://schemas.microsoft.com/office/powerpoint/2010/main" val="111502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Cambria Math" panose="02040503050406030204" pitchFamily="18" charset="0"/>
                  </a:rPr>
                  <a:t>Is the spread of the data around the mean</a:t>
                </a:r>
              </a:p>
              <a:p>
                <a:endParaRPr lang="en-GB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ar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sup>
                              <m:e>
                                <m:r>
                                  <a:rPr lang="en-GB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GB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e>
                            </m:acc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4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i="1" dirty="0">
                    <a:latin typeface="Cambria Math" panose="02040503050406030204" pitchFamily="18" charset="0"/>
                  </a:rPr>
                  <a:t>Measure of the average amount by which observations deviate from the mean.  The square root of the variance.</a:t>
                </a:r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den>
                        </m:f>
                      </m:e>
                    </m:rad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886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deviation: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GB" b="1" dirty="0">
                <a:latin typeface="Cambria Math" panose="02040503050406030204" pitchFamily="18" charset="0"/>
              </a:rPr>
              <a:t>Pros</a:t>
            </a:r>
          </a:p>
          <a:p>
            <a:r>
              <a:rPr lang="en-GB" dirty="0">
                <a:latin typeface="Cambria Math" panose="02040503050406030204" pitchFamily="18" charset="0"/>
              </a:rPr>
              <a:t>Takes all data into account.</a:t>
            </a:r>
          </a:p>
          <a:p>
            <a:r>
              <a:rPr lang="en-GB" dirty="0">
                <a:latin typeface="Cambria Math" panose="02040503050406030204" pitchFamily="18" charset="0"/>
              </a:rPr>
              <a:t>Lends itself to computation of other stable measures (and is a prerequisite for many of them). </a:t>
            </a:r>
          </a:p>
          <a:p>
            <a:endParaRPr lang="en-GB" dirty="0">
              <a:latin typeface="Cambria Math" panose="02040503050406030204" pitchFamily="18" charset="0"/>
            </a:endParaRPr>
          </a:p>
          <a:p>
            <a:pPr marL="119062" indent="0">
              <a:buNone/>
            </a:pPr>
            <a:r>
              <a:rPr lang="en-GB" b="1" dirty="0">
                <a:latin typeface="Cambria Math" panose="02040503050406030204" pitchFamily="18" charset="0"/>
              </a:rPr>
              <a:t>Cons</a:t>
            </a:r>
          </a:p>
          <a:p>
            <a:r>
              <a:rPr lang="en-GB" dirty="0">
                <a:latin typeface="Cambria Math" panose="02040503050406030204" pitchFamily="18" charset="0"/>
              </a:rPr>
              <a:t>Hard to interpret.</a:t>
            </a:r>
          </a:p>
          <a:p>
            <a:r>
              <a:rPr lang="en-GB" dirty="0">
                <a:latin typeface="Cambria Math" panose="02040503050406030204" pitchFamily="18" charset="0"/>
              </a:rPr>
              <a:t>Can be influenced by extreme scores.</a:t>
            </a:r>
          </a:p>
          <a:p>
            <a:endParaRPr lang="en-GB" dirty="0">
              <a:latin typeface="Cambria Math" panose="02040503050406030204" pitchFamily="18" charset="0"/>
            </a:endParaRPr>
          </a:p>
          <a:p>
            <a:endParaRPr lang="en-GB" dirty="0">
              <a:latin typeface="Cambria Math" panose="02040503050406030204" pitchFamily="18" charset="0"/>
            </a:endParaRP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703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BCBA-F969-504E-A598-6190894E2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Standard deviation - Plot</a:t>
            </a:r>
            <a:endParaRPr lang="en-US" dirty="0"/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2799DB-AB91-B24A-B290-17921398D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519" y="1774825"/>
            <a:ext cx="6938962" cy="4625975"/>
          </a:xfrm>
        </p:spPr>
      </p:pic>
    </p:spTree>
    <p:extLst>
      <p:ext uri="{BB962C8B-B14F-4D97-AF65-F5344CB8AC3E}">
        <p14:creationId xmlns:p14="http://schemas.microsoft.com/office/powerpoint/2010/main" val="218577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E6C72-8167-1547-80D8-15081BDD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 - Irish Sign Language</a:t>
            </a:r>
          </a:p>
        </p:txBody>
      </p:sp>
      <p:pic>
        <p:nvPicPr>
          <p:cNvPr id="4" name="Online Media 3" descr="Standard deviation">
            <a:hlinkClick r:id="" action="ppaction://media"/>
            <a:extLst>
              <a:ext uri="{FF2B5EF4-FFF2-40B4-BE49-F238E27FC236}">
                <a16:creationId xmlns:a16="http://schemas.microsoft.com/office/drawing/2014/main" id="{C81963D6-F0C8-E746-86D1-59384143EC2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35897" y="1634291"/>
            <a:ext cx="8223250" cy="4625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D5513D6-6891-2D48-8EC0-A4660463A40A}"/>
              </a:ext>
            </a:extLst>
          </p:cNvPr>
          <p:cNvSpPr/>
          <p:nvPr/>
        </p:nvSpPr>
        <p:spPr>
          <a:xfrm>
            <a:off x="0" y="626026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IE" dirty="0">
                <a:solidFill>
                  <a:srgbClr val="4F868E"/>
                </a:solidFill>
                <a:latin typeface="Objektiv Mk2 Light"/>
              </a:rPr>
              <a:t>Irish Sign Language STEM Glossary  https://</a:t>
            </a:r>
            <a:r>
              <a:rPr lang="en-IE" dirty="0" err="1">
                <a:solidFill>
                  <a:srgbClr val="4F868E"/>
                </a:solidFill>
                <a:latin typeface="Objektiv Mk2 Light"/>
              </a:rPr>
              <a:t>www.dcu.ie</a:t>
            </a:r>
            <a:r>
              <a:rPr lang="en-IE" dirty="0">
                <a:solidFill>
                  <a:srgbClr val="4F868E"/>
                </a:solidFill>
                <a:latin typeface="Objektiv Mk2 Light"/>
              </a:rPr>
              <a:t>/</a:t>
            </a:r>
            <a:r>
              <a:rPr lang="en-IE" dirty="0" err="1">
                <a:solidFill>
                  <a:srgbClr val="4F868E"/>
                </a:solidFill>
                <a:latin typeface="Objektiv Mk2 Light"/>
              </a:rPr>
              <a:t>islstem</a:t>
            </a:r>
            <a:r>
              <a:rPr lang="en-IE" dirty="0">
                <a:solidFill>
                  <a:srgbClr val="4F868E"/>
                </a:solidFill>
                <a:latin typeface="Objektiv Mk2 Light"/>
              </a:rPr>
              <a:t>/</a:t>
            </a:r>
            <a:r>
              <a:rPr lang="en-IE" dirty="0" err="1">
                <a:solidFill>
                  <a:srgbClr val="4F868E"/>
                </a:solidFill>
                <a:latin typeface="Objektiv Mk2 Light"/>
              </a:rPr>
              <a:t>index.shtml</a:t>
            </a:r>
            <a:endParaRPr lang="en-IE" dirty="0">
              <a:solidFill>
                <a:srgbClr val="4F868E"/>
              </a:solidFill>
              <a:latin typeface="Objektiv Mk2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841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Difference between the smallest and largest observations.</a:t>
            </a:r>
          </a:p>
          <a:p>
            <a:endParaRPr lang="en-GB" dirty="0"/>
          </a:p>
          <a:p>
            <a:r>
              <a:rPr lang="en-GB" dirty="0"/>
              <a:t>Find the max and min of a range</a:t>
            </a:r>
          </a:p>
          <a:p>
            <a:r>
              <a:rPr lang="en-GB" dirty="0"/>
              <a:t>[18, 58]</a:t>
            </a:r>
          </a:p>
        </p:txBody>
      </p:sp>
    </p:spTree>
    <p:extLst>
      <p:ext uri="{BB962C8B-B14F-4D97-AF65-F5344CB8AC3E}">
        <p14:creationId xmlns:p14="http://schemas.microsoft.com/office/powerpoint/2010/main" val="122757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Range: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GB" dirty="0"/>
              <a:t>Pros</a:t>
            </a:r>
          </a:p>
          <a:p>
            <a:r>
              <a:rPr lang="en-GB" dirty="0"/>
              <a:t>Very easy to compute.</a:t>
            </a:r>
          </a:p>
          <a:p>
            <a:r>
              <a:rPr lang="en-GB" dirty="0"/>
              <a:t>Scores exist in the data set.</a:t>
            </a:r>
          </a:p>
          <a:p>
            <a:endParaRPr lang="en-GB" dirty="0"/>
          </a:p>
          <a:p>
            <a:pPr marL="119062" indent="0">
              <a:buNone/>
            </a:pPr>
            <a:r>
              <a:rPr lang="en-GB" dirty="0"/>
              <a:t>Cons</a:t>
            </a:r>
          </a:p>
          <a:p>
            <a:r>
              <a:rPr lang="en-GB" dirty="0"/>
              <a:t>Value depends only on two scores.</a:t>
            </a:r>
          </a:p>
          <a:p>
            <a:r>
              <a:rPr lang="en-GB" dirty="0"/>
              <a:t>Very sensitive to outliers.</a:t>
            </a:r>
          </a:p>
          <a:p>
            <a:r>
              <a:rPr lang="en-GB" dirty="0"/>
              <a:t>Influenced by sample size (the larger the sample, the larger the range).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7457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Measures of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GB" dirty="0"/>
              <a:t>First moment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GB" dirty="0"/>
              <a:t>Mean (average)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GB" dirty="0"/>
              <a:t>Median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GB" dirty="0"/>
              <a:t>Mode</a:t>
            </a:r>
          </a:p>
          <a:p>
            <a:pPr marL="119062" indent="0">
              <a:buNone/>
            </a:pPr>
            <a:r>
              <a:rPr lang="en-GB" dirty="0"/>
              <a:t>Second Moment (Spread)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GB" dirty="0"/>
              <a:t>Standard deviation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GB" dirty="0"/>
              <a:t>Variance</a:t>
            </a:r>
          </a:p>
          <a:p>
            <a:pPr marL="119062" indent="0">
              <a:buNone/>
            </a:pPr>
            <a:r>
              <a:rPr lang="en-GB" dirty="0"/>
              <a:t>Third Moment</a:t>
            </a:r>
          </a:p>
          <a:p>
            <a:pPr marL="925512" lvl="1" indent="-514350">
              <a:buFont typeface="+mj-lt"/>
              <a:buAutoNum type="arabicPeriod"/>
            </a:pPr>
            <a:r>
              <a:rPr lang="en-GB" dirty="0" err="1"/>
              <a:t>Skewness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8329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85A16-743B-9546-B35C-712DEF02C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Plot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8EDA13-7996-C549-B5DF-D0C8F6442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742" y="1703200"/>
            <a:ext cx="4858870" cy="4858870"/>
          </a:xfrm>
        </p:spPr>
      </p:pic>
    </p:spTree>
    <p:extLst>
      <p:ext uri="{BB962C8B-B14F-4D97-AF65-F5344CB8AC3E}">
        <p14:creationId xmlns:p14="http://schemas.microsoft.com/office/powerpoint/2010/main" val="3464732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inter quartile range is Q3-Q1</a:t>
            </a:r>
          </a:p>
          <a:p>
            <a:r>
              <a:rPr lang="en-GB" dirty="0"/>
              <a:t>50% of the observations in the distribution are in the inter quartile range.</a:t>
            </a:r>
          </a:p>
          <a:p>
            <a:r>
              <a:rPr lang="en-GB" dirty="0"/>
              <a:t>The following figure shows the interaction between the quartiles, the median and the inter quartile range.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279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2346325" y="685801"/>
            <a:ext cx="20208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Angsana New" panose="02020603050405020304" pitchFamily="18" charset="-34"/>
              </a:rPr>
              <a:t>Quartiles:</a:t>
            </a:r>
          </a:p>
          <a:p>
            <a:r>
              <a:rPr lang="en-US" altLang="en-US" sz="2800" baseline="-25000" dirty="0"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endParaRPr lang="en-US" altLang="en-US" sz="2800" dirty="0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  <p:graphicFrame>
        <p:nvGraphicFramePr>
          <p:cNvPr id="471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710631"/>
              </p:ext>
            </p:extLst>
          </p:nvPr>
        </p:nvGraphicFramePr>
        <p:xfrm>
          <a:off x="5239870" y="2885499"/>
          <a:ext cx="2608730" cy="8880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11000" imgH="355320" progId="Equation.DSMT4">
                  <p:embed/>
                </p:oleObj>
              </mc:Choice>
              <mc:Fallback>
                <p:oleObj name="Equation" r:id="rId3" imgW="7110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870" y="2885499"/>
                        <a:ext cx="2608730" cy="8880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452542"/>
              </p:ext>
            </p:extLst>
          </p:nvPr>
        </p:nvGraphicFramePr>
        <p:xfrm>
          <a:off x="5292986" y="4356474"/>
          <a:ext cx="2555614" cy="1035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80" imgH="355320" progId="Equation.DSMT4">
                  <p:embed/>
                </p:oleObj>
              </mc:Choice>
              <mc:Fallback>
                <p:oleObj name="Equation" r:id="rId5" imgW="8632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986" y="4356474"/>
                        <a:ext cx="2555614" cy="1035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616137" y="5193589"/>
            <a:ext cx="7043308" cy="142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  <a:cs typeface="Angsana New" panose="02020603050405020304" pitchFamily="18" charset="-34"/>
              </a:rPr>
              <a:t>Inter  quartile</a:t>
            </a:r>
            <a:r>
              <a:rPr lang="en-US" altLang="en-US" sz="2800" dirty="0">
                <a:latin typeface="Times New Roman" panose="02020603050405020304" pitchFamily="18" charset="0"/>
                <a:cs typeface="Angsana New" panose="02020603050405020304" pitchFamily="18" charset="-34"/>
              </a:rPr>
              <a:t> :</a:t>
            </a:r>
          </a:p>
          <a:p>
            <a:r>
              <a:rPr lang="en-US" altLang="en-US" sz="2800" dirty="0">
                <a:latin typeface="Times New Roman" panose="02020603050405020304" pitchFamily="18" charset="0"/>
                <a:cs typeface="Angsana New" panose="02020603050405020304" pitchFamily="18" charset="-34"/>
              </a:rPr>
              <a:t>                  IQR  =  Q</a:t>
            </a:r>
            <a:r>
              <a:rPr lang="en-US" altLang="en-US" sz="2800" baseline="-25000" dirty="0">
                <a:latin typeface="Times New Roman" panose="02020603050405020304" pitchFamily="18" charset="0"/>
                <a:cs typeface="Angsana New" panose="02020603050405020304" pitchFamily="18" charset="-34"/>
              </a:rPr>
              <a:t>3 – </a:t>
            </a:r>
            <a:r>
              <a:rPr lang="en-US" altLang="en-US" sz="2800" dirty="0">
                <a:latin typeface="Times New Roman" panose="02020603050405020304" pitchFamily="18" charset="0"/>
                <a:cs typeface="Angsana New" panose="02020603050405020304" pitchFamily="18" charset="-34"/>
              </a:rPr>
              <a:t>Q</a:t>
            </a:r>
            <a:r>
              <a:rPr lang="en-US" altLang="en-US" sz="2800" baseline="-25000" dirty="0">
                <a:latin typeface="Times New Roman" panose="02020603050405020304" pitchFamily="18" charset="0"/>
                <a:cs typeface="Angsana New" panose="02020603050405020304" pitchFamily="18" charset="-34"/>
              </a:rPr>
              <a:t>1</a:t>
            </a:r>
            <a:endParaRPr lang="en-US" altLang="en-US" sz="2800" dirty="0">
              <a:latin typeface="Times New Roman" panose="02020603050405020304" pitchFamily="18" charset="0"/>
              <a:cs typeface="Angsana New" panose="02020603050405020304" pitchFamily="18" charset="-34"/>
            </a:endParaRPr>
          </a:p>
          <a:p>
            <a:r>
              <a:rPr lang="en-US" altLang="en-US" sz="2800" dirty="0"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Interquartile Range</a:t>
            </a:r>
          </a:p>
        </p:txBody>
      </p:sp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822325" y="1677682"/>
            <a:ext cx="20208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 dirty="0">
                <a:latin typeface="Times New Roman" panose="02020603050405020304" pitchFamily="18" charset="0"/>
                <a:cs typeface="Angsana New" panose="02020603050405020304" pitchFamily="18" charset="-34"/>
              </a:rPr>
              <a:t>Quartiles:</a:t>
            </a:r>
          </a:p>
          <a:p>
            <a:r>
              <a:rPr lang="en-US" altLang="en-US" sz="2800" baseline="-25000" dirty="0">
                <a:latin typeface="Times New Roman" panose="02020603050405020304" pitchFamily="18" charset="0"/>
                <a:cs typeface="Angsana New" panose="02020603050405020304" pitchFamily="18" charset="-34"/>
              </a:rPr>
              <a:t> </a:t>
            </a:r>
            <a:endParaRPr lang="en-US" altLang="en-US" sz="2800" dirty="0">
              <a:latin typeface="Times New Roman" panose="02020603050405020304" pitchFamily="18" charset="0"/>
              <a:cs typeface="Angsana New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05636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Interquartile: Range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GB" b="1" dirty="0"/>
              <a:t>Pros</a:t>
            </a:r>
          </a:p>
          <a:p>
            <a:r>
              <a:rPr lang="en-GB" dirty="0"/>
              <a:t>Fairly easy to compute.</a:t>
            </a:r>
          </a:p>
          <a:p>
            <a:r>
              <a:rPr lang="en-GB" dirty="0"/>
              <a:t>Scores exist in the data set.</a:t>
            </a:r>
          </a:p>
          <a:p>
            <a:r>
              <a:rPr lang="en-GB" dirty="0"/>
              <a:t>Eliminates influence of extreme scores.</a:t>
            </a:r>
          </a:p>
          <a:p>
            <a:endParaRPr lang="en-GB" dirty="0"/>
          </a:p>
          <a:p>
            <a:pPr marL="119062" indent="0">
              <a:buNone/>
            </a:pPr>
            <a:r>
              <a:rPr lang="en-US" altLang="en-US" sz="2800" b="1" dirty="0"/>
              <a:t>Cons</a:t>
            </a:r>
          </a:p>
          <a:p>
            <a:r>
              <a:rPr lang="en-US" altLang="en-US" dirty="0"/>
              <a:t>Discards much of the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4608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B2F7-83BC-544B-AB31-44CE8947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Interquartile - Plot</a:t>
            </a:r>
            <a:endParaRPr lang="en-US" dirty="0"/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E873EE60-2A27-5B45-8FCF-4F8C362603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459" y="1963271"/>
            <a:ext cx="4527081" cy="4527081"/>
          </a:xfrm>
        </p:spPr>
      </p:pic>
    </p:spTree>
    <p:extLst>
      <p:ext uri="{BB962C8B-B14F-4D97-AF65-F5344CB8AC3E}">
        <p14:creationId xmlns:p14="http://schemas.microsoft.com/office/powerpoint/2010/main" val="36778111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Mean and Standard Deviation</a:t>
            </a:r>
          </a:p>
        </p:txBody>
      </p:sp>
      <p:sp>
        <p:nvSpPr>
          <p:cNvPr id="1177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Using the mean and standard deviation together:</a:t>
            </a:r>
          </a:p>
          <a:p>
            <a:pPr lvl="1"/>
            <a:r>
              <a:rPr lang="en-US" altLang="en-US" sz="2400"/>
              <a:t>Is an efficient way to describe a distribution with just two numbers.</a:t>
            </a:r>
          </a:p>
          <a:p>
            <a:pPr lvl="1"/>
            <a:r>
              <a:rPr lang="en-US" altLang="en-US" sz="2400"/>
              <a:t>Allows a direct comparison between distributions that are on different scales.</a:t>
            </a:r>
          </a:p>
        </p:txBody>
      </p:sp>
    </p:spTree>
    <p:extLst>
      <p:ext uri="{BB962C8B-B14F-4D97-AF65-F5344CB8AC3E}">
        <p14:creationId xmlns:p14="http://schemas.microsoft.com/office/powerpoint/2010/main" val="306619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 bldLvl="5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C370-06AC-3D45-96DE-C3EF5C86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and Standard Deviation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C4FB03C2-1673-A648-9DE1-F52B2B130B7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09800" y="1801812"/>
            <a:ext cx="7772400" cy="4572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15853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Coefficient of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>
                    <a:latin typeface="Cambria Math" panose="02040503050406030204" pitchFamily="18" charset="0"/>
                  </a:rPr>
                  <a:t>Uses both the mean and standard to describe the distribution</a:t>
                </a:r>
                <a:endParaRPr lang="en-GB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𝐶𝑉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𝑡𝑎𝑛𝑑𝑎𝑟𝑑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GB" dirty="0"/>
              </a:p>
              <a:p>
                <a:pPr marL="119062" indent="0">
                  <a:buNone/>
                </a:pPr>
                <a:r>
                  <a:rPr lang="en-GB" b="1" dirty="0"/>
                  <a:t>Pros</a:t>
                </a:r>
              </a:p>
              <a:p>
                <a:r>
                  <a:rPr lang="en-GB" dirty="0"/>
                  <a:t>It is </a:t>
                </a:r>
                <a:r>
                  <a:rPr lang="en-GB" dirty="0" err="1"/>
                  <a:t>unitless</a:t>
                </a:r>
                <a:r>
                  <a:rPr lang="en-GB" dirty="0"/>
                  <a:t> and therefore can be used to compare across different variables</a:t>
                </a:r>
              </a:p>
              <a:p>
                <a:pPr marL="119062" indent="0">
                  <a:buNone/>
                </a:pPr>
                <a:r>
                  <a:rPr lang="en-GB" b="1" dirty="0"/>
                  <a:t>Cons</a:t>
                </a:r>
              </a:p>
              <a:p>
                <a:r>
                  <a:rPr lang="en-GB" dirty="0"/>
                  <a:t>Loses some meaning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4" t="-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0251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Third Moment of Data (Skewness)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696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Pearson's </a:t>
            </a:r>
            <a:r>
              <a:rPr lang="en-GB" dirty="0" err="1"/>
              <a:t>Skewness</a:t>
            </a:r>
            <a:r>
              <a:rPr lang="en-GB" dirty="0"/>
              <a:t>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𝑚𝑜𝑑𝑒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𝑠𝑡𝑎𝑛𝑑𝑎𝑟𝑑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𝑚𝑜𝑑𝑒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or</a:t>
                </a:r>
              </a:p>
              <a:p>
                <a:r>
                  <a:rPr lang="en-GB" dirty="0"/>
                  <a:t>3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𝑚𝑒𝑑𝑖𝑎𝑛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</a:rPr>
                          <m:t>𝑠𝑡𝑎𝑛𝑑𝑎𝑟𝑑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𝑑𝑒𝑣𝑖𝑎𝑡𝑖𝑜𝑛</m:t>
                        </m:r>
                      </m:den>
                    </m:f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f>
                      <m:f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𝑚𝑒𝑑𝑖𝑎𝑛</m:t>
                        </m:r>
                      </m:num>
                      <m:den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0 means no skewedness</a:t>
                </a:r>
              </a:p>
              <a:p>
                <a:endParaRPr lang="en-GB" dirty="0"/>
              </a:p>
              <a:p>
                <a:r>
                  <a:rPr lang="en-GB" dirty="0"/>
                  <a:t>Negative numbers mean right skewed</a:t>
                </a:r>
              </a:p>
              <a:p>
                <a:r>
                  <a:rPr lang="en-GB" dirty="0"/>
                  <a:t>Positive numbers mean left skewed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117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609600" y="1321297"/>
            <a:ext cx="10972800" cy="462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>
            <a:lvl1pPr marL="438150" indent="-319088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anose="05020102010507070707" pitchFamily="18" charset="2"/>
              <a:buChar char="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0250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53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69696"/>
              </a:buClr>
              <a:buFont typeface="Arial" panose="020B0604020202020204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0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8080"/>
              </a:buClr>
              <a:buFont typeface="Arial" panose="020B0604020202020204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557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Font typeface="Wingdings 3" panose="05040102010807070707" pitchFamily="18" charset="2"/>
              <a:buChar char=""/>
              <a:defRPr lang="en-U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19062" indent="0">
              <a:buNone/>
            </a:pPr>
            <a:r>
              <a:rPr lang="en-GB" dirty="0"/>
              <a:t>It is a measure of symmetry (or not symmetry) of a distribution </a:t>
            </a:r>
          </a:p>
        </p:txBody>
      </p:sp>
    </p:spTree>
    <p:extLst>
      <p:ext uri="{BB962C8B-B14F-4D97-AF65-F5344CB8AC3E}">
        <p14:creationId xmlns:p14="http://schemas.microsoft.com/office/powerpoint/2010/main" val="4074774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Moment of Data </a:t>
            </a:r>
            <a:r>
              <a:rPr lang="en-GB"/>
              <a:t>(Middle)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9771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Skew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1021" y="2160323"/>
            <a:ext cx="7709958" cy="3854979"/>
          </a:xfrm>
        </p:spPr>
      </p:pic>
      <p:sp>
        <p:nvSpPr>
          <p:cNvPr id="5" name="TextBox 4"/>
          <p:cNvSpPr txBox="1"/>
          <p:nvPr/>
        </p:nvSpPr>
        <p:spPr>
          <a:xfrm>
            <a:off x="7686339" y="6211669"/>
            <a:ext cx="2603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Guassian</a:t>
            </a:r>
            <a:r>
              <a:rPr lang="en-GB" dirty="0"/>
              <a:t> mean=0</a:t>
            </a:r>
          </a:p>
          <a:p>
            <a:r>
              <a:rPr lang="en-GB" dirty="0" err="1"/>
              <a:t>s.d.</a:t>
            </a:r>
            <a:r>
              <a:rPr lang="en-GB" dirty="0"/>
              <a:t>=3</a:t>
            </a:r>
          </a:p>
        </p:txBody>
      </p:sp>
    </p:spTree>
    <p:extLst>
      <p:ext uri="{BB962C8B-B14F-4D97-AF65-F5344CB8AC3E}">
        <p14:creationId xmlns:p14="http://schemas.microsoft.com/office/powerpoint/2010/main" val="3798012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Skew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021" y="1774825"/>
            <a:ext cx="7709958" cy="4625975"/>
          </a:xfrm>
        </p:spPr>
      </p:pic>
      <p:sp>
        <p:nvSpPr>
          <p:cNvPr id="5" name="TextBox 4"/>
          <p:cNvSpPr txBox="1"/>
          <p:nvPr/>
        </p:nvSpPr>
        <p:spPr>
          <a:xfrm>
            <a:off x="7758057" y="6333220"/>
            <a:ext cx="26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Uniform Distribution</a:t>
            </a:r>
          </a:p>
        </p:txBody>
      </p:sp>
    </p:spTree>
    <p:extLst>
      <p:ext uri="{BB962C8B-B14F-4D97-AF65-F5344CB8AC3E}">
        <p14:creationId xmlns:p14="http://schemas.microsoft.com/office/powerpoint/2010/main" val="30851062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Positive Skew (</a:t>
            </a:r>
            <a:r>
              <a:rPr lang="en-GB" dirty="0" err="1"/>
              <a:t>Beiber</a:t>
            </a:r>
            <a:r>
              <a:rPr lang="en-GB" dirty="0"/>
              <a:t> Concert)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1021" y="2160323"/>
            <a:ext cx="7709958" cy="3854979"/>
          </a:xfrm>
        </p:spPr>
      </p:pic>
      <p:sp>
        <p:nvSpPr>
          <p:cNvPr id="5" name="TextBox 4"/>
          <p:cNvSpPr txBox="1"/>
          <p:nvPr/>
        </p:nvSpPr>
        <p:spPr>
          <a:xfrm>
            <a:off x="9273092" y="6056555"/>
            <a:ext cx="26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Chi-square DF=7</a:t>
            </a:r>
          </a:p>
        </p:txBody>
      </p:sp>
    </p:spTree>
    <p:extLst>
      <p:ext uri="{BB962C8B-B14F-4D97-AF65-F5344CB8AC3E}">
        <p14:creationId xmlns:p14="http://schemas.microsoft.com/office/powerpoint/2010/main" val="1462695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Skew (Andre </a:t>
            </a:r>
            <a:r>
              <a:rPr lang="en-GB" dirty="0" err="1"/>
              <a:t>Rieu</a:t>
            </a:r>
            <a:r>
              <a:rPr lang="en-GB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41021" y="2160323"/>
            <a:ext cx="7709958" cy="3854979"/>
          </a:xfrm>
        </p:spPr>
      </p:pic>
      <p:sp>
        <p:nvSpPr>
          <p:cNvPr id="5" name="TextBox 4"/>
          <p:cNvSpPr txBox="1"/>
          <p:nvPr/>
        </p:nvSpPr>
        <p:spPr>
          <a:xfrm>
            <a:off x="6610574" y="6400800"/>
            <a:ext cx="260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Beta, Alpha=10, beta=3</a:t>
            </a:r>
          </a:p>
        </p:txBody>
      </p:sp>
    </p:spTree>
    <p:extLst>
      <p:ext uri="{BB962C8B-B14F-4D97-AF65-F5344CB8AC3E}">
        <p14:creationId xmlns:p14="http://schemas.microsoft.com/office/powerpoint/2010/main" val="18710366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3653-A803-244B-9460-B35C31DD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in One</a:t>
            </a:r>
          </a:p>
        </p:txBody>
      </p:sp>
      <p:pic>
        <p:nvPicPr>
          <p:cNvPr id="8" name="Content Placeholder 7" descr="A group of people&#10;&#10;Description automatically generated">
            <a:extLst>
              <a:ext uri="{FF2B5EF4-FFF2-40B4-BE49-F238E27FC236}">
                <a16:creationId xmlns:a16="http://schemas.microsoft.com/office/drawing/2014/main" id="{431934BD-F0D9-4144-ACA2-87A781CB6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017" y="1774825"/>
            <a:ext cx="6167966" cy="4625975"/>
          </a:xfrm>
        </p:spPr>
      </p:pic>
    </p:spTree>
    <p:extLst>
      <p:ext uri="{BB962C8B-B14F-4D97-AF65-F5344CB8AC3E}">
        <p14:creationId xmlns:p14="http://schemas.microsoft.com/office/powerpoint/2010/main" val="11442342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C2B5-2CA6-284E-849A-BC4ADBC0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Moments of location</a:t>
            </a:r>
          </a:p>
        </p:txBody>
      </p:sp>
      <p:pic>
        <p:nvPicPr>
          <p:cNvPr id="7" name="Content Placeholder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2F729D-FD78-CC48-A889-E7B464A25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220" y="2272366"/>
            <a:ext cx="7401560" cy="462597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26C2E3-0A23-7A4C-B4B2-30D70BA3E521}"/>
              </a:ext>
            </a:extLst>
          </p:cNvPr>
          <p:cNvSpPr txBox="1"/>
          <p:nvPr/>
        </p:nvSpPr>
        <p:spPr>
          <a:xfrm>
            <a:off x="2599765" y="1855694"/>
            <a:ext cx="7197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Ages at a wiggles Concert</a:t>
            </a:r>
          </a:p>
        </p:txBody>
      </p:sp>
    </p:spTree>
    <p:extLst>
      <p:ext uri="{BB962C8B-B14F-4D97-AF65-F5344CB8AC3E}">
        <p14:creationId xmlns:p14="http://schemas.microsoft.com/office/powerpoint/2010/main" val="892293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 (average)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9062" indent="0">
                  <a:buNone/>
                </a:pPr>
                <a:r>
                  <a:rPr lang="en-GB" sz="3600" b="1" dirty="0"/>
                  <a:t>Definition</a:t>
                </a:r>
              </a:p>
              <a:p>
                <a:r>
                  <a:rPr lang="en-GB" dirty="0"/>
                  <a:t>The point around which the sum of the deviations is 0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12" t="-1093" b="-62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4B44177-591E-304B-8F1F-05317B7DFCAD}"/>
              </a:ext>
            </a:extLst>
          </p:cNvPr>
          <p:cNvSpPr/>
          <p:nvPr/>
        </p:nvSpPr>
        <p:spPr>
          <a:xfrm>
            <a:off x="8647317" y="3244334"/>
            <a:ext cx="32531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youtu.be</a:t>
            </a:r>
            <a:r>
              <a:rPr lang="en-US" dirty="0"/>
              <a:t>/</a:t>
            </a:r>
            <a:r>
              <a:rPr lang="en-US" dirty="0" err="1"/>
              <a:t>ukqunhWvDQk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4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(Mean):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9062" indent="0">
              <a:buNone/>
            </a:pPr>
            <a:r>
              <a:rPr lang="en-GB" b="1" dirty="0"/>
              <a:t>Pros</a:t>
            </a:r>
          </a:p>
          <a:p>
            <a:r>
              <a:rPr lang="en-GB" dirty="0"/>
              <a:t>Easy to calculate and well known and understood</a:t>
            </a:r>
          </a:p>
          <a:p>
            <a:r>
              <a:rPr lang="en-GB" dirty="0"/>
              <a:t>Uses all the data</a:t>
            </a:r>
          </a:p>
          <a:p>
            <a:endParaRPr lang="en-GB" dirty="0"/>
          </a:p>
          <a:p>
            <a:pPr marL="119062" indent="0">
              <a:buNone/>
            </a:pPr>
            <a:r>
              <a:rPr lang="en-GB" sz="3600" b="1" dirty="0"/>
              <a:t>Cons</a:t>
            </a:r>
          </a:p>
          <a:p>
            <a:r>
              <a:rPr lang="en-GB" dirty="0"/>
              <a:t>Is sensitive to extreme values</a:t>
            </a:r>
          </a:p>
          <a:p>
            <a:r>
              <a:rPr lang="en-GB" dirty="0"/>
              <a:t>For example</a:t>
            </a:r>
          </a:p>
          <a:p>
            <a:r>
              <a:rPr lang="en-GB" dirty="0"/>
              <a:t>18, 18, 18, 18, 19, 19, 20, 20, 58</a:t>
            </a:r>
          </a:p>
          <a:p>
            <a:r>
              <a:rPr lang="en-GB" dirty="0"/>
              <a:t>Mean=23.111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77EE5-48A0-B044-8D7D-05982E46C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80094" y="2994213"/>
            <a:ext cx="4207435" cy="315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84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Definition</a:t>
                </a:r>
              </a:p>
              <a:p>
                <a:r>
                  <a:rPr lang="en-GB" dirty="0"/>
                  <a:t>The median is the middle values of the ordered set of values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/>
                      <m:t>18, 18, 18, 18, </m:t>
                    </m:r>
                    <m:r>
                      <m:rPr>
                        <m:nor/>
                      </m:rPr>
                      <a:rPr lang="en-GB" b="1" dirty="0"/>
                      <m:t>19</m:t>
                    </m:r>
                    <m:r>
                      <m:rPr>
                        <m:nor/>
                      </m:rPr>
                      <a:rPr lang="en-GB" dirty="0"/>
                      <m:t>, 19, 20, 20, 58</m:t>
                    </m:r>
                  </m:oMath>
                </a14:m>
                <a:endParaRPr lang="en-GB" dirty="0"/>
              </a:p>
              <a:p>
                <a:r>
                  <a:rPr lang="en-GB" dirty="0"/>
                  <a:t>9 values the median value is the fifth value</a:t>
                </a:r>
              </a:p>
              <a:p>
                <a:endParaRPr lang="en-GB" dirty="0"/>
              </a:p>
              <a:p>
                <a:r>
                  <a:rPr lang="en-GB" dirty="0"/>
                  <a:t>If the is an even number of the median is usually the average of the two middle values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/>
                      <m:t>18, 18, 18, </m:t>
                    </m:r>
                    <m:r>
                      <m:rPr>
                        <m:nor/>
                      </m:rPr>
                      <a:rPr lang="en-GB" b="1" dirty="0"/>
                      <m:t>18,</m:t>
                    </m:r>
                    <m:r>
                      <m:rPr>
                        <m:nor/>
                      </m:rPr>
                      <a:rPr lang="en-GB" dirty="0"/>
                      <m:t> </m:t>
                    </m:r>
                    <m:r>
                      <m:rPr>
                        <m:nor/>
                      </m:rPr>
                      <a:rPr lang="en-GB" b="1" dirty="0"/>
                      <m:t>19</m:t>
                    </m:r>
                    <m:r>
                      <m:rPr>
                        <m:nor/>
                      </m:rPr>
                      <a:rPr lang="en-GB" dirty="0"/>
                      <m:t>, 19, 20, 20</m:t>
                    </m:r>
                  </m:oMath>
                </a14:m>
                <a:endParaRPr lang="en-GB" dirty="0"/>
              </a:p>
              <a:p>
                <a:r>
                  <a:rPr lang="en-GB" dirty="0"/>
                  <a:t>18.5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59" b="-22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74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Median: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  <a:p>
            <a:r>
              <a:rPr lang="en-GB" dirty="0"/>
              <a:t>Median five the centre of the data - very intuitive</a:t>
            </a:r>
          </a:p>
          <a:p>
            <a:endParaRPr lang="en-GB" dirty="0"/>
          </a:p>
          <a:p>
            <a:r>
              <a:rPr lang="en-GB" dirty="0"/>
              <a:t>Not as sensitive to extreme values</a:t>
            </a:r>
          </a:p>
          <a:p>
            <a:endParaRPr lang="en-GB" dirty="0"/>
          </a:p>
          <a:p>
            <a:r>
              <a:rPr lang="en-GB" dirty="0"/>
              <a:t>Cons</a:t>
            </a:r>
          </a:p>
          <a:p>
            <a:r>
              <a:rPr lang="en-GB" dirty="0"/>
              <a:t>Does not use all the data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816D71-37EE-FD44-BA86-0C73F7839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8541" y="2788024"/>
            <a:ext cx="4135717" cy="310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5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F79C-20F4-6943-B193-DB1E15AD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Median: Irish Sign Language </a:t>
            </a:r>
          </a:p>
        </p:txBody>
      </p:sp>
      <p:pic>
        <p:nvPicPr>
          <p:cNvPr id="4" name="Online Media 3" descr="Median 1">
            <a:hlinkClick r:id="" action="ppaction://media"/>
            <a:extLst>
              <a:ext uri="{FF2B5EF4-FFF2-40B4-BE49-F238E27FC236}">
                <a16:creationId xmlns:a16="http://schemas.microsoft.com/office/drawing/2014/main" id="{1A12B262-73AA-CF4F-9C77-5E04CFD63C4F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84375" y="1774825"/>
            <a:ext cx="8223250" cy="46259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1B750D-83DB-2645-BDB6-6DEC8A204E3B}"/>
              </a:ext>
            </a:extLst>
          </p:cNvPr>
          <p:cNvSpPr/>
          <p:nvPr/>
        </p:nvSpPr>
        <p:spPr>
          <a:xfrm>
            <a:off x="0" y="6488668"/>
            <a:ext cx="72662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IE" dirty="0">
                <a:solidFill>
                  <a:srgbClr val="4F868E"/>
                </a:solidFill>
                <a:latin typeface="Objektiv Mk2 Light"/>
              </a:rPr>
              <a:t>Irish Sign Language STEM Glossary  https://</a:t>
            </a:r>
            <a:r>
              <a:rPr lang="en-IE" dirty="0" err="1">
                <a:solidFill>
                  <a:srgbClr val="4F868E"/>
                </a:solidFill>
                <a:latin typeface="Objektiv Mk2 Light"/>
              </a:rPr>
              <a:t>www.dcu.ie</a:t>
            </a:r>
            <a:r>
              <a:rPr lang="en-IE" dirty="0">
                <a:solidFill>
                  <a:srgbClr val="4F868E"/>
                </a:solidFill>
                <a:latin typeface="Objektiv Mk2 Light"/>
              </a:rPr>
              <a:t>/</a:t>
            </a:r>
            <a:r>
              <a:rPr lang="en-IE" dirty="0" err="1">
                <a:solidFill>
                  <a:srgbClr val="4F868E"/>
                </a:solidFill>
                <a:latin typeface="Objektiv Mk2 Light"/>
              </a:rPr>
              <a:t>islstem</a:t>
            </a:r>
            <a:r>
              <a:rPr lang="en-IE" dirty="0">
                <a:solidFill>
                  <a:srgbClr val="4F868E"/>
                </a:solidFill>
                <a:latin typeface="Objektiv Mk2 Light"/>
              </a:rPr>
              <a:t>/</a:t>
            </a:r>
            <a:r>
              <a:rPr lang="en-IE" dirty="0" err="1">
                <a:solidFill>
                  <a:srgbClr val="4F868E"/>
                </a:solidFill>
                <a:latin typeface="Objektiv Mk2 Light"/>
              </a:rPr>
              <a:t>index.shtml</a:t>
            </a:r>
            <a:endParaRPr lang="en-IE" b="0" i="0" u="none" strike="noStrike" dirty="0">
              <a:solidFill>
                <a:srgbClr val="4F868E"/>
              </a:solidFill>
              <a:effectLst/>
              <a:latin typeface="Objektiv Mk2 Light"/>
            </a:endParaRPr>
          </a:p>
        </p:txBody>
      </p:sp>
    </p:spTree>
    <p:extLst>
      <p:ext uri="{BB962C8B-B14F-4D97-AF65-F5344CB8AC3E}">
        <p14:creationId xmlns:p14="http://schemas.microsoft.com/office/powerpoint/2010/main" val="2018735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Definition</a:t>
                </a:r>
              </a:p>
              <a:p>
                <a:r>
                  <a:rPr lang="en-GB" dirty="0"/>
                  <a:t>The most commonly occurring value in the distribution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b="1" dirty="0"/>
                      <m:t>18, 18, 18, 18</m:t>
                    </m:r>
                    <m:r>
                      <m:rPr>
                        <m:nor/>
                      </m:rPr>
                      <a:rPr lang="en-GB" dirty="0"/>
                      <m:t>, 19, 19, 20, 20, 58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The mode is 18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6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610" y="3757462"/>
            <a:ext cx="3302599" cy="225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54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Modul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23191</TotalTime>
  <Words>767</Words>
  <Application>Microsoft Macintosh PowerPoint</Application>
  <PresentationFormat>Widescreen</PresentationFormat>
  <Paragraphs>163</Paragraphs>
  <Slides>35</Slides>
  <Notes>2</Notes>
  <HiddenSlides>0</HiddenSlides>
  <MMClips>2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Calibri</vt:lpstr>
      <vt:lpstr>Cambria Math</vt:lpstr>
      <vt:lpstr>Corbel</vt:lpstr>
      <vt:lpstr>Garamond</vt:lpstr>
      <vt:lpstr>Objektiv Mk2 Light</vt:lpstr>
      <vt:lpstr>Times New Roman</vt:lpstr>
      <vt:lpstr>Wingdings</vt:lpstr>
      <vt:lpstr>Wingdings 2</vt:lpstr>
      <vt:lpstr>Wingdings 3</vt:lpstr>
      <vt:lpstr>Module</vt:lpstr>
      <vt:lpstr>Equation</vt:lpstr>
      <vt:lpstr>Measures of Location</vt:lpstr>
      <vt:lpstr>Measures of Locations</vt:lpstr>
      <vt:lpstr>First Moment of Data (Middle)</vt:lpstr>
      <vt:lpstr>Mean (average)</vt:lpstr>
      <vt:lpstr>Average (Mean): Pros and Cons</vt:lpstr>
      <vt:lpstr>Median</vt:lpstr>
      <vt:lpstr>Median: Pros and Cons</vt:lpstr>
      <vt:lpstr>Median: Irish Sign Language </vt:lpstr>
      <vt:lpstr>Mode</vt:lpstr>
      <vt:lpstr>Mode: Pros and Cons</vt:lpstr>
      <vt:lpstr>All in One Plot</vt:lpstr>
      <vt:lpstr>Second Moment</vt:lpstr>
      <vt:lpstr>Variance</vt:lpstr>
      <vt:lpstr>Standard deviation</vt:lpstr>
      <vt:lpstr>Standard deviation: Pros and Cons</vt:lpstr>
      <vt:lpstr>Standard deviation - Plot</vt:lpstr>
      <vt:lpstr>Standard Deviation - Irish Sign Language</vt:lpstr>
      <vt:lpstr>Range</vt:lpstr>
      <vt:lpstr>Range: Pros and Cons</vt:lpstr>
      <vt:lpstr>Range Plot</vt:lpstr>
      <vt:lpstr>Interquartile Range</vt:lpstr>
      <vt:lpstr>Interquartile Range</vt:lpstr>
      <vt:lpstr>Interquartile: Range Pros and Cons</vt:lpstr>
      <vt:lpstr>Interquartile - Plot</vt:lpstr>
      <vt:lpstr>Mean and Standard Deviation</vt:lpstr>
      <vt:lpstr>Mean and Standard Deviation</vt:lpstr>
      <vt:lpstr>Coefficient of Variation</vt:lpstr>
      <vt:lpstr>Third Moment of Data (Skewness)</vt:lpstr>
      <vt:lpstr>Pearson's Skewness Coefficient</vt:lpstr>
      <vt:lpstr>No Skew</vt:lpstr>
      <vt:lpstr>No Skew</vt:lpstr>
      <vt:lpstr>Positive Skew (Beiber Concert)</vt:lpstr>
      <vt:lpstr>Negative Skew (Andre Rieu)</vt:lpstr>
      <vt:lpstr>All in One</vt:lpstr>
      <vt:lpstr>Problems with Moments of location</vt:lpstr>
    </vt:vector>
  </TitlesOfParts>
  <Company>Trinity College Dublin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Butler</dc:creator>
  <cp:lastModifiedBy>John Butler</cp:lastModifiedBy>
  <cp:revision>390</cp:revision>
  <cp:lastPrinted>2017-09-11T12:32:16Z</cp:lastPrinted>
  <dcterms:created xsi:type="dcterms:W3CDTF">2014-12-12T13:28:38Z</dcterms:created>
  <dcterms:modified xsi:type="dcterms:W3CDTF">2025-09-26T11:37:33Z</dcterms:modified>
</cp:coreProperties>
</file>