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532" r:id="rId38"/>
    <p:sldId id="3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86262" autoAdjust="0"/>
  </p:normalViewPr>
  <p:slideViewPr>
    <p:cSldViewPr snapToGrid="0">
      <p:cViewPr varScale="1">
        <p:scale>
          <a:sx n="107" d="100"/>
          <a:sy n="107" d="100"/>
        </p:scale>
        <p:origin x="712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58" y="1629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0:29:21.275"/>
    </inkml:context>
    <inkml:brush xml:id="br0">
      <inkml:brushProperty name="height" value="0.053" units="cm"/>
      <inkml:brushProperty name="color" value="#FF0000"/>
    </inkml:brush>
  </inkml:definitions>
  <inkml:trace contextRef="#ctx0" brushRef="#br0">5424 15885 21063,'-24'8'0,"1"-4"-456,2-2 1,2-2 0,5 0 34,0 0-1233,-1-6 1,9 10 1806,6 1 1,0 2 0,5 2-309,-4 2 0,6 2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1D259-4B10-E347-8D14-97647FBE0C4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8AA3-457C-954C-8174-96629D8F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3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8AA3-457C-954C-8174-96629D8F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3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0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1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09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3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8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9/22/25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8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GB" sz="7200" dirty="0"/>
              <a:t>Bernoulli Distribution</a:t>
            </a:r>
            <a:br>
              <a:rPr lang="en-GB" sz="7200" dirty="0"/>
            </a:br>
            <a:r>
              <a:rPr lang="en-GB" sz="7200" dirty="0"/>
              <a:t>Geometric Distribution</a:t>
            </a:r>
            <a:endParaRPr lang="en-IE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18604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number of rolls of a fair die required until the first six?</a:t>
                </a:r>
              </a:p>
              <a:p>
                <a:endParaRPr lang="en-US" dirty="0"/>
              </a:p>
              <a:p>
                <a:r>
                  <a:rPr lang="en-US" dirty="0"/>
                  <a:t>Let's take a specific situation.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that the fifth roll is a six</a:t>
                </a:r>
              </a:p>
              <a:p>
                <a:endParaRPr lang="en-US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(Fifth Roll is a Six)=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75892" y="6488668"/>
            <a:ext cx="521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https://onlinecourses.science.psu.edu/stat414/node/76</a:t>
            </a:r>
          </a:p>
        </p:txBody>
      </p:sp>
    </p:spTree>
    <p:extLst>
      <p:ext uri="{BB962C8B-B14F-4D97-AF65-F5344CB8AC3E}">
        <p14:creationId xmlns:p14="http://schemas.microsoft.com/office/powerpoint/2010/main" val="28254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  <a:endParaRPr lang="en-GB" dirty="0"/>
          </a:p>
        </p:txBody>
      </p:sp>
      <p:pic>
        <p:nvPicPr>
          <p:cNvPr id="1026" name="Picture 2" descr="n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233612"/>
            <a:ext cx="50800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2F0D663-A63A-2B49-8CB7-1B79010B329A}"/>
              </a:ext>
            </a:extLst>
          </p:cNvPr>
          <p:cNvSpPr/>
          <p:nvPr/>
        </p:nvSpPr>
        <p:spPr>
          <a:xfrm>
            <a:off x="6424246" y="2719754"/>
            <a:ext cx="1101969" cy="70924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3079-06A8-1247-A30E-7235885C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BE4F8-CAB3-D14C-8EED-5D82D9956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play until I win</a:t>
            </a:r>
            <a:endParaRPr lang="en-US" dirty="0"/>
          </a:p>
        </p:txBody>
      </p:sp>
      <p:pic>
        <p:nvPicPr>
          <p:cNvPr id="5122" name="Picture 2" descr="15 Most Excellent Things You Didn't Know About 'Bill &amp; Ted'">
            <a:extLst>
              <a:ext uri="{FF2B5EF4-FFF2-40B4-BE49-F238E27FC236}">
                <a16:creationId xmlns:a16="http://schemas.microsoft.com/office/drawing/2014/main" id="{94A14862-453C-B44F-B5A4-D6D46E1F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1" y="3302000"/>
            <a:ext cx="5418995" cy="288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3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(X=x)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=1,2,3,…,∞, 0&lt;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This is the probability mass function for a </a:t>
                </a:r>
                <a:r>
                  <a:rPr lang="en-GB" b="1" dirty="0"/>
                  <a:t>geometric distribution</a:t>
                </a:r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26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:r>
                  <a:rPr lang="en-GB" dirty="0"/>
                  <a:t>Is the sum of p all equal 1</a:t>
                </a:r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𝑝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:r>
                  <a:rPr lang="en-GB" dirty="0"/>
                  <a:t>Is the sum of p all equal 1</a:t>
                </a:r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>
                  <a:buNone/>
                </a:pPr>
                <a:r>
                  <a:rPr lang="en-GB" dirty="0"/>
                  <a:t>Proof?</a:t>
                </a:r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2267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5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68E-D468-374D-AED9-5E0B3A39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108B-333D-594A-A874-61E0B13FF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Toss a coin until you get a Tails</a:t>
            </a:r>
          </a:p>
        </p:txBody>
      </p:sp>
      <p:pic>
        <p:nvPicPr>
          <p:cNvPr id="3074" name="Picture 2" descr="AUGUSTUS DENARIUS 18 BC MAR VLT Colonia Patricia 55/70 RARE (R) Roman  Imperial coin for sale">
            <a:extLst>
              <a:ext uri="{FF2B5EF4-FFF2-40B4-BE49-F238E27FC236}">
                <a16:creationId xmlns:a16="http://schemas.microsoft.com/office/drawing/2014/main" id="{A577ABE8-2FE1-9A46-B767-C701B874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09900"/>
            <a:ext cx="6248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3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Toss - </a:t>
            </a:r>
            <a:r>
              <a:rPr lang="en-US" dirty="0"/>
              <a:t>Geometric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 algn="ctr">
                  <a:buNone/>
                </a:pPr>
                <a:r>
                  <a:rPr lang="en-GB" dirty="0"/>
                  <a:t>q=</a:t>
                </a:r>
                <a:r>
                  <a:rPr lang="en-GB" dirty="0" err="1"/>
                  <a:t>Pr</a:t>
                </a:r>
                <a:r>
                  <a:rPr lang="en-GB" dirty="0"/>
                  <a:t>(H)=1-Pr(T)=0.5,                                    p=</a:t>
                </a:r>
                <a:r>
                  <a:rPr lang="en-GB" dirty="0" err="1"/>
                  <a:t>Pr</a:t>
                </a:r>
                <a:r>
                  <a:rPr lang="en-GB" dirty="0"/>
                  <a:t>(T)=0.5</a:t>
                </a:r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(X=x)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r">
                  <a:buNone/>
                </a:pPr>
                <a:r>
                  <a:rPr lang="en-GB" b="0" dirty="0"/>
                  <a:t>Number of times to play until a win,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=1,2,3,…,∞, 0&lt;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/>
                  <a:t>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marL="119062" indent="0" algn="r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 r="-347" b="-4699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Coin Toss - Probability MASS Function</a:t>
            </a:r>
          </a:p>
        </p:txBody>
      </p:sp>
      <p:pic>
        <p:nvPicPr>
          <p:cNvPr id="9" name="Content Placeholder 8"/>
          <p:cNvPicPr>
            <a:picLocks noGrp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076700" y="1953928"/>
            <a:ext cx="4038600" cy="445776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76144B-ACE3-234C-855B-BCFA0E06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Coin Toss -  Cumulative Distribution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E467DC-9C48-07E3-A877-0A82772ACC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1ACF8F58-AD15-46F9-00B2-61D86072A1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3" t="-559" r="251" b="559"/>
          <a:stretch/>
        </p:blipFill>
        <p:spPr>
          <a:xfrm>
            <a:off x="3963393" y="2056665"/>
            <a:ext cx="4265214" cy="4320000"/>
          </a:xfrm>
        </p:spPr>
      </p:pic>
    </p:spTree>
    <p:extLst>
      <p:ext uri="{BB962C8B-B14F-4D97-AF65-F5344CB8AC3E}">
        <p14:creationId xmlns:p14="http://schemas.microsoft.com/office/powerpoint/2010/main" val="58153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Bernoulli Distribution</a:t>
            </a:r>
          </a:p>
        </p:txBody>
      </p:sp>
      <p:pic>
        <p:nvPicPr>
          <p:cNvPr id="1026" name="Picture 2" descr="nu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6000" y="2233612"/>
            <a:ext cx="50800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91AF9F-B0BC-C04E-9274-49AF8FC8207E}"/>
              </a:ext>
            </a:extLst>
          </p:cNvPr>
          <p:cNvSpPr/>
          <p:nvPr/>
        </p:nvSpPr>
        <p:spPr>
          <a:xfrm>
            <a:off x="5545015" y="2121876"/>
            <a:ext cx="1184031" cy="77372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9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Coin Toss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808E03-41CD-47F1-ECFD-19B285B8B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8497" y="2056665"/>
            <a:ext cx="8640000" cy="4320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62F3C1-261E-3DA9-1770-B7CAB9618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CEF151E-C740-319B-9419-5A9EEFBC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174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1844-EF69-D248-8BED-60630CBB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5ADB-6FD6-4E46-A108-8D7A9CF47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 Dice until you get a 6</a:t>
            </a:r>
          </a:p>
        </p:txBody>
      </p:sp>
      <p:pic>
        <p:nvPicPr>
          <p:cNvPr id="4098" name="Picture 2" descr="One Die at a Time | Coastal Clix">
            <a:extLst>
              <a:ext uri="{FF2B5EF4-FFF2-40B4-BE49-F238E27FC236}">
                <a16:creationId xmlns:a16="http://schemas.microsoft.com/office/drawing/2014/main" id="{258E2131-863D-E044-BBB9-49D4FEF6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456178"/>
            <a:ext cx="459105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0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Game-Geometric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74825"/>
                <a:ext cx="10972800" cy="5083175"/>
              </a:xfrm>
            </p:spPr>
            <p:txBody>
              <a:bodyPr/>
              <a:lstStyle/>
              <a:p>
                <a:pPr marL="119062" indent="0" algn="ctr">
                  <a:buNone/>
                </a:pPr>
                <a:r>
                  <a:rPr lang="en-GB" dirty="0"/>
                  <a:t>q=</a:t>
                </a:r>
                <a:r>
                  <a:rPr lang="en-GB" dirty="0" err="1"/>
                  <a:t>Pr</a:t>
                </a:r>
                <a:r>
                  <a:rPr lang="en-GB" dirty="0"/>
                  <a:t>(1,2,3,4,5)=1-Pr(6)=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/>
                  <a:t>                           p=</a:t>
                </a:r>
                <a:r>
                  <a:rPr lang="en-GB" dirty="0" err="1"/>
                  <a:t>Pr</a:t>
                </a:r>
                <a:r>
                  <a:rPr lang="en-GB" dirty="0"/>
                  <a:t>(6)=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                                        </a:t>
                </a:r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(X=x)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r">
                  <a:buNone/>
                </a:pPr>
                <a:r>
                  <a:rPr lang="en-GB" b="0" dirty="0"/>
                  <a:t>Number of times to play until a win,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=1,2,3,…,∞, 0&lt;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0" dirty="0"/>
              </a:p>
              <a:p>
                <a:pPr marL="119062" indent="0" algn="ctr">
                  <a:buNone/>
                </a:pPr>
                <a:r>
                  <a:rPr lang="en-GB" sz="2400" dirty="0"/>
                  <a:t>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GB" sz="2400" dirty="0"/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74825"/>
                <a:ext cx="10972800" cy="5083175"/>
              </a:xfrm>
              <a:blipFill>
                <a:blip r:embed="rId2"/>
                <a:stretch>
                  <a:fillRect r="-34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0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Six - Probability Mass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4D567-A0CD-66A8-68BC-36064EF567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 t="-411" r="50120" b="411"/>
          <a:stretch/>
        </p:blipFill>
        <p:spPr>
          <a:xfrm>
            <a:off x="3758666" y="1910098"/>
            <a:ext cx="4674669" cy="4680000"/>
          </a:xfrm>
        </p:spPr>
      </p:pic>
    </p:spTree>
    <p:extLst>
      <p:ext uri="{BB962C8B-B14F-4D97-AF65-F5344CB8AC3E}">
        <p14:creationId xmlns:p14="http://schemas.microsoft.com/office/powerpoint/2010/main" val="400329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First Six -Cumulative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659A-79B3-6ED6-E233-34D76F3F20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0E264D5-5289-D027-C60D-D5941D27F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1" r="55"/>
          <a:stretch/>
        </p:blipFill>
        <p:spPr>
          <a:xfrm>
            <a:off x="3789086" y="1843525"/>
            <a:ext cx="4613829" cy="4680000"/>
          </a:xfrm>
        </p:spPr>
      </p:pic>
    </p:spTree>
    <p:extLst>
      <p:ext uri="{BB962C8B-B14F-4D97-AF65-F5344CB8AC3E}">
        <p14:creationId xmlns:p14="http://schemas.microsoft.com/office/powerpoint/2010/main" val="274382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Probability Mass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Cumulative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3CE-8D60-114A-1A37-091ED4D96C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C7092E-1DAE-A4D8-190C-3712FA1FFA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B53F14B-B0C2-7EA1-78F6-F03A294B3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09291" y="2414343"/>
            <a:ext cx="8640000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53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BED83C-F452-C06B-7DC8-A7325525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Note about Notation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74FB81-D036-F95D-08ED-2CC0BE1E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E" b="0" i="1" u="none" strike="noStrike" dirty="0">
                <a:effectLst/>
              </a:rPr>
              <a:t>X</a:t>
            </a:r>
            <a:r>
              <a:rPr lang="en-IE" b="0" i="0" u="none" strike="noStrike" dirty="0">
                <a:effectLst/>
              </a:rPr>
              <a:t> ~ </a:t>
            </a:r>
            <a:r>
              <a:rPr lang="en-IE" b="0" i="1" u="none" strike="noStrike" dirty="0">
                <a:effectLst/>
              </a:rPr>
              <a:t>G</a:t>
            </a:r>
            <a:r>
              <a:rPr lang="en-IE" b="0" i="0" u="none" strike="noStrike" dirty="0">
                <a:effectLst/>
              </a:rPr>
              <a:t>(</a:t>
            </a:r>
            <a:r>
              <a:rPr lang="en-IE" b="0" i="1" u="none" strike="noStrike" dirty="0">
                <a:effectLst/>
              </a:rPr>
              <a:t>p</a:t>
            </a:r>
            <a:r>
              <a:rPr lang="en-IE" b="0" i="0" u="none" strike="noStrike" dirty="0">
                <a:effectLst/>
              </a:rPr>
              <a:t>)</a:t>
            </a:r>
          </a:p>
          <a:p>
            <a:pPr lvl="1"/>
            <a:r>
              <a:rPr lang="en-IE" dirty="0"/>
              <a:t>P is the probability</a:t>
            </a:r>
            <a:endParaRPr lang="en-IE" b="0" i="0" u="none" strike="noStrike" dirty="0">
              <a:effectLst/>
            </a:endParaRPr>
          </a:p>
          <a:p>
            <a:pPr algn="l"/>
            <a:endParaRPr lang="en-IE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IE" dirty="0">
                <a:solidFill>
                  <a:srgbClr val="424242"/>
                </a:solidFill>
                <a:latin typeface="Neue Helvetica W01"/>
              </a:rPr>
              <a:t>In R</a:t>
            </a:r>
            <a:endParaRPr lang="en-IE" b="0" i="0" u="none" strike="noStrike" dirty="0">
              <a:solidFill>
                <a:srgbClr val="424242"/>
              </a:solidFill>
              <a:effectLst/>
              <a:latin typeface="Neue Helvetica W01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dgeom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(x, prob, log = FALSE)</a:t>
            </a:r>
            <a:r>
              <a:rPr lang="en-IE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 returns the value of the geometric probability density function</a:t>
            </a:r>
            <a:br>
              <a:rPr lang="en-IE" sz="2000" dirty="0">
                <a:solidFill>
                  <a:srgbClr val="000000"/>
                </a:solidFill>
                <a:latin typeface="Helvetica" pitchFamily="2" charset="0"/>
              </a:rPr>
            </a:br>
            <a:r>
              <a:rPr lang="en-IE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Note x starts a 0.</a:t>
            </a:r>
            <a:endParaRPr lang="en-IE" sz="2000" b="0" i="0" u="none" strike="noStrike" dirty="0">
              <a:solidFill>
                <a:srgbClr val="3D3D3D"/>
              </a:solidFill>
              <a:effectLst/>
              <a:latin typeface="inheri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pgeom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(q, prob, </a:t>
            </a: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lower.tail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 = TRUE, </a:t>
            </a: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log.p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 = FALSE)</a:t>
            </a:r>
            <a:r>
              <a:rPr lang="en-IE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 returns the value of the geometric cumulative density function.</a:t>
            </a:r>
            <a:endParaRPr lang="en-IE" sz="2000" b="0" i="0" u="none" strike="noStrike" dirty="0">
              <a:solidFill>
                <a:srgbClr val="3D3D3D"/>
              </a:solidFill>
              <a:effectLst/>
              <a:latin typeface="inheri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qgeom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(p, prob, </a:t>
            </a: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lower.tail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 = TRUE, </a:t>
            </a: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log.p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 = FALSE)</a:t>
            </a:r>
            <a:r>
              <a:rPr lang="en-IE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 returns the value of the inverse geometric cumulative density function.</a:t>
            </a:r>
            <a:endParaRPr lang="en-IE" sz="2000" b="0" i="0" u="none" strike="noStrike" dirty="0">
              <a:solidFill>
                <a:srgbClr val="3D3D3D"/>
              </a:solidFill>
              <a:effectLst/>
              <a:latin typeface="inheri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E" sz="2000" b="1" i="0" u="none" strike="noStrike" dirty="0" err="1">
                <a:solidFill>
                  <a:srgbClr val="000000"/>
                </a:solidFill>
                <a:effectLst/>
                <a:latin typeface="inherit"/>
              </a:rPr>
              <a:t>rgeom</a:t>
            </a:r>
            <a:r>
              <a:rPr lang="en-IE" sz="2000" b="1" i="0" u="none" strike="noStrike" dirty="0">
                <a:solidFill>
                  <a:srgbClr val="000000"/>
                </a:solidFill>
                <a:effectLst/>
                <a:latin typeface="inherit"/>
              </a:rPr>
              <a:t>(n, prob)</a:t>
            </a:r>
            <a:r>
              <a:rPr lang="en-IE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 generates a vector of geometric distributed random variables.</a:t>
            </a:r>
            <a:br>
              <a:rPr lang="en-IE" sz="20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IE" sz="20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19062" indent="0">
              <a:buNone/>
            </a:pPr>
            <a:endParaRPr lang="en-IE" sz="2400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E" sz="2000" dirty="0">
              <a:solidFill>
                <a:srgbClr val="000000"/>
              </a:solidFill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E" sz="2000" b="0" i="0" u="none" strike="noStrike" dirty="0">
              <a:solidFill>
                <a:srgbClr val="3D3D3D"/>
              </a:solidFill>
              <a:effectLst/>
              <a:latin typeface="inherit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89307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C17A-4435-EF43-AE5E-E347021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Rugby - Ireland vs New Zealand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E760-8AEF-E34B-9400-16ABE39A0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</p:spPr>
        <p:txBody>
          <a:bodyPr anchor="ctr">
            <a:normAutofit/>
          </a:bodyPr>
          <a:lstStyle/>
          <a:p>
            <a:r>
              <a:rPr lang="en-US" dirty="0"/>
              <a:t>Ireland vs New Zealand</a:t>
            </a:r>
            <a:endParaRPr lang="en-GB" dirty="0"/>
          </a:p>
        </p:txBody>
      </p:sp>
      <p:pic>
        <p:nvPicPr>
          <p:cNvPr id="3074" name="Picture 2" descr="Ireland v New Zealand: Everything you need to know about tomorrow's RWC  quarter-final clash - Independent.ie">
            <a:extLst>
              <a:ext uri="{FF2B5EF4-FFF2-40B4-BE49-F238E27FC236}">
                <a16:creationId xmlns:a16="http://schemas.microsoft.com/office/drawing/2014/main" id="{898DB8E6-CB14-B445-A7F2-9082CFF32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9" r="-1" b="-1"/>
          <a:stretch/>
        </p:blipFill>
        <p:spPr bwMode="auto">
          <a:xfrm>
            <a:off x="609600" y="1773936"/>
            <a:ext cx="5384800" cy="46238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 wrap="square" anchor="t">
            <a:normAutofit/>
          </a:bodyPr>
          <a:lstStyle/>
          <a:p>
            <a:pPr marL="633412" indent="-51435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The probability of Ireland beating New Zealand in a one off game is 0.15.</a:t>
            </a:r>
          </a:p>
          <a:p>
            <a:pPr marL="633412" indent="-514350">
              <a:spcAft>
                <a:spcPts val="600"/>
              </a:spcAft>
              <a:buFont typeface="+mj-lt"/>
              <a:buAutoNum type="arabicPeriod"/>
            </a:pPr>
            <a:endParaRPr lang="en-GB" dirty="0"/>
          </a:p>
          <a:p>
            <a:pPr marL="633412" indent="-514350"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Describe the geometric distribution if Ireland played New Zealand until Ireland wins.</a:t>
            </a:r>
          </a:p>
          <a:p>
            <a:pPr marL="633412" indent="-514350">
              <a:spcAft>
                <a:spcPts val="600"/>
              </a:spcAft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461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Ireland vs New Zealand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82227"/>
                <a:ext cx="10972800" cy="4625975"/>
              </a:xfrm>
            </p:spPr>
            <p:txBody>
              <a:bodyPr/>
              <a:lstStyle/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(Ireland Win)=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                Pr(New Zealand Win)=1-0.15=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0.85</m:t>
                    </m:r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(X=x)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0.85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0.15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0.15</m:t>
                    </m:r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r">
                  <a:buNone/>
                </a:pPr>
                <a:r>
                  <a:rPr lang="en-GB" dirty="0"/>
                  <a:t>Number of times to play until a win,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=1,2,3,…,∞, 0&lt;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11906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0.15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6.66667</m:t>
                      </m:r>
                    </m:oMath>
                  </m:oMathPara>
                </a14:m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0.85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0.15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37.778</m:t>
                    </m:r>
                  </m:oMath>
                </a14:m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 algn="ctr">
                  <a:buNone/>
                </a:pPr>
                <a:endParaRPr lang="en-GB" dirty="0"/>
              </a:p>
              <a:p>
                <a:pPr marL="11906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82227"/>
                <a:ext cx="10972800" cy="4625975"/>
              </a:xfrm>
              <a:blipFill>
                <a:blip r:embed="rId2"/>
                <a:stretch>
                  <a:fillRect l="-347" t="-548" r="-34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13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Bernoulli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Bernoulli trial generates one of two possible outcomes – “success” or “failure”</a:t>
            </a:r>
          </a:p>
          <a:p>
            <a:endParaRPr lang="en-GB" dirty="0"/>
          </a:p>
          <a:p>
            <a:r>
              <a:rPr lang="en-GB" dirty="0"/>
              <a:t>Define the Random Variable</a:t>
            </a:r>
          </a:p>
          <a:p>
            <a:r>
              <a:rPr lang="en-GB" dirty="0"/>
              <a:t>X=1 if a success </a:t>
            </a:r>
          </a:p>
          <a:p>
            <a:r>
              <a:rPr lang="en-GB" dirty="0"/>
              <a:t>X= 0 if a failure</a:t>
            </a:r>
          </a:p>
          <a:p>
            <a:endParaRPr lang="en-GB" dirty="0"/>
          </a:p>
          <a:p>
            <a:r>
              <a:rPr lang="en-GB" dirty="0"/>
              <a:t>The Random Variable is termed a Bernoulli RV with the Bernoulli probability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20041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D6FD-AED4-4540-9360-731358B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Ireland vs New Zealand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BD827-65E0-8F92-1844-E2181996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497" y="1600199"/>
            <a:ext cx="10195367" cy="50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0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1A03-E9CF-8E46-83F6-4266985D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963A-08F9-554D-B50B-FB1BF25EC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1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Example- Transmission Error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412" indent="-514350">
              <a:buFont typeface="+mj-lt"/>
              <a:buAutoNum type="arabicPeriod"/>
            </a:pPr>
            <a:r>
              <a:rPr lang="en-GB" dirty="0"/>
              <a:t>One percent of bits transmitted through a digital transmission are received in error. Bits are transmitted until the first error.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Let X denote the number of bits transmitted until the first error.</a:t>
            </a:r>
          </a:p>
          <a:p>
            <a:pPr marL="633412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78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1844-EF69-D248-8BED-60630CBB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5ADB-6FD6-4E46-A108-8D7A9CF47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8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- Product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known that 5% of smart phones on a production line are defective. Products are inspected until the first defective smart phone is encountered</a:t>
            </a:r>
          </a:p>
          <a:p>
            <a:endParaRPr lang="en-GB" dirty="0"/>
          </a:p>
          <a:p>
            <a:r>
              <a:rPr lang="en-GB" dirty="0"/>
              <a:t>Let X number of inspections to obtain first defective</a:t>
            </a:r>
          </a:p>
        </p:txBody>
      </p:sp>
    </p:spTree>
    <p:extLst>
      <p:ext uri="{BB962C8B-B14F-4D97-AF65-F5344CB8AC3E}">
        <p14:creationId xmlns:p14="http://schemas.microsoft.com/office/powerpoint/2010/main" val="1512156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1844-EF69-D248-8BED-60630CBB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2 - Product 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5ADB-6FD6-4E46-A108-8D7A9CF47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0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2 - Product Error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3663444"/>
          <a:ext cx="10972797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Freq</a:t>
                      </a:r>
                      <a:r>
                        <a:rPr lang="en-GB" dirty="0"/>
                        <a:t> of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D2659F-C714-5C4F-A138-F6B743349A83}"/>
              </a:ext>
            </a:extLst>
          </p:cNvPr>
          <p:cNvSpPr txBox="1">
            <a:spLocks/>
          </p:cNvSpPr>
          <p:nvPr/>
        </p:nvSpPr>
        <p:spPr bwMode="auto">
          <a:xfrm>
            <a:off x="609597" y="2414906"/>
            <a:ext cx="10972800" cy="12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/>
              <a:t>You go to the Factory and for 10 days you test until you find a defective product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80E1B2-9B67-B24B-9F72-365CF6E28FD6}"/>
              </a:ext>
            </a:extLst>
          </p:cNvPr>
          <p:cNvSpPr txBox="1">
            <a:spLocks/>
          </p:cNvSpPr>
          <p:nvPr/>
        </p:nvSpPr>
        <p:spPr bwMode="auto">
          <a:xfrm>
            <a:off x="609597" y="5109976"/>
            <a:ext cx="10972800" cy="12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GB" dirty="0"/>
              <a:t>Do you believe the factory has a product error rate of 0.05?</a:t>
            </a:r>
          </a:p>
        </p:txBody>
      </p:sp>
    </p:spTree>
    <p:extLst>
      <p:ext uri="{BB962C8B-B14F-4D97-AF65-F5344CB8AC3E}">
        <p14:creationId xmlns:p14="http://schemas.microsoft.com/office/powerpoint/2010/main" val="1183018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46BE-0483-7B61-F051-DBBD3550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Takeaway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9546-99B9-591E-ADBA-976D0D1E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Probability distributions </a:t>
            </a:r>
            <a:r>
              <a:rPr lang="en-IE" dirty="0"/>
              <a:t>allow us to model uncertainty in discrete outcomes. </a:t>
            </a:r>
          </a:p>
          <a:p>
            <a:endParaRPr lang="en-IE" b="1" dirty="0"/>
          </a:p>
          <a:p>
            <a:r>
              <a:rPr lang="en-IE" dirty="0"/>
              <a:t>A </a:t>
            </a:r>
            <a:r>
              <a:rPr lang="en-IE" b="1" dirty="0"/>
              <a:t>Bernoulli trial</a:t>
            </a:r>
            <a:r>
              <a:rPr lang="en-IE" dirty="0"/>
              <a:t> is a random experiment with exactly two possible outcomes—success or failure—where the probability of success remains constant across trials.</a:t>
            </a:r>
            <a:endParaRPr lang="en-IE" b="1" dirty="0"/>
          </a:p>
          <a:p>
            <a:endParaRPr lang="en-IE" b="1" dirty="0"/>
          </a:p>
          <a:p>
            <a:r>
              <a:rPr lang="en-IE" b="1" dirty="0"/>
              <a:t>Geometric distributions </a:t>
            </a:r>
            <a:r>
              <a:rPr lang="en-IE" dirty="0"/>
              <a:t>model binary outcomes and the number of trials until the first success. </a:t>
            </a:r>
          </a:p>
        </p:txBody>
      </p:sp>
    </p:spTree>
    <p:extLst>
      <p:ext uri="{BB962C8B-B14F-4D97-AF65-F5344CB8AC3E}">
        <p14:creationId xmlns:p14="http://schemas.microsoft.com/office/powerpoint/2010/main" val="292334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74DC-FE93-C546-8402-F2B9AC5A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79221-B7BE-4C4C-8713-FF27B4F51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Random Variable is termed a Bernoulli RV with the Bernoulli probability distribution </a:t>
                </a:r>
              </a:p>
              <a:p>
                <a:endParaRPr lang="en-GB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(X=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j</a:t>
                </a:r>
                <a:r>
                  <a:rPr lang="en-GB" dirty="0"/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492" b="-3497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E299F-AA4D-BCE1-478E-B835F7E2D66D}"/>
              </a:ext>
            </a:extLst>
          </p:cNvPr>
          <p:cNvGraphicFramePr>
            <a:graphicFrameLocks noGrp="1"/>
          </p:cNvGraphicFramePr>
          <p:nvPr/>
        </p:nvGraphicFramePr>
        <p:xfrm>
          <a:off x="1762492" y="5070284"/>
          <a:ext cx="812799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00781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08499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189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err="1"/>
                        <a:t>i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x</a:t>
                      </a:r>
                      <a:r>
                        <a:rPr lang="en-IE" sz="2400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P(x</a:t>
                      </a:r>
                      <a:r>
                        <a:rPr lang="en-IE" sz="2400" baseline="-25000" dirty="0"/>
                        <a:t>i</a:t>
                      </a:r>
                      <a:r>
                        <a:rPr lang="en-IE" sz="24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1-p=q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6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Bernoulli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this we can show that </a:t>
            </a:r>
          </a:p>
          <a:p>
            <a:endParaRPr lang="en-GB" dirty="0"/>
          </a:p>
          <a:p>
            <a:pPr marL="119062" indent="0" algn="ctr">
              <a:buNone/>
            </a:pPr>
            <a:r>
              <a:rPr lang="en-GB" dirty="0"/>
              <a:t>E[X]=p</a:t>
            </a:r>
          </a:p>
          <a:p>
            <a:pPr marL="119062" indent="0" algn="ctr">
              <a:buNone/>
            </a:pPr>
            <a:endParaRPr lang="en-GB" dirty="0"/>
          </a:p>
          <a:p>
            <a:pPr marL="119062" indent="0" algn="ctr">
              <a:buNone/>
            </a:pPr>
            <a:r>
              <a:rPr lang="en-GB" dirty="0" err="1"/>
              <a:t>Var</a:t>
            </a:r>
            <a:r>
              <a:rPr lang="en-GB" dirty="0"/>
              <a:t>[X]=</a:t>
            </a:r>
            <a:r>
              <a:rPr lang="en-GB" dirty="0" err="1"/>
              <a:t>pq</a:t>
            </a:r>
            <a:endParaRPr lang="en-GB" dirty="0"/>
          </a:p>
          <a:p>
            <a:r>
              <a:rPr lang="en-GB" dirty="0"/>
              <a:t>Proof?</a:t>
            </a:r>
          </a:p>
        </p:txBody>
      </p:sp>
    </p:spTree>
    <p:extLst>
      <p:ext uri="{BB962C8B-B14F-4D97-AF65-F5344CB8AC3E}">
        <p14:creationId xmlns:p14="http://schemas.microsoft.com/office/powerpoint/2010/main" val="194299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Bernoulli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:r>
                  <a:rPr lang="en-GB" dirty="0"/>
                  <a:t>The example we shall use to illustrate the Bernoulli probability distribution distributions is the New Zealand vs Ireland World Cup Rugby Quarter Final.</a:t>
                </a:r>
              </a:p>
              <a:p>
                <a:pPr marL="119062" indent="0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(X=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j</a:t>
                </a:r>
                <a:r>
                  <a:rPr lang="en-GB" dirty="0"/>
                  <a:t>)=p(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𝐼𝑟𝑒𝑙𝑎𝑛𝑑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𝑊𝑖𝑛𝑠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𝐼𝑟𝑒𝑙𝑎𝑛𝑑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𝐿𝑜𝑠𝑒𝑠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20492" b="-3497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E299F-AA4D-BCE1-478E-B835F7E2D66D}"/>
              </a:ext>
            </a:extLst>
          </p:cNvPr>
          <p:cNvGraphicFramePr>
            <a:graphicFrameLocks noGrp="1"/>
          </p:cNvGraphicFramePr>
          <p:nvPr/>
        </p:nvGraphicFramePr>
        <p:xfrm>
          <a:off x="1762492" y="5070284"/>
          <a:ext cx="8127999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00781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08499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189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 err="1"/>
                        <a:t>i</a:t>
                      </a:r>
                      <a:endParaRPr lang="en-I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x</a:t>
                      </a:r>
                      <a:r>
                        <a:rPr lang="en-IE" sz="2400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400" dirty="0"/>
                        <a:t>P(x</a:t>
                      </a:r>
                      <a:r>
                        <a:rPr lang="en-IE" sz="2400" baseline="-25000" dirty="0"/>
                        <a:t>i</a:t>
                      </a:r>
                      <a:r>
                        <a:rPr lang="en-IE" sz="24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1-0.15=0.85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96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Bernoulli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 algn="ctr">
              <a:buNone/>
            </a:pPr>
            <a:r>
              <a:rPr lang="en-GB" dirty="0"/>
              <a:t>E[X]=0.15</a:t>
            </a:r>
          </a:p>
          <a:p>
            <a:pPr marL="119062" indent="0" algn="ctr">
              <a:buNone/>
            </a:pPr>
            <a:r>
              <a:rPr lang="en-GB" dirty="0"/>
              <a:t>Var[X]=0.125</a:t>
            </a:r>
          </a:p>
          <a:p>
            <a:pPr marL="119062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217A2E03-1D37-B332-00CD-761B5EAA83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109849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4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a Bernoulli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There are two possible outcomes arbitrary called success and failure 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success occurs with probability p and a failure occurs with probability q=1-p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The Random Variable is ordered as 1 if success and 0 if failure</a:t>
            </a:r>
          </a:p>
          <a:p>
            <a:pPr marL="633412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number of tosses of a fair coin required until the first Head?</a:t>
                </a:r>
              </a:p>
              <a:p>
                <a:endParaRPr lang="en-US" dirty="0"/>
              </a:p>
              <a:p>
                <a:r>
                  <a:rPr lang="en-US" dirty="0"/>
                  <a:t>Let's take a specific situation.</a:t>
                </a:r>
              </a:p>
              <a:p>
                <a:endParaRPr lang="en-US" dirty="0"/>
              </a:p>
              <a:p>
                <a:r>
                  <a:rPr lang="en-US" dirty="0"/>
                  <a:t>What is the probability that the fifth toss is a head</a:t>
                </a:r>
              </a:p>
              <a:p>
                <a:endParaRPr lang="en-US" dirty="0"/>
              </a:p>
              <a:p>
                <a:pPr marL="119062" indent="0" algn="ctr">
                  <a:buNone/>
                </a:pPr>
                <a:r>
                  <a:rPr lang="en-GB" dirty="0" err="1"/>
                  <a:t>Pr</a:t>
                </a:r>
                <a:r>
                  <a:rPr lang="en-GB" dirty="0"/>
                  <a:t>(Fifth Toss is a Head)=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75892" y="6488668"/>
            <a:ext cx="521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https://onlinecourses.science.psu.edu/stat414/node/76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75B924-40D3-A90A-31ED-B512ECEF46D5}"/>
                  </a:ext>
                </a:extLst>
              </p14:cNvPr>
              <p14:cNvContentPartPr/>
              <p14:nvPr/>
            </p14:nvContentPartPr>
            <p14:xfrm>
              <a:off x="1903680" y="5718600"/>
              <a:ext cx="49320" cy="2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75B924-40D3-A90A-31ED-B512ECEF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4320" y="4802040"/>
                <a:ext cx="7930080" cy="95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26818</TotalTime>
  <Words>1067</Words>
  <Application>Microsoft Macintosh PowerPoint</Application>
  <PresentationFormat>Widescreen</PresentationFormat>
  <Paragraphs>188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 Math</vt:lpstr>
      <vt:lpstr>Corbel</vt:lpstr>
      <vt:lpstr>Garamond</vt:lpstr>
      <vt:lpstr>Helvetica</vt:lpstr>
      <vt:lpstr>inherit</vt:lpstr>
      <vt:lpstr>Neue Helvetica W01</vt:lpstr>
      <vt:lpstr>Wingdings</vt:lpstr>
      <vt:lpstr>Wingdings 2</vt:lpstr>
      <vt:lpstr>Wingdings 3</vt:lpstr>
      <vt:lpstr>1_Module</vt:lpstr>
      <vt:lpstr>Bernoulli Distribution Geometric Distribution</vt:lpstr>
      <vt:lpstr>Bernoulli Distribution</vt:lpstr>
      <vt:lpstr>Bernoulli Distribution</vt:lpstr>
      <vt:lpstr>Bernoulli Distribution</vt:lpstr>
      <vt:lpstr>Bernoulli Distribution</vt:lpstr>
      <vt:lpstr>Example Bernoulli Distribution</vt:lpstr>
      <vt:lpstr>Example Bernoulli Distribution</vt:lpstr>
      <vt:lpstr>Features of a Bernoulli Experiment</vt:lpstr>
      <vt:lpstr>Bernoulli Process</vt:lpstr>
      <vt:lpstr>Bernoulli Process</vt:lpstr>
      <vt:lpstr>Geometric Distribution</vt:lpstr>
      <vt:lpstr>Geometric Distribution</vt:lpstr>
      <vt:lpstr>Geometric Distribution</vt:lpstr>
      <vt:lpstr>Geometric Distribution</vt:lpstr>
      <vt:lpstr>Geometric Distribution</vt:lpstr>
      <vt:lpstr>Coin Game</vt:lpstr>
      <vt:lpstr>Coin Toss - Geometric Distribution</vt:lpstr>
      <vt:lpstr>Coin Toss - Probability MASS Function</vt:lpstr>
      <vt:lpstr>Coin Toss -  Cumulative Distribution</vt:lpstr>
      <vt:lpstr>Coin Toss</vt:lpstr>
      <vt:lpstr>Dice Game</vt:lpstr>
      <vt:lpstr>Dice Game-Geometric Distribution</vt:lpstr>
      <vt:lpstr>First Six - Probability Mass Distribution</vt:lpstr>
      <vt:lpstr>First Six -Cumulative Distribution</vt:lpstr>
      <vt:lpstr>First Six</vt:lpstr>
      <vt:lpstr>Note about Notation</vt:lpstr>
      <vt:lpstr>Rugby - Ireland vs New Zealand</vt:lpstr>
      <vt:lpstr>Ireland vs New Zealand</vt:lpstr>
      <vt:lpstr>Ireland vs New Zealand</vt:lpstr>
      <vt:lpstr>Ireland vs New Zealand</vt:lpstr>
      <vt:lpstr>Transmission Error</vt:lpstr>
      <vt:lpstr>Example- Transmission Error</vt:lpstr>
      <vt:lpstr>Product Error</vt:lpstr>
      <vt:lpstr>Example - Product Error</vt:lpstr>
      <vt:lpstr>Example 2 - Product Error</vt:lpstr>
      <vt:lpstr>Example 2 - Product Error</vt:lpstr>
      <vt:lpstr>Takeaway Point</vt:lpstr>
      <vt:lpstr>PowerPoint Presentation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418</cp:revision>
  <dcterms:created xsi:type="dcterms:W3CDTF">2014-12-12T13:28:38Z</dcterms:created>
  <dcterms:modified xsi:type="dcterms:W3CDTF">2025-09-22T17:25:48Z</dcterms:modified>
</cp:coreProperties>
</file>