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6"/>
  </p:handoutMasterIdLst>
  <p:sldIdLst>
    <p:sldId id="256" r:id="rId2"/>
    <p:sldId id="283" r:id="rId3"/>
    <p:sldId id="263" r:id="rId4"/>
    <p:sldId id="266" r:id="rId5"/>
    <p:sldId id="265" r:id="rId6"/>
    <p:sldId id="335" r:id="rId7"/>
    <p:sldId id="336" r:id="rId8"/>
    <p:sldId id="264" r:id="rId9"/>
    <p:sldId id="257" r:id="rId10"/>
    <p:sldId id="268" r:id="rId11"/>
    <p:sldId id="269" r:id="rId12"/>
    <p:sldId id="270" r:id="rId13"/>
    <p:sldId id="271" r:id="rId14"/>
    <p:sldId id="284" r:id="rId15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190"/>
  </p:normalViewPr>
  <p:slideViewPr>
    <p:cSldViewPr snapToGrid="0">
      <p:cViewPr varScale="1">
        <p:scale>
          <a:sx n="123" d="100"/>
          <a:sy n="123" d="100"/>
        </p:scale>
        <p:origin x="7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2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C9CE-C453-4BDB-A3C2-9D55C4BFD9D0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737E1-8120-44A6-A40F-58B866578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0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3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13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3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times.com/opinion/letters/perils-of-perception-1.433779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ishtimes.com/culture/tv-radio-web/irish-people-have-a-distorted-view-of-the-realities-of-their-country-1.433499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.butler@tudublin.i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.rstudio.com/tutorial/vide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sg.sph.umich.edu/abecasis/class/815.04.pdf" TargetMode="External"/><Relationship Id="rId13" Type="http://schemas.openxmlformats.org/officeDocument/2006/relationships/hyperlink" Target="https://cran.r-project.org/doc/manuals/r-release/R-intro.pdf" TargetMode="External"/><Relationship Id="rId3" Type="http://schemas.openxmlformats.org/officeDocument/2006/relationships/hyperlink" Target="http://www.johndcook.com/blog/r_language_for_programmers/" TargetMode="External"/><Relationship Id="rId7" Type="http://schemas.openxmlformats.org/officeDocument/2006/relationships/hyperlink" Target="https://www3.nd.edu/~mclark19/learn/Introduction_to_R.pdf" TargetMode="External"/><Relationship Id="rId12" Type="http://schemas.openxmlformats.org/officeDocument/2006/relationships/hyperlink" Target="https://www.youtube.com/watch?v=32o0DnuRjfg" TargetMode="External"/><Relationship Id="rId2" Type="http://schemas.openxmlformats.org/officeDocument/2006/relationships/hyperlink" Target="http://www.cyclismo.org/tutorial/R/scrip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doc/contrib/Torfs+Brauer-Short-R-Intro.pdf" TargetMode="External"/><Relationship Id="rId11" Type="http://schemas.openxmlformats.org/officeDocument/2006/relationships/hyperlink" Target="https://www.youtube.com/watch?v=HKjSKtVV6GU" TargetMode="External"/><Relationship Id="rId5" Type="http://schemas.openxmlformats.org/officeDocument/2006/relationships/hyperlink" Target="http://ftp.heanet.ie/mirrors/cran.r-project.org/" TargetMode="External"/><Relationship Id="rId10" Type="http://schemas.openxmlformats.org/officeDocument/2006/relationships/hyperlink" Target="https://www.coursera.org/course/rprog" TargetMode="External"/><Relationship Id="rId4" Type="http://schemas.openxmlformats.org/officeDocument/2006/relationships/hyperlink" Target="http://manuals.bioinformatics.ucr.edu/home/programming-in-r" TargetMode="External"/><Relationship Id="rId9" Type="http://schemas.openxmlformats.org/officeDocument/2006/relationships/hyperlink" Target="https://www.datacamp.com/courses/free-introduction-to-r" TargetMode="External"/><Relationship Id="rId14" Type="http://schemas.openxmlformats.org/officeDocument/2006/relationships/hyperlink" Target="https://en.wikibooks.org/wiki/R_Programming/Introd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Statistics is the Science of data analysis</a:t>
            </a:r>
          </a:p>
          <a:p>
            <a:endParaRPr lang="en-GB" dirty="0"/>
          </a:p>
          <a:p>
            <a:r>
              <a:rPr lang="en-GB" dirty="0"/>
              <a:t>Descriptive Statistics + Probability Theory give Inferential Statistics</a:t>
            </a:r>
          </a:p>
          <a:p>
            <a:endParaRPr lang="en-GB" dirty="0"/>
          </a:p>
          <a:p>
            <a:r>
              <a:rPr lang="en-GB" dirty="0"/>
              <a:t>The purpose of inferential statistics is to allow decisions based on the data</a:t>
            </a:r>
          </a:p>
        </p:txBody>
      </p:sp>
    </p:spTree>
    <p:extLst>
      <p:ext uri="{BB962C8B-B14F-4D97-AF65-F5344CB8AC3E}">
        <p14:creationId xmlns:p14="http://schemas.microsoft.com/office/powerpoint/2010/main" val="421299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GB" dirty="0"/>
              <a:t>Neuroscience</a:t>
            </a:r>
          </a:p>
          <a:p>
            <a:r>
              <a:rPr lang="en-GB" dirty="0"/>
              <a:t>Neurology</a:t>
            </a:r>
          </a:p>
          <a:p>
            <a:r>
              <a:rPr lang="en-GB" dirty="0"/>
              <a:t>Cancer Treatment</a:t>
            </a:r>
          </a:p>
          <a:p>
            <a:r>
              <a:rPr lang="en-GB" dirty="0"/>
              <a:t>Psychology</a:t>
            </a:r>
          </a:p>
          <a:p>
            <a:r>
              <a:rPr lang="en-GB" dirty="0"/>
              <a:t>Social Science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Economics</a:t>
            </a:r>
          </a:p>
          <a:p>
            <a:r>
              <a:rPr lang="en-GB" dirty="0"/>
              <a:t>Marketing</a:t>
            </a:r>
          </a:p>
          <a:p>
            <a:r>
              <a:rPr lang="en-GB" dirty="0"/>
              <a:t>Physics</a:t>
            </a:r>
          </a:p>
          <a:p>
            <a:r>
              <a:rPr lang="en-GB" dirty="0"/>
              <a:t>Chemistry</a:t>
            </a:r>
          </a:p>
          <a:p>
            <a:r>
              <a:rPr lang="en-GB" dirty="0"/>
              <a:t>Biology</a:t>
            </a:r>
          </a:p>
          <a:p>
            <a:r>
              <a:rPr lang="en-GB" dirty="0"/>
              <a:t>Genetics</a:t>
            </a:r>
          </a:p>
          <a:p>
            <a:r>
              <a:rPr lang="en-GB" dirty="0"/>
              <a:t>Film Making</a:t>
            </a:r>
          </a:p>
          <a:p>
            <a:r>
              <a:rPr lang="en-GB" dirty="0"/>
              <a:t>Engineering</a:t>
            </a:r>
          </a:p>
          <a:p>
            <a:r>
              <a:rPr lang="en-GB" dirty="0"/>
              <a:t>Computer Science</a:t>
            </a:r>
          </a:p>
          <a:p>
            <a:r>
              <a:rPr lang="en-GB" dirty="0"/>
              <a:t>Religion</a:t>
            </a:r>
          </a:p>
          <a:p>
            <a:endParaRPr lang="en-GB" dirty="0"/>
          </a:p>
          <a:p>
            <a:r>
              <a:rPr lang="en-GB" dirty="0"/>
              <a:t>Everywhere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44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summaries and visual data</a:t>
            </a:r>
          </a:p>
          <a:p>
            <a:endParaRPr lang="en-GB" dirty="0"/>
          </a:p>
          <a:p>
            <a:r>
              <a:rPr lang="en-GB" dirty="0"/>
              <a:t>To simplify data</a:t>
            </a:r>
          </a:p>
          <a:p>
            <a:endParaRPr lang="en-GB" dirty="0"/>
          </a:p>
          <a:p>
            <a:r>
              <a:rPr lang="en-GB" dirty="0"/>
              <a:t>To model data</a:t>
            </a:r>
          </a:p>
          <a:p>
            <a:endParaRPr lang="en-GB" dirty="0"/>
          </a:p>
          <a:p>
            <a:r>
              <a:rPr lang="en-GB" dirty="0"/>
              <a:t>To compare data</a:t>
            </a:r>
          </a:p>
        </p:txBody>
      </p:sp>
    </p:spTree>
    <p:extLst>
      <p:ext uri="{BB962C8B-B14F-4D97-AF65-F5344CB8AC3E}">
        <p14:creationId xmlns:p14="http://schemas.microsoft.com/office/powerpoint/2010/main" val="86887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b="1" dirty="0"/>
              <a:t>Lies, damned lies, and statistics</a:t>
            </a:r>
            <a:r>
              <a:rPr lang="en-GB" dirty="0"/>
              <a:t>“</a:t>
            </a:r>
          </a:p>
          <a:p>
            <a:pPr lvl="1"/>
            <a:r>
              <a:rPr lang="en-GB" dirty="0"/>
              <a:t>Mark Twain</a:t>
            </a:r>
          </a:p>
          <a:p>
            <a:pPr lvl="1"/>
            <a:endParaRPr lang="en-GB" dirty="0"/>
          </a:p>
          <a:p>
            <a:r>
              <a:rPr lang="en-GB" b="1"/>
              <a:t>“Lies</a:t>
            </a:r>
            <a:r>
              <a:rPr lang="en-GB" b="1" dirty="0"/>
              <a:t>, damned lies, and the misuse statistics</a:t>
            </a:r>
            <a:r>
              <a:rPr lang="en-GB" dirty="0"/>
              <a:t>“</a:t>
            </a:r>
          </a:p>
          <a:p>
            <a:pPr lvl="1"/>
            <a:r>
              <a:rPr lang="en-GB" dirty="0"/>
              <a:t>John Butler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62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19F-B737-3D4E-9F42-F89459A5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Perils of Perception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20D0269-1033-E44B-99BB-AD6B4A3727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017" y="1532778"/>
            <a:ext cx="6167966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D13C12-F936-C542-8239-E04F8910C399}"/>
              </a:ext>
            </a:extLst>
          </p:cNvPr>
          <p:cNvSpPr/>
          <p:nvPr/>
        </p:nvSpPr>
        <p:spPr>
          <a:xfrm>
            <a:off x="1378634" y="6333220"/>
            <a:ext cx="8222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Some letters to the Irish Times about the article and the Perils of this kind of survery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85351-1E51-8843-9C22-639F4538B6DB}"/>
              </a:ext>
            </a:extLst>
          </p:cNvPr>
          <p:cNvSpPr txBox="1"/>
          <p:nvPr/>
        </p:nvSpPr>
        <p:spPr>
          <a:xfrm>
            <a:off x="625032" y="2095018"/>
            <a:ext cx="181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Conor Pope Irish Times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22 August 2020</a:t>
            </a:r>
          </a:p>
        </p:txBody>
      </p:sp>
    </p:spTree>
    <p:extLst>
      <p:ext uri="{BB962C8B-B14F-4D97-AF65-F5344CB8AC3E}">
        <p14:creationId xmlns:p14="http://schemas.microsoft.com/office/powerpoint/2010/main" val="378781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Butler</a:t>
            </a:r>
          </a:p>
          <a:p>
            <a:endParaRPr lang="en-GB" dirty="0"/>
          </a:p>
          <a:p>
            <a:r>
              <a:rPr lang="en-GB" dirty="0"/>
              <a:t>e-mail: </a:t>
            </a:r>
            <a:r>
              <a:rPr lang="en-GB" dirty="0">
                <a:hlinkClick r:id="rId2"/>
              </a:rPr>
              <a:t>john.s.butler@tudublin.ie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0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Motivation for formal statistical Analysis</a:t>
            </a:r>
          </a:p>
          <a:p>
            <a:endParaRPr lang="en-GB" dirty="0"/>
          </a:p>
          <a:p>
            <a:r>
              <a:rPr lang="en-GB" dirty="0"/>
              <a:t>Data Visualisation</a:t>
            </a:r>
          </a:p>
          <a:p>
            <a:endParaRPr lang="en-GB" dirty="0"/>
          </a:p>
          <a:p>
            <a:r>
              <a:rPr lang="en-GB" dirty="0"/>
              <a:t>Data summary, measures of location and dispersion and their meaning, higher order measures</a:t>
            </a:r>
          </a:p>
          <a:p>
            <a:endParaRPr lang="en-GB" dirty="0"/>
          </a:p>
          <a:p>
            <a:r>
              <a:rPr lang="en-GB" dirty="0"/>
              <a:t>Hypothesis testing</a:t>
            </a:r>
          </a:p>
          <a:p>
            <a:endParaRPr lang="en-GB" dirty="0"/>
          </a:p>
          <a:p>
            <a:r>
              <a:rPr lang="en-GB" dirty="0"/>
              <a:t>Data prediction and categorisation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3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3412" indent="-514350">
              <a:buFont typeface="+mj-lt"/>
              <a:buAutoNum type="arabicPeriod"/>
            </a:pPr>
            <a:r>
              <a:rPr lang="en-GB" sz="2400" dirty="0"/>
              <a:t>Formulate probability models for discrete and continuous data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Perform statistical hypothesis testing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Perform statistical hypothesis testing on contingency tables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Fit (linear and logistic) regression models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Interpret the results of regression models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Perform classification using regression type models</a:t>
            </a:r>
          </a:p>
          <a:p>
            <a:pPr marL="633412" indent="-514350">
              <a:buFont typeface="+mj-lt"/>
              <a:buAutoNum type="arabicPeriod"/>
            </a:pPr>
            <a:endParaRPr lang="en-GB" sz="2400" dirty="0"/>
          </a:p>
          <a:p>
            <a:pPr marL="633412" indent="-514350">
              <a:buFont typeface="+mj-lt"/>
              <a:buAutoNum type="arabicPeriod"/>
            </a:pPr>
            <a:r>
              <a:rPr lang="en-GB" sz="2400" dirty="0"/>
              <a:t>Use a statistical analysis software package</a:t>
            </a:r>
          </a:p>
        </p:txBody>
      </p:sp>
    </p:spTree>
    <p:extLst>
      <p:ext uri="{BB962C8B-B14F-4D97-AF65-F5344CB8AC3E}">
        <p14:creationId xmlns:p14="http://schemas.microsoft.com/office/powerpoint/2010/main" val="370179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3629" y="1730394"/>
            <a:ext cx="5384800" cy="4623816"/>
          </a:xfrm>
        </p:spPr>
        <p:txBody>
          <a:bodyPr/>
          <a:lstStyle/>
          <a:p>
            <a:pPr marL="119062" indent="0">
              <a:buNone/>
            </a:pPr>
            <a:endParaRPr lang="en-GB" dirty="0"/>
          </a:p>
          <a:p>
            <a:r>
              <a:rPr lang="en-GB" dirty="0"/>
              <a:t>Probability (week 1-3)</a:t>
            </a:r>
          </a:p>
          <a:p>
            <a:endParaRPr lang="en-GB" dirty="0"/>
          </a:p>
          <a:p>
            <a:r>
              <a:rPr lang="en-GB" dirty="0"/>
              <a:t>Hypothesis testing (</a:t>
            </a:r>
            <a:r>
              <a:rPr lang="en-GB"/>
              <a:t>week 4-8)</a:t>
            </a:r>
            <a:endParaRPr lang="en-GB" dirty="0"/>
          </a:p>
          <a:p>
            <a:endParaRPr lang="en-GB" dirty="0"/>
          </a:p>
          <a:p>
            <a:r>
              <a:rPr lang="en-GB" dirty="0"/>
              <a:t>Regression analysis (week 9-12)</a:t>
            </a:r>
          </a:p>
          <a:p>
            <a:endParaRPr lang="en-GB" dirty="0"/>
          </a:p>
          <a:p>
            <a:r>
              <a:rPr lang="en-GB" dirty="0"/>
              <a:t>Course summary (week 13)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969876"/>
            <a:ext cx="1857829" cy="4623816"/>
          </a:xfrm>
        </p:spPr>
        <p:txBody>
          <a:bodyPr vert="vert270"/>
          <a:lstStyle/>
          <a:p>
            <a:pPr marL="119062" indent="0" algn="ctr">
              <a:buNone/>
            </a:pPr>
            <a:r>
              <a:rPr lang="en-GB" dirty="0"/>
              <a:t>The R programming language (week 1-13)</a:t>
            </a:r>
          </a:p>
        </p:txBody>
      </p:sp>
    </p:spTree>
    <p:extLst>
      <p:ext uri="{BB962C8B-B14F-4D97-AF65-F5344CB8AC3E}">
        <p14:creationId xmlns:p14="http://schemas.microsoft.com/office/powerpoint/2010/main" val="395485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5A22D5-8574-43F1-85C1-1E53BFB5E5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7646" y="2068721"/>
          <a:ext cx="9509762" cy="309538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54561">
                  <a:extLst>
                    <a:ext uri="{9D8B030D-6E8A-4147-A177-3AD203B41FA5}">
                      <a16:colId xmlns:a16="http://schemas.microsoft.com/office/drawing/2014/main" val="691654396"/>
                    </a:ext>
                  </a:extLst>
                </a:gridCol>
                <a:gridCol w="1924789">
                  <a:extLst>
                    <a:ext uri="{9D8B030D-6E8A-4147-A177-3AD203B41FA5}">
                      <a16:colId xmlns:a16="http://schemas.microsoft.com/office/drawing/2014/main" val="3218924453"/>
                    </a:ext>
                  </a:extLst>
                </a:gridCol>
                <a:gridCol w="2365206">
                  <a:extLst>
                    <a:ext uri="{9D8B030D-6E8A-4147-A177-3AD203B41FA5}">
                      <a16:colId xmlns:a16="http://schemas.microsoft.com/office/drawing/2014/main" val="669455254"/>
                    </a:ext>
                  </a:extLst>
                </a:gridCol>
                <a:gridCol w="2365206">
                  <a:extLst>
                    <a:ext uri="{9D8B030D-6E8A-4147-A177-3AD203B41FA5}">
                      <a16:colId xmlns:a16="http://schemas.microsoft.com/office/drawing/2014/main" val="1677804053"/>
                    </a:ext>
                  </a:extLst>
                </a:gridCol>
              </a:tblGrid>
              <a:tr h="6982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Percent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Attempts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939886"/>
                  </a:ext>
                </a:extLst>
              </a:tr>
              <a:tr h="43776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MCQ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603716"/>
                  </a:ext>
                </a:extLst>
              </a:tr>
              <a:tr h="40134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MCQ 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155538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Answer Test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398220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MCQ 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677497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MCQ 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707807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Answer Test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hour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0709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B39DC0-DD58-4748-BFFF-CF008391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Study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B39DC0-DD58-4748-BFFF-CF008391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6E9C8-7B9C-4A15-BAB6-A8525C08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40%</a:t>
            </a:r>
          </a:p>
          <a:p>
            <a:r>
              <a:rPr lang="en-GB" dirty="0"/>
              <a:t>Use all your learning to analyse and interpret a dataset.</a:t>
            </a:r>
          </a:p>
          <a:p>
            <a:endParaRPr lang="en-GB" dirty="0"/>
          </a:p>
          <a:p>
            <a:r>
              <a:rPr lang="en-GB" dirty="0"/>
              <a:t>More detail in second half of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 programming</a:t>
            </a:r>
          </a:p>
          <a:p>
            <a:pPr lvl="1"/>
            <a:r>
              <a:rPr lang="en-GB" dirty="0"/>
              <a:t>No prior knowledge required</a:t>
            </a:r>
          </a:p>
          <a:p>
            <a:pPr lvl="1"/>
            <a:r>
              <a:rPr lang="en-GB" dirty="0"/>
              <a:t>Free statistical package</a:t>
            </a:r>
          </a:p>
          <a:p>
            <a:pPr lvl="1"/>
            <a:r>
              <a:rPr lang="en-GB" dirty="0"/>
              <a:t>We will use R-studio</a:t>
            </a:r>
          </a:p>
          <a:p>
            <a:endParaRPr lang="en-GB" dirty="0"/>
          </a:p>
          <a:p>
            <a:r>
              <a:rPr lang="en-GB" dirty="0"/>
              <a:t>Shiny (for apps with R)</a:t>
            </a:r>
          </a:p>
          <a:p>
            <a:pPr lvl="1"/>
            <a:r>
              <a:rPr lang="en-GB" dirty="0">
                <a:hlinkClick r:id="rId2"/>
              </a:rPr>
              <a:t>http://shiny.rstudio.com/tutorial/video/</a:t>
            </a:r>
            <a:endParaRPr lang="en-GB" dirty="0"/>
          </a:p>
          <a:p>
            <a:pPr lvl="1"/>
            <a:endParaRPr lang="en-GB" dirty="0"/>
          </a:p>
          <a:p>
            <a:pPr marL="119062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9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Websites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hlinkClick r:id="rId2"/>
              </a:rPr>
              <a:t>http://www.cyclismo.org/tutorial/R/scripting.html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http://www.johndcook.com/blog/r_language_for_programmers/</a:t>
            </a:r>
            <a:endParaRPr lang="en-GB" sz="2400" dirty="0"/>
          </a:p>
          <a:p>
            <a:r>
              <a:rPr lang="en-GB" sz="2400" dirty="0">
                <a:hlinkClick r:id="rId4"/>
              </a:rPr>
              <a:t>http://manuals.bioinformatics.ucr.edu/home/programming-in-r</a:t>
            </a:r>
            <a:endParaRPr lang="en-GB" sz="2400" dirty="0"/>
          </a:p>
          <a:p>
            <a:r>
              <a:rPr lang="en-GB" sz="2400" dirty="0">
                <a:hlinkClick r:id="rId5"/>
              </a:rPr>
              <a:t>http://ftp.heanet.ie/mirrors/cran.r-project.org/</a:t>
            </a:r>
            <a:endParaRPr lang="en-GB" sz="2400" dirty="0"/>
          </a:p>
          <a:p>
            <a:r>
              <a:rPr lang="en-GB" sz="2400" dirty="0">
                <a:hlinkClick r:id="rId6"/>
              </a:rPr>
              <a:t>https://cran.r-project.org/doc/contrib/Torfs+Brauer-Short-R-Intro.pdf</a:t>
            </a:r>
            <a:endParaRPr lang="en-GB" sz="2400" dirty="0"/>
          </a:p>
          <a:p>
            <a:r>
              <a:rPr lang="en-GB" sz="2400" dirty="0">
                <a:hlinkClick r:id="rId7"/>
              </a:rPr>
              <a:t>https://www3.nd.edu/~mclark19/learn/Introduction_to_R.pdf</a:t>
            </a:r>
            <a:endParaRPr lang="en-GB" sz="2400" dirty="0"/>
          </a:p>
          <a:p>
            <a:r>
              <a:rPr lang="en-GB" sz="2400" dirty="0">
                <a:hlinkClick r:id="rId8"/>
              </a:rPr>
              <a:t>http://csg.sph.umich.edu/abecasis/class/815.04.pdf</a:t>
            </a:r>
            <a:endParaRPr lang="en-GB" sz="2400" dirty="0"/>
          </a:p>
          <a:p>
            <a:r>
              <a:rPr lang="en-GB" sz="2400" dirty="0">
                <a:hlinkClick r:id="rId9"/>
              </a:rPr>
              <a:t>https://www.datacamp.com/courses/free-introduction-to-r</a:t>
            </a:r>
            <a:endParaRPr lang="en-GB" sz="2400" dirty="0"/>
          </a:p>
          <a:p>
            <a:r>
              <a:rPr lang="en-GB" sz="2400" dirty="0">
                <a:hlinkClick r:id="rId10"/>
              </a:rPr>
              <a:t>https://www.coursera.org/course/rprog</a:t>
            </a:r>
            <a:endParaRPr lang="en-GB" sz="2400" dirty="0"/>
          </a:p>
          <a:p>
            <a:r>
              <a:rPr lang="en-GB" sz="2400" dirty="0">
                <a:hlinkClick r:id="rId11"/>
              </a:rPr>
              <a:t>https://www.youtube.com/watch?v=HKjSKtVV6GU</a:t>
            </a:r>
            <a:endParaRPr lang="en-GB" sz="2400" dirty="0"/>
          </a:p>
          <a:p>
            <a:r>
              <a:rPr lang="en-GB" sz="2400" dirty="0">
                <a:hlinkClick r:id="rId12"/>
              </a:rPr>
              <a:t>https://www.youtube.com/watch?v=32o0DnuRjfg</a:t>
            </a:r>
            <a:endParaRPr lang="en-GB" sz="2400" dirty="0"/>
          </a:p>
          <a:p>
            <a:r>
              <a:rPr lang="en-GB" sz="2400" dirty="0">
                <a:hlinkClick r:id="rId13"/>
              </a:rPr>
              <a:t>https://cran.r-project.org/doc/manuals/r-release/R-intro.pdf</a:t>
            </a:r>
            <a:endParaRPr lang="en-GB" sz="2400" dirty="0"/>
          </a:p>
          <a:p>
            <a:r>
              <a:rPr lang="en-GB" sz="2400">
                <a:hlinkClick r:id="rId14"/>
              </a:rPr>
              <a:t>https://en.wikibooks.org/wiki/R_Programming/Introduction</a:t>
            </a:r>
            <a:endParaRPr lang="en-GB" sz="240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7919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26789</TotalTime>
  <Words>565</Words>
  <Application>Microsoft Macintosh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Corbel</vt:lpstr>
      <vt:lpstr>Garamond</vt:lpstr>
      <vt:lpstr>Wingdings</vt:lpstr>
      <vt:lpstr>Wingdings 2</vt:lpstr>
      <vt:lpstr>Wingdings 3</vt:lpstr>
      <vt:lpstr>1_Module</vt:lpstr>
      <vt:lpstr>Probability and Statistical Inference</vt:lpstr>
      <vt:lpstr>Lecturer</vt:lpstr>
      <vt:lpstr>Syllabus</vt:lpstr>
      <vt:lpstr>Learning outcomes</vt:lpstr>
      <vt:lpstr>Course outline</vt:lpstr>
      <vt:lpstr>Assessment</vt:lpstr>
      <vt:lpstr>Case Study</vt:lpstr>
      <vt:lpstr>Programming</vt:lpstr>
      <vt:lpstr>Websites of Interest</vt:lpstr>
      <vt:lpstr>Statistics</vt:lpstr>
      <vt:lpstr>Applications</vt:lpstr>
      <vt:lpstr>The goal of Statistics</vt:lpstr>
      <vt:lpstr>The goal of Statistics</vt:lpstr>
      <vt:lpstr>Perils of Perception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375</cp:revision>
  <cp:lastPrinted>2017-09-11T12:29:45Z</cp:lastPrinted>
  <dcterms:created xsi:type="dcterms:W3CDTF">2014-12-12T13:28:38Z</dcterms:created>
  <dcterms:modified xsi:type="dcterms:W3CDTF">2025-09-11T17:18:05Z</dcterms:modified>
</cp:coreProperties>
</file>