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82" r:id="rId4"/>
    <p:sldId id="258" r:id="rId5"/>
    <p:sldId id="260" r:id="rId6"/>
    <p:sldId id="259" r:id="rId7"/>
    <p:sldId id="261" r:id="rId8"/>
    <p:sldId id="291" r:id="rId9"/>
    <p:sldId id="262" r:id="rId10"/>
    <p:sldId id="263" r:id="rId11"/>
    <p:sldId id="284" r:id="rId12"/>
    <p:sldId id="266" r:id="rId13"/>
    <p:sldId id="267" r:id="rId14"/>
    <p:sldId id="265" r:id="rId15"/>
    <p:sldId id="268" r:id="rId16"/>
    <p:sldId id="285" r:id="rId17"/>
    <p:sldId id="290" r:id="rId18"/>
    <p:sldId id="273" r:id="rId19"/>
    <p:sldId id="274" r:id="rId20"/>
    <p:sldId id="286" r:id="rId21"/>
    <p:sldId id="269" r:id="rId22"/>
    <p:sldId id="276" r:id="rId23"/>
    <p:sldId id="275" r:id="rId24"/>
    <p:sldId id="287" r:id="rId25"/>
    <p:sldId id="272" r:id="rId26"/>
    <p:sldId id="288" r:id="rId27"/>
    <p:sldId id="270" r:id="rId28"/>
    <p:sldId id="271" r:id="rId29"/>
    <p:sldId id="277" r:id="rId30"/>
    <p:sldId id="279" r:id="rId31"/>
    <p:sldId id="280" r:id="rId32"/>
    <p:sldId id="281" r:id="rId33"/>
    <p:sldId id="278" r:id="rId34"/>
    <p:sldId id="289" r:id="rId35"/>
    <p:sldId id="283" r:id="rId3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75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608C0-7205-41C5-A4F5-F36197323754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ECE0-C346-4236-86E0-BA1490E64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62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AE2A5-3DA2-4118-84AF-5A8746BF0701}" type="datetimeFigureOut">
              <a:rPr lang="en-GB" smtClean="0"/>
              <a:t>27/03/2021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7A6B-3751-4169-AFAF-D12D155C36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4F58A-7774-43A9-B9A4-7630422CCAB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14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48626-0A49-470B-9F8D-91BEB1354EC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8" y="708025"/>
            <a:ext cx="6726237" cy="37846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089" y="4729485"/>
            <a:ext cx="4954323" cy="4493269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2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3/27/21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4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IeiCfpZQ_k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-jyKS2vOgE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 dirty="0"/>
              <a:t>Measures of 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Shows where the data is concentrated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More than one Mode in a dataset</a:t>
            </a:r>
          </a:p>
          <a:p>
            <a:r>
              <a:rPr lang="en-GB" dirty="0"/>
              <a:t>Does not use the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4AAD9-AE4A-0E4D-8A88-615C3CDC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683" y="3092823"/>
            <a:ext cx="3621740" cy="27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2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C6D5-9F2A-1A44-80EF-4E125F00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One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395CFC-ECB8-7248-98EF-7DE0D390C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1774825"/>
            <a:ext cx="7401560" cy="4625975"/>
          </a:xfrm>
        </p:spPr>
      </p:pic>
    </p:spTree>
    <p:extLst>
      <p:ext uri="{BB962C8B-B14F-4D97-AF65-F5344CB8AC3E}">
        <p14:creationId xmlns:p14="http://schemas.microsoft.com/office/powerpoint/2010/main" val="321432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Moment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spread of the data</a:t>
            </a:r>
          </a:p>
        </p:txBody>
      </p:sp>
    </p:spTree>
    <p:extLst>
      <p:ext uri="{BB962C8B-B14F-4D97-AF65-F5344CB8AC3E}">
        <p14:creationId xmlns:p14="http://schemas.microsoft.com/office/powerpoint/2010/main" val="111502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mbria Math" panose="02040503050406030204" pitchFamily="18" charset="0"/>
                  </a:rPr>
                  <a:t>Is the spread of the data around the mean</a:t>
                </a:r>
              </a:p>
              <a:p>
                <a:endParaRPr lang="en-GB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>
                    <a:latin typeface="Cambria Math" panose="02040503050406030204" pitchFamily="18" charset="0"/>
                  </a:rPr>
                  <a:t>Measure of the average amount by which observations deviate from the mean.  The square root of the variance.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8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b="1" dirty="0">
                <a:latin typeface="Cambria Math" panose="02040503050406030204" pitchFamily="18" charset="0"/>
              </a:rPr>
              <a:t>Pros</a:t>
            </a:r>
          </a:p>
          <a:p>
            <a:r>
              <a:rPr lang="en-GB" dirty="0">
                <a:latin typeface="Cambria Math" panose="02040503050406030204" pitchFamily="18" charset="0"/>
              </a:rPr>
              <a:t>Takes all data into account.</a:t>
            </a:r>
          </a:p>
          <a:p>
            <a:r>
              <a:rPr lang="en-GB" dirty="0">
                <a:latin typeface="Cambria Math" panose="02040503050406030204" pitchFamily="18" charset="0"/>
              </a:rPr>
              <a:t>Lends itself to computation of other stable measures (and is a prerequisite for many of them). 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pPr marL="119062" indent="0">
              <a:buNone/>
            </a:pPr>
            <a:r>
              <a:rPr lang="en-GB" b="1" dirty="0">
                <a:latin typeface="Cambria Math" panose="02040503050406030204" pitchFamily="18" charset="0"/>
              </a:rPr>
              <a:t>Cons</a:t>
            </a:r>
          </a:p>
          <a:p>
            <a:r>
              <a:rPr lang="en-GB" dirty="0">
                <a:latin typeface="Cambria Math" panose="02040503050406030204" pitchFamily="18" charset="0"/>
              </a:rPr>
              <a:t>Hard to interpret.</a:t>
            </a:r>
          </a:p>
          <a:p>
            <a:r>
              <a:rPr lang="en-GB" dirty="0">
                <a:latin typeface="Cambria Math" panose="02040503050406030204" pitchFamily="18" charset="0"/>
              </a:rPr>
              <a:t>Can be influenced by extreme scores.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endParaRPr lang="en-GB" dirty="0">
              <a:latin typeface="Cambria Math" panose="020405030504060302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0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BCBA-F969-504E-A598-6190894E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 - Plot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2799DB-AB91-B24A-B290-17921398D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9" y="1774825"/>
            <a:ext cx="6938962" cy="4625975"/>
          </a:xfrm>
        </p:spPr>
      </p:pic>
    </p:spTree>
    <p:extLst>
      <p:ext uri="{BB962C8B-B14F-4D97-AF65-F5344CB8AC3E}">
        <p14:creationId xmlns:p14="http://schemas.microsoft.com/office/powerpoint/2010/main" val="218577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6C72-8167-1547-80D8-15081BDD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- Irish Sign Language</a:t>
            </a:r>
          </a:p>
        </p:txBody>
      </p:sp>
      <p:pic>
        <p:nvPicPr>
          <p:cNvPr id="4" name="Online Media 3" descr="Standard deviation">
            <a:hlinkClick r:id="" action="ppaction://media"/>
            <a:extLst>
              <a:ext uri="{FF2B5EF4-FFF2-40B4-BE49-F238E27FC236}">
                <a16:creationId xmlns:a16="http://schemas.microsoft.com/office/drawing/2014/main" id="{C81963D6-F0C8-E746-86D1-59384143EC2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5897" y="1634291"/>
            <a:ext cx="8223250" cy="4625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5513D6-6891-2D48-8EC0-A4660463A40A}"/>
              </a:ext>
            </a:extLst>
          </p:cNvPr>
          <p:cNvSpPr/>
          <p:nvPr/>
        </p:nvSpPr>
        <p:spPr>
          <a:xfrm>
            <a:off x="0" y="6260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E" dirty="0">
                <a:solidFill>
                  <a:srgbClr val="4F868E"/>
                </a:solidFill>
                <a:latin typeface="Objektiv Mk2 Light"/>
              </a:rPr>
              <a:t>Irish Sign Language STEM Glossary  https://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www.dcu.ie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islstem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index.shtml</a:t>
            </a:r>
            <a:endParaRPr lang="en-IE" dirty="0">
              <a:solidFill>
                <a:srgbClr val="4F868E"/>
              </a:solidFill>
              <a:latin typeface="Objektiv Mk2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841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 between the smallest and largest observations.</a:t>
            </a:r>
          </a:p>
          <a:p>
            <a:endParaRPr lang="en-GB" dirty="0"/>
          </a:p>
          <a:p>
            <a:r>
              <a:rPr lang="en-GB" dirty="0"/>
              <a:t>Find the max and min of a range</a:t>
            </a:r>
          </a:p>
          <a:p>
            <a:r>
              <a:rPr lang="en-GB" dirty="0"/>
              <a:t>[18, 58]</a:t>
            </a:r>
          </a:p>
        </p:txBody>
      </p:sp>
    </p:spTree>
    <p:extLst>
      <p:ext uri="{BB962C8B-B14F-4D97-AF65-F5344CB8AC3E}">
        <p14:creationId xmlns:p14="http://schemas.microsoft.com/office/powerpoint/2010/main" val="122757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Very easy to compute.</a:t>
            </a:r>
          </a:p>
          <a:p>
            <a:r>
              <a:rPr lang="en-GB" dirty="0"/>
              <a:t>Scores exist in the data set.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Value depends only on two scores.</a:t>
            </a:r>
          </a:p>
          <a:p>
            <a:r>
              <a:rPr lang="en-GB" dirty="0"/>
              <a:t>Very sensitive to outliers.</a:t>
            </a:r>
          </a:p>
          <a:p>
            <a:r>
              <a:rPr lang="en-GB" dirty="0"/>
              <a:t>Influenced by sample size (the larger the sample, the larger the range).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5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 of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dirty="0"/>
              <a:t>First moment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Mean (average)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Median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Mode</a:t>
            </a:r>
          </a:p>
          <a:p>
            <a:pPr marL="119062" indent="0">
              <a:buNone/>
            </a:pPr>
            <a:r>
              <a:rPr lang="en-GB" dirty="0"/>
              <a:t>Second Moment (Spread)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Standard deviation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Variance</a:t>
            </a:r>
          </a:p>
          <a:p>
            <a:pPr marL="119062" indent="0">
              <a:buNone/>
            </a:pPr>
            <a:r>
              <a:rPr lang="en-GB" dirty="0"/>
              <a:t>Third Moment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 err="1"/>
              <a:t>Skewness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32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5A16-743B-9546-B35C-712DEF02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EDA13-7996-C549-B5DF-D0C8F644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2" y="1703200"/>
            <a:ext cx="4858870" cy="4858870"/>
          </a:xfrm>
        </p:spPr>
      </p:pic>
    </p:spTree>
    <p:extLst>
      <p:ext uri="{BB962C8B-B14F-4D97-AF65-F5344CB8AC3E}">
        <p14:creationId xmlns:p14="http://schemas.microsoft.com/office/powerpoint/2010/main" val="346473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 quartile range is Q3-Q1</a:t>
            </a:r>
          </a:p>
          <a:p>
            <a:r>
              <a:rPr lang="en-GB" dirty="0"/>
              <a:t>50% of the observations in the distribution are in the inter quartile range.</a:t>
            </a:r>
          </a:p>
          <a:p>
            <a:r>
              <a:rPr lang="en-GB" dirty="0"/>
              <a:t>The following figure shows the interaction between the quartiles, the median and the inter quartile range.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27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46325" y="685801"/>
            <a:ext cx="2020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Angsana New" panose="02020603050405020304" pitchFamily="18" charset="-34"/>
              </a:rPr>
              <a:t>Quartiles:</a:t>
            </a:r>
          </a:p>
          <a:p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10631"/>
              </p:ext>
            </p:extLst>
          </p:nvPr>
        </p:nvGraphicFramePr>
        <p:xfrm>
          <a:off x="5239870" y="2885499"/>
          <a:ext cx="2608730" cy="88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4" imgW="711000" imgH="355320" progId="Equation.DSMT4">
                  <p:embed/>
                </p:oleObj>
              </mc:Choice>
              <mc:Fallback>
                <p:oleObj name="Equation" r:id="rId4" imgW="711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870" y="2885499"/>
                        <a:ext cx="2608730" cy="888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52542"/>
              </p:ext>
            </p:extLst>
          </p:nvPr>
        </p:nvGraphicFramePr>
        <p:xfrm>
          <a:off x="5292986" y="4356474"/>
          <a:ext cx="2555614" cy="103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Equation" r:id="rId6" imgW="863280" imgH="355320" progId="Equation.DSMT4">
                  <p:embed/>
                </p:oleObj>
              </mc:Choice>
              <mc:Fallback>
                <p:oleObj name="Equation" r:id="rId6" imgW="863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986" y="4356474"/>
                        <a:ext cx="2555614" cy="1035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16137" y="5193589"/>
            <a:ext cx="7043308" cy="14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Angsana New" panose="02020603050405020304" pitchFamily="18" charset="-34"/>
              </a:rPr>
              <a:t>Inter  quartile</a:t>
            </a:r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 :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                  IQR  =  Q</a:t>
            </a:r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3 – </a:t>
            </a:r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Q</a:t>
            </a:r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1</a:t>
            </a:r>
            <a:endParaRPr lang="en-US" altLang="en-US" sz="2800" dirty="0">
              <a:latin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 Range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22325" y="1677682"/>
            <a:ext cx="2020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Angsana New" panose="02020603050405020304" pitchFamily="18" charset="-34"/>
              </a:rPr>
              <a:t>Quartiles:</a:t>
            </a:r>
          </a:p>
          <a:p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563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Interquartile: Range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b="1" dirty="0"/>
              <a:t>Pros</a:t>
            </a:r>
          </a:p>
          <a:p>
            <a:r>
              <a:rPr lang="en-GB" dirty="0"/>
              <a:t>Fairly easy to compute.</a:t>
            </a:r>
          </a:p>
          <a:p>
            <a:r>
              <a:rPr lang="en-GB" dirty="0"/>
              <a:t>Scores exist in the data set.</a:t>
            </a:r>
          </a:p>
          <a:p>
            <a:r>
              <a:rPr lang="en-GB" dirty="0"/>
              <a:t>Eliminates influence of extreme scores.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US" altLang="en-US" sz="2800" b="1" dirty="0"/>
              <a:t>Cons</a:t>
            </a:r>
          </a:p>
          <a:p>
            <a:r>
              <a:rPr lang="en-US" altLang="en-US" dirty="0"/>
              <a:t>Discards much of the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60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B2F7-83BC-544B-AB31-44CE8947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 - Plot</a:t>
            </a:r>
            <a:endParaRPr lang="en-US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73EE60-2A27-5B45-8FCF-4F8C3626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9" y="1963271"/>
            <a:ext cx="4527081" cy="4527081"/>
          </a:xfrm>
        </p:spPr>
      </p:pic>
    </p:spTree>
    <p:extLst>
      <p:ext uri="{BB962C8B-B14F-4D97-AF65-F5344CB8AC3E}">
        <p14:creationId xmlns:p14="http://schemas.microsoft.com/office/powerpoint/2010/main" val="367781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Mean and Standard Deviation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Using the mean and standard deviation together:</a:t>
            </a:r>
          </a:p>
          <a:p>
            <a:pPr lvl="1"/>
            <a:r>
              <a:rPr lang="en-US" altLang="en-US" sz="2400"/>
              <a:t>Is an efficient way to describe a distribution with just two numbers.</a:t>
            </a:r>
          </a:p>
          <a:p>
            <a:pPr lvl="1"/>
            <a:r>
              <a:rPr lang="en-US" altLang="en-US" sz="2400"/>
              <a:t>Allows a direct comparison between distributions that are on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30661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C370-06AC-3D45-96DE-C3EF5C86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Standard Deviation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4FB03C2-1673-A648-9DE1-F52B2B130B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1801812"/>
            <a:ext cx="7772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85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Coefficient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mbria Math" panose="02040503050406030204" pitchFamily="18" charset="0"/>
                  </a:rPr>
                  <a:t>Uses both the mean and standard to describe the distribution</a:t>
                </a:r>
                <a:endParaRPr lang="en-GB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𝑡𝑎𝑛𝑑𝑎𝑟𝑑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b="1" dirty="0"/>
                  <a:t>Pros</a:t>
                </a:r>
              </a:p>
              <a:p>
                <a:r>
                  <a:rPr lang="en-GB" dirty="0"/>
                  <a:t>It is </a:t>
                </a:r>
                <a:r>
                  <a:rPr lang="en-GB" dirty="0" err="1"/>
                  <a:t>unitless</a:t>
                </a:r>
                <a:r>
                  <a:rPr lang="en-GB" dirty="0"/>
                  <a:t> and therefore can be used to compare across different variables</a:t>
                </a:r>
              </a:p>
              <a:p>
                <a:pPr marL="119062" indent="0">
                  <a:buNone/>
                </a:pPr>
                <a:r>
                  <a:rPr lang="en-GB" b="1" dirty="0"/>
                  <a:t>Cons</a:t>
                </a:r>
              </a:p>
              <a:p>
                <a:r>
                  <a:rPr lang="en-GB" dirty="0"/>
                  <a:t>Loses some meaning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02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Moment of Data (Skewness)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96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Pearson's </a:t>
            </a:r>
            <a:r>
              <a:rPr lang="en-GB" dirty="0" err="1"/>
              <a:t>Skewness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𝑚𝑜𝑑𝑒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or</a:t>
                </a:r>
              </a:p>
              <a:p>
                <a:r>
                  <a:rPr lang="en-GB" dirty="0"/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0 means no skewedness</a:t>
                </a:r>
              </a:p>
              <a:p>
                <a:endParaRPr lang="en-GB" dirty="0"/>
              </a:p>
              <a:p>
                <a:r>
                  <a:rPr lang="en-GB" dirty="0"/>
                  <a:t>Negative numbers mean right skewed</a:t>
                </a:r>
              </a:p>
              <a:p>
                <a:r>
                  <a:rPr lang="en-GB" dirty="0"/>
                  <a:t>Positive numbers mean left skewed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117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321297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>
              <a:buNone/>
            </a:pPr>
            <a:r>
              <a:rPr lang="en-GB" dirty="0"/>
              <a:t>It is a measure of symmetry (or not symmetry) of a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07477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Moment of Data </a:t>
            </a:r>
            <a:r>
              <a:rPr lang="en-GB"/>
              <a:t>(Middle)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71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Skew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021" y="2160323"/>
            <a:ext cx="7709958" cy="3854979"/>
          </a:xfrm>
        </p:spPr>
      </p:pic>
      <p:sp>
        <p:nvSpPr>
          <p:cNvPr id="5" name="TextBox 4"/>
          <p:cNvSpPr txBox="1"/>
          <p:nvPr/>
        </p:nvSpPr>
        <p:spPr>
          <a:xfrm>
            <a:off x="7686339" y="6211669"/>
            <a:ext cx="260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Guassian</a:t>
            </a:r>
            <a:r>
              <a:rPr lang="en-GB" dirty="0"/>
              <a:t> mean=0</a:t>
            </a:r>
          </a:p>
          <a:p>
            <a:r>
              <a:rPr lang="en-GB" dirty="0" err="1"/>
              <a:t>s.d.</a:t>
            </a:r>
            <a:r>
              <a:rPr lang="en-GB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7980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Skew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  <p:sp>
        <p:nvSpPr>
          <p:cNvPr id="5" name="TextBox 4"/>
          <p:cNvSpPr txBox="1"/>
          <p:nvPr/>
        </p:nvSpPr>
        <p:spPr>
          <a:xfrm>
            <a:off x="7758057" y="6333220"/>
            <a:ext cx="26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5106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Skew (</a:t>
            </a:r>
            <a:r>
              <a:rPr lang="en-GB" dirty="0" err="1"/>
              <a:t>Beiber</a:t>
            </a:r>
            <a:r>
              <a:rPr lang="en-GB" dirty="0"/>
              <a:t> Concert)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021" y="2160323"/>
            <a:ext cx="7709958" cy="3854979"/>
          </a:xfrm>
        </p:spPr>
      </p:pic>
      <p:sp>
        <p:nvSpPr>
          <p:cNvPr id="5" name="TextBox 4"/>
          <p:cNvSpPr txBox="1"/>
          <p:nvPr/>
        </p:nvSpPr>
        <p:spPr>
          <a:xfrm>
            <a:off x="9273092" y="6056555"/>
            <a:ext cx="26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Chi-square DF=7</a:t>
            </a:r>
          </a:p>
        </p:txBody>
      </p:sp>
    </p:spTree>
    <p:extLst>
      <p:ext uri="{BB962C8B-B14F-4D97-AF65-F5344CB8AC3E}">
        <p14:creationId xmlns:p14="http://schemas.microsoft.com/office/powerpoint/2010/main" val="1462695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Skew (Andre </a:t>
            </a:r>
            <a:r>
              <a:rPr lang="en-GB" dirty="0" err="1"/>
              <a:t>Rieu</a:t>
            </a:r>
            <a:r>
              <a:rPr lang="en-GB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021" y="2160323"/>
            <a:ext cx="7709958" cy="3854979"/>
          </a:xfrm>
        </p:spPr>
      </p:pic>
      <p:sp>
        <p:nvSpPr>
          <p:cNvPr id="5" name="TextBox 4"/>
          <p:cNvSpPr txBox="1"/>
          <p:nvPr/>
        </p:nvSpPr>
        <p:spPr>
          <a:xfrm>
            <a:off x="6610574" y="6400800"/>
            <a:ext cx="26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Beta, Alpha=10, beta=3</a:t>
            </a:r>
          </a:p>
        </p:txBody>
      </p:sp>
    </p:spTree>
    <p:extLst>
      <p:ext uri="{BB962C8B-B14F-4D97-AF65-F5344CB8AC3E}">
        <p14:creationId xmlns:p14="http://schemas.microsoft.com/office/powerpoint/2010/main" val="1871036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3653-A803-244B-9460-B35C31DD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One</a:t>
            </a:r>
          </a:p>
        </p:txBody>
      </p:sp>
      <p:pic>
        <p:nvPicPr>
          <p:cNvPr id="8" name="Content Placeholder 7" descr="A group of people&#10;&#10;Description automatically generated">
            <a:extLst>
              <a:ext uri="{FF2B5EF4-FFF2-40B4-BE49-F238E27FC236}">
                <a16:creationId xmlns:a16="http://schemas.microsoft.com/office/drawing/2014/main" id="{431934BD-F0D9-4144-ACA2-87A781CB6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7" y="1774825"/>
            <a:ext cx="6167966" cy="4625975"/>
          </a:xfrm>
        </p:spPr>
      </p:pic>
    </p:spTree>
    <p:extLst>
      <p:ext uri="{BB962C8B-B14F-4D97-AF65-F5344CB8AC3E}">
        <p14:creationId xmlns:p14="http://schemas.microsoft.com/office/powerpoint/2010/main" val="1144234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C2B5-2CA6-284E-849A-BC4ADBC0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Moments of location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F729D-FD78-CC48-A889-E7B464A2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2272366"/>
            <a:ext cx="7401560" cy="46259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26C2E3-0A23-7A4C-B4B2-30D70BA3E521}"/>
              </a:ext>
            </a:extLst>
          </p:cNvPr>
          <p:cNvSpPr txBox="1"/>
          <p:nvPr/>
        </p:nvSpPr>
        <p:spPr>
          <a:xfrm>
            <a:off x="2599765" y="1855694"/>
            <a:ext cx="71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Ages at a wiggles Concert</a:t>
            </a:r>
          </a:p>
        </p:txBody>
      </p:sp>
    </p:spTree>
    <p:extLst>
      <p:ext uri="{BB962C8B-B14F-4D97-AF65-F5344CB8AC3E}">
        <p14:creationId xmlns:p14="http://schemas.microsoft.com/office/powerpoint/2010/main" val="8922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(average)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>
                  <a:buNone/>
                </a:pPr>
                <a:r>
                  <a:rPr lang="en-GB" sz="3600" b="1" dirty="0"/>
                  <a:t>Definition</a:t>
                </a:r>
              </a:p>
              <a:p>
                <a:r>
                  <a:rPr lang="en-GB" dirty="0"/>
                  <a:t>The point around which the sum of the deviations is 0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2" t="-1093" b="-6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4B44177-591E-304B-8F1F-05317B7DFCAD}"/>
              </a:ext>
            </a:extLst>
          </p:cNvPr>
          <p:cNvSpPr/>
          <p:nvPr/>
        </p:nvSpPr>
        <p:spPr>
          <a:xfrm>
            <a:off x="8647317" y="3244334"/>
            <a:ext cx="32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ukqunhWvDQk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(Mean):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b="1" dirty="0"/>
              <a:t>Pros</a:t>
            </a:r>
          </a:p>
          <a:p>
            <a:r>
              <a:rPr lang="en-GB" dirty="0"/>
              <a:t>Easy to calculate and well known and understood</a:t>
            </a:r>
          </a:p>
          <a:p>
            <a:r>
              <a:rPr lang="en-GB" dirty="0"/>
              <a:t>Uses all the data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GB" sz="3600" b="1" dirty="0"/>
              <a:t>Cons</a:t>
            </a:r>
          </a:p>
          <a:p>
            <a:r>
              <a:rPr lang="en-GB" dirty="0"/>
              <a:t>Is sensitive to extreme values</a:t>
            </a:r>
          </a:p>
          <a:p>
            <a:r>
              <a:rPr lang="en-GB" dirty="0"/>
              <a:t>For example</a:t>
            </a:r>
          </a:p>
          <a:p>
            <a:r>
              <a:rPr lang="en-GB" dirty="0"/>
              <a:t>18, 18, 18, 18, 19, 19, 20, 20, 58</a:t>
            </a:r>
          </a:p>
          <a:p>
            <a:r>
              <a:rPr lang="en-GB" dirty="0"/>
              <a:t>Mean=23.111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77EE5-48A0-B044-8D7D-05982E4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0094" y="2994213"/>
            <a:ext cx="4207435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</a:t>
                </a:r>
              </a:p>
              <a:p>
                <a:r>
                  <a:rPr lang="en-GB" dirty="0"/>
                  <a:t>The median is the middle values of the ordered set of values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18, 18, 18, 18, </m:t>
                    </m:r>
                    <m:r>
                      <m:rPr>
                        <m:nor/>
                      </m:rPr>
                      <a:rPr lang="en-GB" b="1" dirty="0"/>
                      <m:t>19</m:t>
                    </m:r>
                    <m:r>
                      <m:rPr>
                        <m:nor/>
                      </m:rPr>
                      <a:rPr lang="en-GB" dirty="0"/>
                      <m:t>, 19, 20, 20, 58</m:t>
                    </m:r>
                  </m:oMath>
                </a14:m>
                <a:endParaRPr lang="en-GB" dirty="0"/>
              </a:p>
              <a:p>
                <a:r>
                  <a:rPr lang="en-GB" dirty="0"/>
                  <a:t>9 values the median value is the fifth value</a:t>
                </a:r>
              </a:p>
              <a:p>
                <a:endParaRPr lang="en-GB" dirty="0"/>
              </a:p>
              <a:p>
                <a:r>
                  <a:rPr lang="en-GB" dirty="0"/>
                  <a:t>If the is an even number of the median is usually the average of the two middle values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18, 18, 18, </m:t>
                    </m:r>
                    <m:r>
                      <m:rPr>
                        <m:nor/>
                      </m:rPr>
                      <a:rPr lang="en-GB" b="1" dirty="0"/>
                      <m:t>18,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b="1" dirty="0"/>
                      <m:t>19</m:t>
                    </m:r>
                    <m:r>
                      <m:rPr>
                        <m:nor/>
                      </m:rPr>
                      <a:rPr lang="en-GB" dirty="0"/>
                      <m:t>, 19, 20, 20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18.5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 b="-2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4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Median: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r>
              <a:rPr lang="en-GB" dirty="0"/>
              <a:t>Median five the centre of the data - very intuitive</a:t>
            </a:r>
          </a:p>
          <a:p>
            <a:endParaRPr lang="en-GB" dirty="0"/>
          </a:p>
          <a:p>
            <a:r>
              <a:rPr lang="en-GB" dirty="0"/>
              <a:t>Not as sensitive to extreme values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r>
              <a:rPr lang="en-GB" dirty="0"/>
              <a:t>Does not use all the data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16D71-37EE-FD44-BA86-0C73F783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8541" y="2788024"/>
            <a:ext cx="4135717" cy="31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F79C-20F4-6943-B193-DB1E15A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Median: Irish Sign Language </a:t>
            </a:r>
          </a:p>
        </p:txBody>
      </p:sp>
      <p:pic>
        <p:nvPicPr>
          <p:cNvPr id="4" name="Online Media 3" descr="Median 1">
            <a:hlinkClick r:id="" action="ppaction://media"/>
            <a:extLst>
              <a:ext uri="{FF2B5EF4-FFF2-40B4-BE49-F238E27FC236}">
                <a16:creationId xmlns:a16="http://schemas.microsoft.com/office/drawing/2014/main" id="{1A12B262-73AA-CF4F-9C77-5E04CFD63C4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84375" y="1774825"/>
            <a:ext cx="8223250" cy="4625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1B750D-83DB-2645-BDB6-6DEC8A204E3B}"/>
              </a:ext>
            </a:extLst>
          </p:cNvPr>
          <p:cNvSpPr/>
          <p:nvPr/>
        </p:nvSpPr>
        <p:spPr>
          <a:xfrm>
            <a:off x="0" y="6488668"/>
            <a:ext cx="726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E" dirty="0">
                <a:solidFill>
                  <a:srgbClr val="4F868E"/>
                </a:solidFill>
                <a:latin typeface="Objektiv Mk2 Light"/>
              </a:rPr>
              <a:t>Irish Sign Language STEM Glossary  https://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www.dcu.ie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islstem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index.shtml</a:t>
            </a:r>
            <a:endParaRPr lang="en-IE" b="0" i="0" u="none" strike="noStrike" dirty="0">
              <a:solidFill>
                <a:srgbClr val="4F868E"/>
              </a:solidFill>
              <a:effectLst/>
              <a:latin typeface="Objektiv Mk2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7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</a:t>
                </a:r>
              </a:p>
              <a:p>
                <a:r>
                  <a:rPr lang="en-GB" dirty="0"/>
                  <a:t>The most commonly occurring value in the distribution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18, 18, 18, 18</m:t>
                    </m:r>
                    <m:r>
                      <m:rPr>
                        <m:nor/>
                      </m:rPr>
                      <a:rPr lang="en-GB" dirty="0"/>
                      <m:t>, 19, 19, 20, 20, 58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mode is 18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10" y="3757462"/>
            <a:ext cx="3302599" cy="22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23191</TotalTime>
  <Words>767</Words>
  <Application>Microsoft Macintosh PowerPoint</Application>
  <PresentationFormat>Widescreen</PresentationFormat>
  <Paragraphs>163</Paragraphs>
  <Slides>35</Slides>
  <Notes>2</Notes>
  <HiddenSlides>0</HiddenSlides>
  <MMClips>2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Cambria Math</vt:lpstr>
      <vt:lpstr>Corbel</vt:lpstr>
      <vt:lpstr>Garamond</vt:lpstr>
      <vt:lpstr>Objektiv Mk2 Light</vt:lpstr>
      <vt:lpstr>Times New Roman</vt:lpstr>
      <vt:lpstr>Wingdings</vt:lpstr>
      <vt:lpstr>Wingdings 2</vt:lpstr>
      <vt:lpstr>Wingdings 3</vt:lpstr>
      <vt:lpstr>Module</vt:lpstr>
      <vt:lpstr>Equation</vt:lpstr>
      <vt:lpstr>Measures of Location</vt:lpstr>
      <vt:lpstr>Measures of Locations</vt:lpstr>
      <vt:lpstr>First Moment of Data (Middle)</vt:lpstr>
      <vt:lpstr>Mean (average)</vt:lpstr>
      <vt:lpstr>Average (Mean): Pros and Cons</vt:lpstr>
      <vt:lpstr>Median</vt:lpstr>
      <vt:lpstr>Median: Pros and Cons</vt:lpstr>
      <vt:lpstr>Median: Irish Sign Language </vt:lpstr>
      <vt:lpstr>Mode</vt:lpstr>
      <vt:lpstr>Mode: Pros and Cons</vt:lpstr>
      <vt:lpstr>All in One Plot</vt:lpstr>
      <vt:lpstr>Second Moment</vt:lpstr>
      <vt:lpstr>Variance</vt:lpstr>
      <vt:lpstr>Standard deviation</vt:lpstr>
      <vt:lpstr>Standard deviation: Pros and Cons</vt:lpstr>
      <vt:lpstr>Standard deviation - Plot</vt:lpstr>
      <vt:lpstr>Standard Deviation - Irish Sign Language</vt:lpstr>
      <vt:lpstr>Range</vt:lpstr>
      <vt:lpstr>Range: Pros and Cons</vt:lpstr>
      <vt:lpstr>Range Plot</vt:lpstr>
      <vt:lpstr>Interquartile Range</vt:lpstr>
      <vt:lpstr>Interquartile Range</vt:lpstr>
      <vt:lpstr>Interquartile: Range Pros and Cons</vt:lpstr>
      <vt:lpstr>Interquartile - Plot</vt:lpstr>
      <vt:lpstr>Mean and Standard Deviation</vt:lpstr>
      <vt:lpstr>Mean and Standard Deviation</vt:lpstr>
      <vt:lpstr>Coefficient of Variation</vt:lpstr>
      <vt:lpstr>Third Moment of Data (Skewness)</vt:lpstr>
      <vt:lpstr>Pearson's Skewness Coefficient</vt:lpstr>
      <vt:lpstr>No Skew</vt:lpstr>
      <vt:lpstr>No Skew</vt:lpstr>
      <vt:lpstr>Positive Skew (Beiber Concert)</vt:lpstr>
      <vt:lpstr>Negative Skew (Andre Rieu)</vt:lpstr>
      <vt:lpstr>All in One</vt:lpstr>
      <vt:lpstr>Problems with Moments of location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390</cp:revision>
  <cp:lastPrinted>2017-09-11T12:32:16Z</cp:lastPrinted>
  <dcterms:created xsi:type="dcterms:W3CDTF">2014-12-12T13:28:38Z</dcterms:created>
  <dcterms:modified xsi:type="dcterms:W3CDTF">2021-03-27T15:33:39Z</dcterms:modified>
</cp:coreProperties>
</file>