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9"/>
  </p:handoutMasterIdLst>
  <p:sldIdLst>
    <p:sldId id="256" r:id="rId2"/>
    <p:sldId id="276" r:id="rId3"/>
    <p:sldId id="277" r:id="rId4"/>
    <p:sldId id="278" r:id="rId5"/>
    <p:sldId id="279" r:id="rId6"/>
    <p:sldId id="280" r:id="rId7"/>
    <p:sldId id="290" r:id="rId8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AFCAB-9EB7-42E8-BF0F-25FEFC28F28E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3B7FF-3A4E-4156-B25A-7B94AB7023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10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12192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39CF-DE20-4518-8A99-847C9DE3081F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095A03-FA64-438A-9B3E-B4710C61F5A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C6F985-70E0-544D-AA5D-2F3FCFE29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19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46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01619-D700-4C71-8868-C5E78449190E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76A59-2CEB-4E46-ACDC-456609F431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87989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ltGray">
          <a:xfrm>
            <a:off x="8864600" y="0"/>
            <a:ext cx="33528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680D3-2722-408D-B66D-B6CE8EC46D2F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376989"/>
            <a:ext cx="5115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A45D71-EED7-4F0B-940C-FDD304D931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2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CEE18-2F86-4815-AA4C-28B1810BE92C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BFC629-3DA3-475E-B422-0A5F778C0E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7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4"/>
            <a:ext cx="12192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50E7-F59D-41FD-9C77-77B3EEF34172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BA8E74-7F46-4E54-834F-5AD8A517EE9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3CBD7A-9735-1C4B-83EF-5A76B0AC75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83" y="5135712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25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8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4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20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8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ED0A-4507-4F25-BB04-A41183D340F9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C4F5B8-DA3A-40A8-B45D-D218A722FD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8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4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0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18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6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DEEF8-C16D-4C0A-9E75-01A0CEAC4EFB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9D9F7-0101-4300-9393-E641A85FC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44240-E3BE-458E-ABDC-A00C9B3E1378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70842C-DBE2-4E48-A1B4-D69335A40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E4417-5758-421B-9142-970B40155EC6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207BA0-B3BC-4585-B1DE-CB662C282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0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9A34-0849-491B-94BF-57C5E21AB71A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AA4D00-15C5-4A4E-B632-DCE5D54E1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1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20133" y="1169988"/>
            <a:ext cx="3363384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DD43-4D9F-4959-92A0-B733AD070C20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067" y="1169988"/>
            <a:ext cx="6925733" cy="201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8851" y="1169988"/>
            <a:ext cx="977900" cy="201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6ED41C-B129-425F-9ED4-6D4C3D3130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56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12192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12192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74825"/>
            <a:ext cx="10972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640C10F-0C3D-41AE-AFAF-A738F58C9068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927C212-D494-6D40-9F61-DC7746474F7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5731266"/>
            <a:ext cx="1861996" cy="11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0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64893"/>
            <a:ext cx="10769600" cy="1673352"/>
          </a:xfrm>
        </p:spPr>
        <p:txBody>
          <a:bodyPr>
            <a:noAutofit/>
          </a:bodyPr>
          <a:lstStyle/>
          <a:p>
            <a:r>
              <a:rPr lang="en-IE" sz="7200" dirty="0"/>
              <a:t>Counting Rules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81600"/>
            <a:ext cx="10769600" cy="1499616"/>
          </a:xfrm>
        </p:spPr>
        <p:txBody>
          <a:bodyPr/>
          <a:lstStyle/>
          <a:p>
            <a:r>
              <a:rPr lang="en-IE" sz="4000" dirty="0" err="1"/>
              <a:t>Dr.</a:t>
            </a:r>
            <a:r>
              <a:rPr lang="en-IE" sz="4000" dirty="0"/>
              <a:t> John S. Butler</a:t>
            </a:r>
          </a:p>
        </p:txBody>
      </p:sp>
    </p:spTree>
    <p:extLst>
      <p:ext uri="{BB962C8B-B14F-4D97-AF65-F5344CB8AC3E}">
        <p14:creationId xmlns:p14="http://schemas.microsoft.com/office/powerpoint/2010/main" val="257415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counting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selecting or sampling r objects from a group of n distinct objects, sampling with replacement. </a:t>
                </a:r>
              </a:p>
              <a:p>
                <a:endParaRPr lang="en-US" dirty="0"/>
              </a:p>
              <a:p>
                <a:r>
                  <a:rPr lang="en-US" dirty="0"/>
                  <a:t>The total number of possible ordered samples</a:t>
                </a:r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The probability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counting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selecting or sampling r objects from a group of n distinct objects, sample without replacement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This equals the number of arrangements (permutations) of any </a:t>
                </a:r>
                <a:r>
                  <a:rPr lang="en-US" i="1" dirty="0"/>
                  <a:t>r</a:t>
                </a:r>
                <a:r>
                  <a:rPr lang="en-US" dirty="0"/>
                  <a:t> objects selected from a group of </a:t>
                </a:r>
                <a:r>
                  <a:rPr lang="en-US" i="1" dirty="0"/>
                  <a:t>n</a:t>
                </a:r>
                <a:r>
                  <a:rPr lang="en-US" dirty="0"/>
                  <a:t> distinct objects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counting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selecting or sampling r objects from a group of n distinct objects, sampling without replacement. The total number of possible non-ordered samples</a:t>
                </a:r>
              </a:p>
              <a:p>
                <a:pPr marL="11906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!)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(Binomial coefficient)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59" r="-1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counting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number of distinct arrangements of n objects of which n</a:t>
                </a:r>
                <a:r>
                  <a:rPr lang="en-US" baseline="-25000" dirty="0"/>
                  <a:t>1</a:t>
                </a:r>
                <a:r>
                  <a:rPr lang="en-US" dirty="0"/>
                  <a:t> are of one kind n</a:t>
                </a:r>
                <a:r>
                  <a:rPr lang="en-US" baseline="-25000" dirty="0"/>
                  <a:t>2</a:t>
                </a:r>
                <a:r>
                  <a:rPr lang="en-US" dirty="0"/>
                  <a:t> of a second kind, …, </a:t>
                </a:r>
                <a:r>
                  <a:rPr lang="en-US" dirty="0" err="1"/>
                  <a:t>n</a:t>
                </a:r>
                <a:r>
                  <a:rPr lang="en-US" baseline="-25000" dirty="0" err="1"/>
                  <a:t>k</a:t>
                </a:r>
                <a:r>
                  <a:rPr lang="en-US" dirty="0"/>
                  <a:t> are of kth kind is given by multinomial coefficient</a:t>
                </a:r>
              </a:p>
              <a:p>
                <a:pPr marL="119062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19062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!…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where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 What is the probability that in 6 throws of a fair die all faces turn up?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bank issues bank cards with PINs consisting of 4 digits, each one {0,1,2,…,9}. How many unique PINs are there if</a:t>
            </a:r>
          </a:p>
          <a:p>
            <a:pPr marL="633412" indent="-514350">
              <a:buFont typeface="+mj-lt"/>
              <a:buAutoNum type="arabicPeriod"/>
            </a:pPr>
            <a:r>
              <a:rPr lang="en-US" dirty="0"/>
              <a:t>Any 4-digit code can be used</a:t>
            </a:r>
          </a:p>
          <a:p>
            <a:pPr marL="633412" indent="-514350">
              <a:buFont typeface="+mj-lt"/>
              <a:buAutoNum type="arabicPeriod"/>
            </a:pPr>
            <a:r>
              <a:rPr lang="en-US" dirty="0"/>
              <a:t>The digits must be different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 game of 5 card poker what are the number of </a:t>
            </a:r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Different possible hands are there?</a:t>
            </a:r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A hand with a pair</a:t>
            </a:r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A hand with two pair</a:t>
            </a:r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A hand with Three of a kind</a:t>
            </a:r>
          </a:p>
          <a:p>
            <a:pPr marL="633412" indent="-514350">
              <a:buFont typeface="+mj-lt"/>
              <a:buAutoNum type="arabicPeriod"/>
            </a:pPr>
            <a:r>
              <a:rPr lang="en-GB" dirty="0"/>
              <a:t>A hand with a Flush (all the same suit)</a:t>
            </a:r>
          </a:p>
        </p:txBody>
      </p:sp>
    </p:spTree>
    <p:extLst>
      <p:ext uri="{BB962C8B-B14F-4D97-AF65-F5344CB8AC3E}">
        <p14:creationId xmlns:p14="http://schemas.microsoft.com/office/powerpoint/2010/main" val="1034008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_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23384</TotalTime>
  <Words>274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 Math</vt:lpstr>
      <vt:lpstr>Corbel</vt:lpstr>
      <vt:lpstr>Garamond</vt:lpstr>
      <vt:lpstr>Wingdings</vt:lpstr>
      <vt:lpstr>Wingdings 2</vt:lpstr>
      <vt:lpstr>Wingdings 3</vt:lpstr>
      <vt:lpstr>1_Module</vt:lpstr>
      <vt:lpstr>Counting Rules</vt:lpstr>
      <vt:lpstr>Useful counting Rules</vt:lpstr>
      <vt:lpstr>Useful counting Rules</vt:lpstr>
      <vt:lpstr>Useful counting Rules</vt:lpstr>
      <vt:lpstr>Useful counting Rules</vt:lpstr>
      <vt:lpstr>Example</vt:lpstr>
      <vt:lpstr>Example</vt:lpstr>
    </vt:vector>
  </TitlesOfParts>
  <Company>Trinity College Dublin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Butler</dc:creator>
  <cp:lastModifiedBy>John Butler</cp:lastModifiedBy>
  <cp:revision>427</cp:revision>
  <cp:lastPrinted>2017-09-20T10:12:43Z</cp:lastPrinted>
  <dcterms:created xsi:type="dcterms:W3CDTF">2014-12-12T13:28:38Z</dcterms:created>
  <dcterms:modified xsi:type="dcterms:W3CDTF">2021-03-27T15:34:48Z</dcterms:modified>
</cp:coreProperties>
</file>