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50"/>
  </p:handoutMasterIdLst>
  <p:sldIdLst>
    <p:sldId id="256" r:id="rId2"/>
    <p:sldId id="331" r:id="rId3"/>
    <p:sldId id="345" r:id="rId4"/>
    <p:sldId id="381" r:id="rId5"/>
    <p:sldId id="382" r:id="rId6"/>
    <p:sldId id="383" r:id="rId7"/>
    <p:sldId id="380" r:id="rId8"/>
    <p:sldId id="384" r:id="rId9"/>
    <p:sldId id="385" r:id="rId10"/>
    <p:sldId id="386" r:id="rId11"/>
    <p:sldId id="387" r:id="rId12"/>
    <p:sldId id="388" r:id="rId13"/>
    <p:sldId id="304" r:id="rId14"/>
    <p:sldId id="346" r:id="rId15"/>
    <p:sldId id="339" r:id="rId16"/>
    <p:sldId id="309" r:id="rId17"/>
    <p:sldId id="338" r:id="rId18"/>
    <p:sldId id="314" r:id="rId19"/>
    <p:sldId id="368" r:id="rId20"/>
    <p:sldId id="347" r:id="rId21"/>
    <p:sldId id="366" r:id="rId22"/>
    <p:sldId id="367" r:id="rId23"/>
    <p:sldId id="369" r:id="rId24"/>
    <p:sldId id="341" r:id="rId25"/>
    <p:sldId id="340" r:id="rId26"/>
    <p:sldId id="373" r:id="rId27"/>
    <p:sldId id="372" r:id="rId28"/>
    <p:sldId id="348" r:id="rId29"/>
    <p:sldId id="349" r:id="rId30"/>
    <p:sldId id="350" r:id="rId31"/>
    <p:sldId id="364" r:id="rId32"/>
    <p:sldId id="351" r:id="rId33"/>
    <p:sldId id="352" r:id="rId34"/>
    <p:sldId id="354" r:id="rId35"/>
    <p:sldId id="353" r:id="rId36"/>
    <p:sldId id="374" r:id="rId37"/>
    <p:sldId id="356" r:id="rId38"/>
    <p:sldId id="357" r:id="rId39"/>
    <p:sldId id="358" r:id="rId40"/>
    <p:sldId id="360" r:id="rId41"/>
    <p:sldId id="359" r:id="rId42"/>
    <p:sldId id="361" r:id="rId43"/>
    <p:sldId id="363" r:id="rId44"/>
    <p:sldId id="362" r:id="rId45"/>
    <p:sldId id="365" r:id="rId46"/>
    <p:sldId id="370" r:id="rId47"/>
    <p:sldId id="389" r:id="rId48"/>
    <p:sldId id="371" r:id="rId49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0" autoAdjust="0"/>
    <p:restoredTop sz="86395" autoAdjust="0"/>
  </p:normalViewPr>
  <p:slideViewPr>
    <p:cSldViewPr snapToGrid="0">
      <p:cViewPr varScale="1">
        <p:scale>
          <a:sx n="101" d="100"/>
          <a:sy n="101" d="100"/>
        </p:scale>
        <p:origin x="57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58" y="1629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A4690-B2B7-4838-9E1D-2666CB62E63A}" type="datetimeFigureOut">
              <a:rPr lang="en-GB" smtClean="0"/>
              <a:pPr/>
              <a:t>22/09/2025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1943B-0574-4F48-8066-C7B019ED61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76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12192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39CF-DE20-4518-8A99-847C9DE3081F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095A03-FA64-438A-9B3E-B4710C61F5A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C6F985-70E0-544D-AA5D-2F3FCFE298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9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58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01619-D700-4C71-8868-C5E78449190E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76A59-2CEB-4E46-ACDC-456609F43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87989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ltGray">
          <a:xfrm>
            <a:off x="8864600" y="0"/>
            <a:ext cx="33528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680D3-2722-408D-B66D-B6CE8EC46D2F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376989"/>
            <a:ext cx="5115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A45D71-EED7-4F0B-940C-FDD304D93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9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EE18-2F86-4815-AA4C-28B1810BE92C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BFC629-3DA3-475E-B422-0A5F778C0E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4"/>
            <a:ext cx="12192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50E7-F59D-41FD-9C77-77B3EEF34172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BA8E74-7F46-4E54-834F-5AD8A517EE9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3CBD7A-9735-1C4B-83EF-5A76B0AC75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83" y="5135712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95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8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4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20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8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ED0A-4507-4F25-BB04-A41183D340F9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C4F5B8-DA3A-40A8-B45D-D218A722FD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0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4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0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18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6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DEEF8-C16D-4C0A-9E75-01A0CEAC4EFB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9D9F7-0101-4300-9393-E641A85FC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37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44240-E3BE-458E-ABDC-A00C9B3E1378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70842C-DBE2-4E48-A1B4-D69335A40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0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4417-5758-421B-9142-970B40155EC6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207BA0-B3BC-4585-B1DE-CB662C282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7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9A34-0849-491B-94BF-57C5E21AB71A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AA4D00-15C5-4A4E-B632-DCE5D54E1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0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20133" y="1169988"/>
            <a:ext cx="3363384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DD43-4D9F-4959-92A0-B733AD070C20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067" y="1169988"/>
            <a:ext cx="6925733" cy="201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8851" y="1169988"/>
            <a:ext cx="977900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6ED41C-B129-425F-9ED4-6D4C3D3130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55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12192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12192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74825"/>
            <a:ext cx="10972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640C10F-0C3D-41AE-AFAF-A738F58C9068}" type="datetimeFigureOut">
              <a:rPr lang="en-US"/>
              <a:pPr>
                <a:defRPr/>
              </a:pPr>
              <a:t>9/22/2025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927C212-D494-6D40-9F61-DC7746474F7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5731266"/>
            <a:ext cx="1861996" cy="11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0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64893"/>
            <a:ext cx="10769600" cy="1673352"/>
          </a:xfrm>
        </p:spPr>
        <p:txBody>
          <a:bodyPr>
            <a:noAutofit/>
          </a:bodyPr>
          <a:lstStyle/>
          <a:p>
            <a:r>
              <a:rPr lang="en-IE" sz="7200" dirty="0"/>
              <a:t>Continuous Probability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81600"/>
            <a:ext cx="10769600" cy="1499616"/>
          </a:xfrm>
        </p:spPr>
        <p:txBody>
          <a:bodyPr/>
          <a:lstStyle/>
          <a:p>
            <a:r>
              <a:rPr lang="en-IE" sz="4000" dirty="0" err="1"/>
              <a:t>Dr.</a:t>
            </a:r>
            <a:r>
              <a:rPr lang="en-IE" sz="4000" dirty="0"/>
              <a:t> John S. Butler</a:t>
            </a:r>
          </a:p>
        </p:txBody>
      </p:sp>
    </p:spTree>
    <p:extLst>
      <p:ext uri="{BB962C8B-B14F-4D97-AF65-F5344CB8AC3E}">
        <p14:creationId xmlns:p14="http://schemas.microsoft.com/office/powerpoint/2010/main" val="257415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</p:spPr>
        <p:txBody>
          <a:bodyPr anchor="ctr">
            <a:normAutofit/>
          </a:bodyPr>
          <a:lstStyle/>
          <a:p>
            <a:r>
              <a:rPr lang="en-GB" dirty="0"/>
              <a:t>Pearson Data set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C62084EA-150B-151F-3118-06E29A9A7A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39644"/>
            <a:ext cx="5384800" cy="2692400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7600" y="1773936"/>
                <a:ext cx="5384800" cy="4623816"/>
              </a:xfrm>
            </p:spPr>
            <p:txBody>
              <a:bodyPr wrap="square" anchor="t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/>
                  <a:t>Number of observations 746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/>
                  <a:t>Number of children between 67.5 and 70.5 inches is 175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dirty="0"/>
                  <a:t>Probability that a child is between 67.5 and 70.5 inches is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GB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7.5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≤70.5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175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746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7600" y="1773936"/>
                <a:ext cx="5384800" cy="4623816"/>
              </a:xfrm>
              <a:blipFill>
                <a:blip r:embed="rId3"/>
                <a:stretch>
                  <a:fillRect t="-109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94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 anchor="ctr">
            <a:normAutofit/>
          </a:bodyPr>
          <a:lstStyle/>
          <a:p>
            <a:r>
              <a:rPr lang="en-GB" dirty="0"/>
              <a:t>Pearson Data set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C62084EA-150B-151F-3118-06E29A9A7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0025" y="1774825"/>
            <a:ext cx="9251950" cy="4625975"/>
          </a:xfrm>
          <a:noFill/>
        </p:spPr>
      </p:pic>
    </p:spTree>
    <p:extLst>
      <p:ext uri="{BB962C8B-B14F-4D97-AF65-F5344CB8AC3E}">
        <p14:creationId xmlns:p14="http://schemas.microsoft.com/office/powerpoint/2010/main" val="50883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 anchor="ctr">
            <a:normAutofit/>
          </a:bodyPr>
          <a:lstStyle/>
          <a:p>
            <a:r>
              <a:rPr lang="en-GB" dirty="0"/>
              <a:t>Pearson 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2084EA-150B-151F-3118-06E29A9A7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0025" y="1774825"/>
            <a:ext cx="9251950" cy="4625975"/>
          </a:xfrm>
          <a:noFill/>
        </p:spPr>
      </p:pic>
    </p:spTree>
    <p:extLst>
      <p:ext uri="{BB962C8B-B14F-4D97-AF65-F5344CB8AC3E}">
        <p14:creationId xmlns:p14="http://schemas.microsoft.com/office/powerpoint/2010/main" val="276193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Density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continuous random variables we use </a:t>
            </a:r>
            <a:r>
              <a:rPr lang="en-GB" b="1" dirty="0"/>
              <a:t>probability density functions (PDF) </a:t>
            </a:r>
            <a:r>
              <a:rPr lang="en-GB" dirty="0"/>
              <a:t>to define the curves. Probabilities are defined from the area under the curve.</a:t>
            </a:r>
          </a:p>
          <a:p>
            <a:endParaRPr lang="en-GB" dirty="0"/>
          </a:p>
          <a:p>
            <a:r>
              <a:rPr lang="en-GB" dirty="0"/>
              <a:t>The areas are calculated by integration.</a:t>
            </a:r>
          </a:p>
          <a:p>
            <a:endParaRPr lang="en-GB" dirty="0"/>
          </a:p>
          <a:p>
            <a:r>
              <a:rPr lang="en-GB" dirty="0"/>
              <a:t>The area under a pdf is 1 (like the sum of probabilities in Probability Mass Function is 1)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4683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https://www.umass.edu/wsp/resources/poisson/</a:t>
            </a:r>
          </a:p>
        </p:txBody>
      </p:sp>
    </p:spTree>
    <p:extLst>
      <p:ext uri="{BB962C8B-B14F-4D97-AF65-F5344CB8AC3E}">
        <p14:creationId xmlns:p14="http://schemas.microsoft.com/office/powerpoint/2010/main" val="170771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integral of a function between two values is the area of that function between the two values</a:t>
                </a:r>
              </a:p>
              <a:p>
                <a:endParaRPr lang="en-GB" dirty="0"/>
              </a:p>
              <a:p>
                <a:pPr marL="119062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dirty="0"/>
                  <a:t>=Area Between a and b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59" r="-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2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Probability Density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For continuous random variables we use </a:t>
                </a:r>
                <a:r>
                  <a:rPr lang="en-GB" b="1" dirty="0"/>
                  <a:t>probability density functions (PDF)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to define the curves. </a:t>
                </a:r>
              </a:p>
              <a:p>
                <a:r>
                  <a:rPr lang="en-GB" dirty="0"/>
                  <a:t>Probabilities are defined from the area under the curve.</a:t>
                </a:r>
              </a:p>
              <a:p>
                <a:pPr marL="63341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63341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633412" indent="-514350">
                  <a:buFont typeface="+mj-lt"/>
                  <a:buAutoNum type="arabicPeriod"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63341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marL="633412" indent="-514350">
                  <a:buFont typeface="+mj-lt"/>
                  <a:buAutoNum type="arabicPeriod"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633412" indent="-514350">
                  <a:buFont typeface="+mj-lt"/>
                  <a:buAutoNum type="arabicPeriod"/>
                </a:pPr>
                <a:endParaRPr lang="en-GB" dirty="0"/>
              </a:p>
              <a:p>
                <a:pPr marL="633412" indent="-514350">
                  <a:buFont typeface="+mj-lt"/>
                  <a:buAutoNum type="arabicPeriod"/>
                </a:pPr>
                <a:endParaRPr lang="en-GB" b="0" dirty="0">
                  <a:ea typeface="Cambria Math" panose="02040503050406030204" pitchFamily="18" charset="0"/>
                </a:endParaRPr>
              </a:p>
              <a:p>
                <a:pPr marL="633412" indent="-514350">
                  <a:buFont typeface="+mj-lt"/>
                  <a:buAutoNum type="arabicPeriod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692896" y="3418260"/>
            <a:ext cx="3268218" cy="24444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688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14650" y="4365613"/>
                <a:ext cx="5257800" cy="1420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latin typeface="Cambria Math" panose="02040503050406030204" pitchFamily="18" charset="0"/>
                          <a:sym typeface="Symbol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  <m:t>𝑋</m:t>
                          </m:r>
                        </m:e>
                      </m:d>
                      <m:r>
                        <a:rPr lang="en-GB" sz="4000" i="1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trlPr>
                            <a:rPr lang="en-GB" sz="400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4000" b="0" i="1" smtClean="0">
                              <a:latin typeface="Cambria Math" panose="02040503050406030204" pitchFamily="18" charset="0"/>
                              <a:sym typeface="Symbol"/>
                            </a:rPr>
                            <m:t>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∞</m:t>
                          </m:r>
                        </m:sub>
                        <m:sup>
                          <m: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∞</m:t>
                          </m:r>
                        </m:sup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𝑥𝑓</m:t>
                          </m:r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50" y="4365613"/>
                <a:ext cx="5257800" cy="1420389"/>
              </a:xfrm>
              <a:prstGeom prst="rect">
                <a:avLst/>
              </a:prstGeom>
              <a:blipFill>
                <a:blip r:embed="rId2"/>
                <a:stretch>
                  <a:fillRect l="-964" t="-176106" b="-257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326CCA-C293-C347-8790-49A0F21256AE}"/>
                  </a:ext>
                </a:extLst>
              </p:cNvPr>
              <p:cNvSpPr/>
              <p:nvPr/>
            </p:nvSpPr>
            <p:spPr>
              <a:xfrm>
                <a:off x="2320001" y="1557871"/>
                <a:ext cx="6447098" cy="19052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  <a:sym typeface="Symbol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  <m:t>𝑋</m:t>
                          </m:r>
                        </m:e>
                      </m:d>
                      <m:r>
                        <a:rPr lang="en-GB" sz="4000" i="1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  <m:t>𝑗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GB" sz="4000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  <m:t>𝑃𝑟</m:t>
                          </m:r>
                          <m:d>
                            <m:dPr>
                              <m:ctrlPr>
                                <a:rPr lang="en-GB" sz="4000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326CCA-C293-C347-8790-49A0F2125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01" y="1557871"/>
                <a:ext cx="6447098" cy="1905202"/>
              </a:xfrm>
              <a:prstGeom prst="rect">
                <a:avLst/>
              </a:prstGeom>
              <a:blipFill>
                <a:blip r:embed="rId3"/>
                <a:stretch>
                  <a:fillRect t="-100000" b="-152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7A395F8-7956-3C42-9E6F-179A871DBA73}"/>
              </a:ext>
            </a:extLst>
          </p:cNvPr>
          <p:cNvSpPr txBox="1"/>
          <p:nvPr/>
        </p:nvSpPr>
        <p:spPr>
          <a:xfrm>
            <a:off x="8767099" y="2220686"/>
            <a:ext cx="292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Discrete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70ED7-0548-4C43-8DC3-51817ED4C733}"/>
              </a:ext>
            </a:extLst>
          </p:cNvPr>
          <p:cNvSpPr txBox="1"/>
          <p:nvPr/>
        </p:nvSpPr>
        <p:spPr>
          <a:xfrm>
            <a:off x="8767099" y="4783419"/>
            <a:ext cx="292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Continuous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99D67E-E257-3C40-9A9D-31353C1D422A}"/>
              </a:ext>
            </a:extLst>
          </p:cNvPr>
          <p:cNvCxnSpPr/>
          <p:nvPr/>
        </p:nvCxnSpPr>
        <p:spPr>
          <a:xfrm>
            <a:off x="9277350" y="3161211"/>
            <a:ext cx="0" cy="1204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F62E5B-DB2B-ED40-AA8F-A1C204BE5965}"/>
              </a:ext>
            </a:extLst>
          </p:cNvPr>
          <p:cNvCxnSpPr/>
          <p:nvPr/>
        </p:nvCxnSpPr>
        <p:spPr>
          <a:xfrm>
            <a:off x="6096000" y="3161211"/>
            <a:ext cx="0" cy="1204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94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66902" y="1810095"/>
                <a:ext cx="5257800" cy="1420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latin typeface="Cambria Math" panose="02040503050406030204" pitchFamily="18" charset="0"/>
                          <a:sym typeface="Symbol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  <m:t>𝑋</m:t>
                          </m:r>
                          <m:r>
                            <a:rPr lang="en-GB" sz="4000" b="0" i="1" baseline="30000" smtClean="0">
                              <a:latin typeface="Cambria Math" panose="02040503050406030204" pitchFamily="18" charset="0"/>
                              <a:sym typeface="Symbol"/>
                            </a:rPr>
                            <m:t>2</m:t>
                          </m:r>
                        </m:e>
                      </m:d>
                      <m:r>
                        <a:rPr lang="en-GB" sz="4000" i="1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trlPr>
                            <a:rPr lang="en-GB" sz="400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4000" b="0" i="1" smtClean="0">
                              <a:latin typeface="Cambria Math" panose="02040503050406030204" pitchFamily="18" charset="0"/>
                              <a:sym typeface="Symbol"/>
                            </a:rPr>
                            <m:t>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∞</m:t>
                          </m:r>
                        </m:sub>
                        <m:sup>
                          <m: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∞</m:t>
                          </m:r>
                        </m:sup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𝑥</m:t>
                          </m:r>
                          <m:r>
                            <a:rPr lang="en-GB" sz="4000" b="0" i="1" baseline="30000" smtClean="0">
                              <a:latin typeface="Cambria Math" panose="02040503050406030204" pitchFamily="18" charset="0"/>
                              <a:sym typeface="Symbol"/>
                            </a:rPr>
                            <m:t>2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02" y="1810095"/>
                <a:ext cx="5257800" cy="1420389"/>
              </a:xfrm>
              <a:prstGeom prst="rect">
                <a:avLst/>
              </a:prstGeom>
              <a:blipFill>
                <a:blip r:embed="rId2"/>
                <a:stretch>
                  <a:fillRect l="-1205" t="-176991" b="-257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A2BBC8A-0BC9-614F-A221-30CBD0FF164F}"/>
                  </a:ext>
                </a:extLst>
              </p:cNvPr>
              <p:cNvSpPr/>
              <p:nvPr/>
            </p:nvSpPr>
            <p:spPr>
              <a:xfrm>
                <a:off x="422910" y="3612769"/>
                <a:ext cx="1076706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latin typeface="Cambria Math" panose="02040503050406030204" pitchFamily="18" charset="0"/>
                          <a:sym typeface="Symbol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  <m:t>𝑋</m:t>
                          </m:r>
                        </m:e>
                      </m:d>
                      <m:r>
                        <a:rPr lang="en-GB" sz="4000" i="1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r>
                        <a:rPr lang="en-GB" sz="4000" i="1">
                          <a:latin typeface="Cambria Math" panose="02040503050406030204" pitchFamily="18" charset="0"/>
                          <a:sym typeface="Symbol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𝑋</m:t>
                          </m:r>
                          <m:r>
                            <a:rPr lang="en-GB" sz="4000" b="0" i="1" baseline="30000" smtClean="0">
                              <a:latin typeface="Cambria Math" panose="02040503050406030204" pitchFamily="18" charset="0"/>
                              <a:sym typeface="Symbol"/>
                            </a:rPr>
                            <m:t>2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  <a:sym typeface="Symbol"/>
                        </a:rPr>
                        <m:t>−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sym typeface="Symbol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𝑋</m:t>
                          </m:r>
                        </m:e>
                      </m:d>
                      <m:r>
                        <a:rPr lang="en-GB" sz="4000" b="0" i="1" baseline="30000" smtClean="0">
                          <a:latin typeface="Cambria Math" panose="02040503050406030204" pitchFamily="18" charset="0"/>
                          <a:sym typeface="Symbol"/>
                        </a:rPr>
                        <m:t>2</m:t>
                      </m:r>
                    </m:oMath>
                  </m:oMathPara>
                </a14:m>
                <a:endParaRPr lang="en-GB" sz="4000" baseline="30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A2BBC8A-0BC9-614F-A221-30CBD0FF1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0" y="3612769"/>
                <a:ext cx="1076706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771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4434" y="4958244"/>
                <a:ext cx="1076706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latin typeface="Cambria Math" panose="02040503050406030204" pitchFamily="18" charset="0"/>
                          <a:sym typeface="Symbol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  <m:t>𝑋</m:t>
                          </m:r>
                        </m:e>
                      </m:d>
                      <m:r>
                        <a:rPr lang="en-GB" sz="4000" i="1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r>
                        <a:rPr lang="en-GB" sz="4000" i="1">
                          <a:latin typeface="Cambria Math" panose="02040503050406030204" pitchFamily="18" charset="0"/>
                          <a:sym typeface="Symbol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𝑋</m:t>
                          </m:r>
                          <m:r>
                            <a:rPr lang="en-GB" sz="4000" b="0" i="1" baseline="30000" smtClean="0">
                              <a:latin typeface="Cambria Math" panose="02040503050406030204" pitchFamily="18" charset="0"/>
                              <a:sym typeface="Symbol"/>
                            </a:rPr>
                            <m:t>2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  <a:sym typeface="Symbol"/>
                        </a:rPr>
                        <m:t>−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  <a:sym typeface="Symbol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  <a:sym typeface="Symbol"/>
                            </a:rPr>
                            <m:t>𝑋</m:t>
                          </m:r>
                        </m:e>
                      </m:d>
                      <m:r>
                        <a:rPr lang="en-GB" sz="4000" b="0" i="1" baseline="30000" smtClean="0">
                          <a:latin typeface="Cambria Math" panose="02040503050406030204" pitchFamily="18" charset="0"/>
                          <a:sym typeface="Symbol"/>
                        </a:rPr>
                        <m:t>2</m:t>
                      </m:r>
                    </m:oMath>
                  </m:oMathPara>
                </a14:m>
                <a:endParaRPr lang="en-GB" sz="4000" baseline="30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34" y="4958244"/>
                <a:ext cx="1076706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CF8563-03C0-DC46-B29C-74EC87F1C4B9}"/>
                  </a:ext>
                </a:extLst>
              </p:cNvPr>
              <p:cNvSpPr/>
              <p:nvPr/>
            </p:nvSpPr>
            <p:spPr>
              <a:xfrm>
                <a:off x="644434" y="1899756"/>
                <a:ext cx="11180433" cy="1905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  <a:sym typeface="Symbol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  <m:t>𝑋</m:t>
                          </m:r>
                        </m:e>
                      </m:d>
                      <m:r>
                        <a:rPr lang="en-GB" sz="4000" i="1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𝜎</m:t>
                          </m:r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  <m:t>2</m:t>
                          </m:r>
                        </m:sup>
                      </m:sSup>
                      <m:r>
                        <a:rPr lang="en-GB" sz="4000" i="1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r>
                        <a:rPr lang="en-GB" sz="4000" i="1">
                          <a:latin typeface="Cambria Math" panose="02040503050406030204" pitchFamily="18" charset="0"/>
                          <a:sym typeface="Symbol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𝑋</m:t>
                                  </m:r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−</m:t>
                                  </m:r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  <m:t>𝑗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−</m:t>
                              </m:r>
                              <m: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𝜇</m:t>
                              </m:r>
                              <m: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  <m:t>𝑃𝑟</m:t>
                          </m:r>
                          <m:d>
                            <m:dPr>
                              <m:ctrlPr>
                                <a:rPr lang="en-GB" sz="4000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2CF8563-03C0-DC46-B29C-74EC87F1C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34" y="1899756"/>
                <a:ext cx="11180433" cy="1905202"/>
              </a:xfrm>
              <a:prstGeom prst="rect">
                <a:avLst/>
              </a:prstGeom>
              <a:blipFill>
                <a:blip r:embed="rId3"/>
                <a:stretch>
                  <a:fillRect t="-100000" b="-152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58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216F-8987-CF4D-91DB-0B2C3DC6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13B00-8C45-C043-9018-8A90C0A49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62B756-921D-4D46-AF4E-CD744C78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918" y="2795198"/>
            <a:ext cx="5160676" cy="309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33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800" dirty="0"/>
              <a:t>Gaussian</a:t>
            </a:r>
            <a:r>
              <a:rPr lang="en-US" dirty="0"/>
              <a:t> Distribution</a:t>
            </a:r>
            <a:endParaRPr lang="en-GB" dirty="0"/>
          </a:p>
        </p:txBody>
      </p:sp>
      <p:pic>
        <p:nvPicPr>
          <p:cNvPr id="1026" name="Picture 2" descr="nu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000" y="2233612"/>
            <a:ext cx="50800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2F0D663-A63A-2B49-8CB7-1B79010B329A}"/>
              </a:ext>
            </a:extLst>
          </p:cNvPr>
          <p:cNvSpPr/>
          <p:nvPr/>
        </p:nvSpPr>
        <p:spPr>
          <a:xfrm>
            <a:off x="4665785" y="4235093"/>
            <a:ext cx="1101969" cy="70924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BD2107-40CE-044D-A837-BBD2DF1D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8" y="4570223"/>
            <a:ext cx="1797539" cy="228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82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(Rectangular)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i="1" dirty="0">
                    <a:sym typeface="Symbol"/>
                  </a:rPr>
                  <a:t>A uniform distribution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sym typeface="Symbol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sym typeface="Symbol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𝑘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,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𝑓𝑜𝑟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0, 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𝑓𝑜𝑟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𝑎𝑙𝑙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𝑜𝑡h𝑒𝑟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365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(Rectangular)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i="1" dirty="0">
                    <a:sym typeface="Symbol"/>
                  </a:rPr>
                  <a:t>A uniform distribution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sym typeface="Symbol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sym typeface="Symbol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0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.25,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𝑓𝑜𝑟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 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≤4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0, 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𝑓𝑜𝑟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𝑎𝑙𝑙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𝑜𝑡h𝑒𝑟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681984" y="4087812"/>
            <a:ext cx="4925568" cy="25336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2880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(Rectangular)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≤∞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∞≤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≤∞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[0.25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=0.25×4</m:t>
                      </m:r>
                    </m:oMath>
                  </m:oMathPara>
                </a14:m>
                <a:endParaRPr lang="en-GB" dirty="0"/>
              </a:p>
              <a:p>
                <a:pPr marL="119062" indent="0">
                  <a:buNone/>
                </a:pPr>
                <a:endParaRPr lang="en-GB" dirty="0"/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≤4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[0.25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0.25×4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GB" dirty="0"/>
              </a:p>
              <a:p>
                <a:pPr marL="11906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169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216F-8987-CF4D-91DB-0B2C3DC6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(Gaussian)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13B00-8C45-C043-9018-8A90C0A49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Bell curve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465FFD-EF34-8749-94A2-D037DA03F2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89353" y="3021012"/>
            <a:ext cx="6013293" cy="300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64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(Gaussian)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the most commonly talked about distribution</a:t>
            </a:r>
          </a:p>
          <a:p>
            <a:r>
              <a:rPr lang="en-GB" dirty="0"/>
              <a:t>Symmetric</a:t>
            </a:r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82790" y="2885694"/>
            <a:ext cx="46101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61985" y="2885694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68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(Gaussian)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ym typeface="Symbol"/>
                  </a:rPr>
                  <a:t>The probability density function 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sym typeface="Symbol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sym typeface="Symbol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𝜋𝜎</m:t>
                              </m:r>
                              <m:r>
                                <a:rPr lang="en-GB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sym typeface="Symbol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GB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𝜎</m:t>
                              </m:r>
                              <m:r>
                                <a:rPr lang="en-GB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&lt;∞,−∞&lt;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dirty="0"/>
              </a:p>
              <a:p>
                <a:pPr marL="119062" indent="0">
                  <a:buNone/>
                </a:pPr>
                <a:endParaRPr lang="en-GB" dirty="0"/>
              </a:p>
              <a:p>
                <a:pPr marL="119062" indent="0">
                  <a:buNone/>
                </a:pPr>
                <a:r>
                  <a:rPr lang="en-GB" dirty="0"/>
                  <a:t>Notation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GB" dirty="0"/>
              </a:p>
              <a:p>
                <a:pPr marL="11906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ADA3FB-C454-6540-A3FC-D9445521ECF8}"/>
                  </a:ext>
                </a:extLst>
              </p:cNvPr>
              <p:cNvSpPr/>
              <p:nvPr/>
            </p:nvSpPr>
            <p:spPr>
              <a:xfrm>
                <a:off x="5048181" y="3793311"/>
                <a:ext cx="2095638" cy="1287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4000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𝑥</m:t>
                              </m:r>
                              <m:r>
                                <a:rPr lang="en-GB" sz="4000" i="1">
                                  <a:latin typeface="Cambria Math" panose="02040503050406030204" pitchFamily="18" charset="0"/>
                                  <a:sym typeface="Symbol"/>
                                </a:rPr>
                                <m:t>−</m:t>
                              </m:r>
                              <m: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𝜇</m:t>
                              </m:r>
                            </m:e>
                          </m:d>
                          <m:r>
                            <a:rPr lang="en-GB" sz="40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2</m:t>
                          </m:r>
                        </m:num>
                        <m:den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𝜎</m:t>
                          </m:r>
                          <m:r>
                            <a:rPr lang="en-GB" sz="40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ADA3FB-C454-6540-A3FC-D9445521E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81" y="3793311"/>
                <a:ext cx="2095638" cy="1287019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7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(Gaussian)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74825"/>
                <a:ext cx="5334000" cy="4625975"/>
              </a:xfrm>
            </p:spPr>
            <p:txBody>
              <a:bodyPr/>
              <a:lstStyle/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𝜇</m:t>
                              </m:r>
                            </m:e>
                          </m:d>
                          <m:r>
                            <a:rPr lang="en-GB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𝜎</m:t>
                          </m:r>
                          <m:r>
                            <a:rPr lang="en-GB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119062" indent="0">
                  <a:buNone/>
                </a:pPr>
                <a:endParaRPr lang="en-US" dirty="0"/>
              </a:p>
              <a:p>
                <a:pPr marL="119062" indent="0">
                  <a:buNone/>
                </a:pPr>
                <a:r>
                  <a:rPr lang="en-US" dirty="0"/>
                  <a:t>Example: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  <a:sym typeface="Symbol"/>
                </a:endParaRP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dirty="0"/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  <m:t>−0</m:t>
                              </m:r>
                            </m:e>
                          </m:d>
                          <m:r>
                            <a:rPr lang="en-GB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1</m:t>
                          </m:r>
                          <m:r>
                            <a:rPr lang="en-GB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2</m:t>
                          </m:r>
                        </m:den>
                      </m:f>
                      <m:r>
                        <a:rPr lang="en-US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sym typeface="Symbol"/>
                        </a:rPr>
                        <m:t>𝑥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  <a:sym typeface="Symbol"/>
                        </a:rPr>
                        <m:t>2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74825"/>
                <a:ext cx="5334000" cy="4625975"/>
              </a:xfrm>
              <a:blipFill>
                <a:blip r:embed="rId2"/>
                <a:stretch>
                  <a:fillRect l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758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(Z)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transformation</a:t>
                </a:r>
              </a:p>
              <a:p>
                <a:pPr marL="119062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Symbol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𝑋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pPr marL="119062" indent="0">
                  <a:buNone/>
                </a:pPr>
                <a:r>
                  <a:rPr lang="en-GB" dirty="0"/>
                  <a:t>This converts a normal distribution from 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to</a:t>
                </a:r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en-GB" dirty="0"/>
              </a:p>
              <a:p>
                <a:pPr marL="119062" indent="0">
                  <a:buNone/>
                </a:pPr>
                <a:r>
                  <a:rPr lang="en-GB" dirty="0"/>
                  <a:t>This is known as the </a:t>
                </a:r>
                <a:r>
                  <a:rPr lang="en-GB" b="1" dirty="0"/>
                  <a:t>standard normal distribution</a:t>
                </a: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6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(Gaussian)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i="1" dirty="0">
                    <a:latin typeface="Cambria Math" panose="02040503050406030204" pitchFamily="18" charset="0"/>
                  </a:rPr>
                  <a:t>Symmetric</a:t>
                </a:r>
              </a:p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035040" y="1774824"/>
            <a:ext cx="5827776" cy="47113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3535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(Gaussian) Distribution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Small Variance</a:t>
            </a:r>
          </a:p>
        </p:txBody>
      </p:sp>
      <p:pic>
        <p:nvPicPr>
          <p:cNvPr id="9" name="Picture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1016794" y="2596356"/>
            <a:ext cx="4572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Large Variance</a:t>
            </a:r>
          </a:p>
        </p:txBody>
      </p:sp>
      <p:pic>
        <p:nvPicPr>
          <p:cNvPr id="10" name="Picture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6601619" y="2596356"/>
            <a:ext cx="4572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595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Continuous random variables can be any number in a range</a:t>
            </a:r>
          </a:p>
          <a:p>
            <a:endParaRPr lang="en-GB" dirty="0"/>
          </a:p>
          <a:p>
            <a:pPr lvl="1"/>
            <a:r>
              <a:rPr lang="en-GB" dirty="0"/>
              <a:t>Height (0, 250cm)</a:t>
            </a:r>
          </a:p>
          <a:p>
            <a:pPr lvl="1"/>
            <a:r>
              <a:rPr lang="en-GB" dirty="0"/>
              <a:t>Weight (0, Half tonne)</a:t>
            </a:r>
          </a:p>
          <a:p>
            <a:pPr lvl="1"/>
            <a:r>
              <a:rPr lang="en-GB" dirty="0"/>
              <a:t>Age (0, 112)</a:t>
            </a:r>
          </a:p>
          <a:p>
            <a:pPr lvl="1"/>
            <a:r>
              <a:rPr lang="en-GB" dirty="0"/>
              <a:t>Distance (-∞, ∞) </a:t>
            </a:r>
          </a:p>
          <a:p>
            <a:pPr lvl="1"/>
            <a:r>
              <a:rPr lang="en-GB" dirty="0"/>
              <a:t>Time (-∞, ∞) </a:t>
            </a:r>
          </a:p>
          <a:p>
            <a:pPr lvl="1"/>
            <a:r>
              <a:rPr lang="en-GB" dirty="0"/>
              <a:t>Direction (0, 360)</a:t>
            </a:r>
          </a:p>
          <a:p>
            <a:pPr lvl="1"/>
            <a:r>
              <a:rPr lang="en-GB" dirty="0"/>
              <a:t>Intelligence Quotient (40,160) </a:t>
            </a:r>
          </a:p>
        </p:txBody>
      </p:sp>
    </p:spTree>
    <p:extLst>
      <p:ext uri="{BB962C8B-B14F-4D97-AF65-F5344CB8AC3E}">
        <p14:creationId xmlns:p14="http://schemas.microsoft.com/office/powerpoint/2010/main" val="3192467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(Gaussian)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Mean =-1</a:t>
            </a:r>
          </a:p>
        </p:txBody>
      </p:sp>
      <p:pic>
        <p:nvPicPr>
          <p:cNvPr id="8" name="Picture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1016794" y="2596356"/>
            <a:ext cx="4572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Mean =1</a:t>
            </a:r>
          </a:p>
        </p:txBody>
      </p:sp>
      <p:pic>
        <p:nvPicPr>
          <p:cNvPr id="7" name="Picture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6589108" y="2596101"/>
            <a:ext cx="4572638" cy="365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9017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Cumulative Normal (Gaussian)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sym typeface="Symbol"/>
                  </a:rPr>
                  <a:t>The cumulative density function 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/>
                                    </a:rPr>
                                    <m:t>𝜋𝜎</m:t>
                                  </m:r>
                                  <m:r>
                                    <a:rPr lang="en-GB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sym typeface="Symbol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sym typeface="Symbo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sym typeface="Symbol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sym typeface="Symbol"/>
                                        </a:rPr>
                                        <m:t>−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/>
                                        </a:rPr>
                                        <m:t>𝜇</m:t>
                                      </m:r>
                                    </m:e>
                                  </m:d>
                                  <m:r>
                                    <a:rPr lang="en-GB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/>
                                    </a:rPr>
                                    <m:t>𝜎</m:t>
                                  </m:r>
                                  <m:r>
                                    <a:rPr lang="en-GB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119062" indent="0">
                  <a:buNone/>
                </a:pPr>
                <a:endParaRPr lang="en-GB" dirty="0"/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2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/>
                                    </a:rPr>
                                    <m:t>𝜋𝜎</m:t>
                                  </m:r>
                                  <m:r>
                                    <a:rPr lang="en-GB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sym typeface="Symbol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sym typeface="Symbo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sym typeface="Symbol"/>
                                        </a:rPr>
                                        <m:t>𝑥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sym typeface="Symbol"/>
                                        </a:rPr>
                                        <m:t>−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/>
                                        </a:rPr>
                                        <m:t>𝜇</m:t>
                                      </m:r>
                                    </m:e>
                                  </m:d>
                                  <m:r>
                                    <a:rPr lang="en-GB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/>
                                    </a:rPr>
                                    <m:t>𝜎</m:t>
                                  </m:r>
                                  <m:r>
                                    <a:rPr lang="en-GB" i="1" baseline="30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119062" indent="0">
                  <a:buNone/>
                </a:pPr>
                <a:endParaRPr lang="en-GB" dirty="0"/>
              </a:p>
              <a:p>
                <a:pPr marL="11906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382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Intelligence Quotient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endParaRPr lang="en-GB" dirty="0">
                  <a:ea typeface="Cambria Math" panose="02040503050406030204" pitchFamily="18" charset="0"/>
                </a:endParaRPr>
              </a:p>
              <a:p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GB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836014" y="1774825"/>
            <a:ext cx="6596634" cy="49781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7365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Intelligence Quotient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sym typeface="Symbol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450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sym typeface="Symbol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  <m:t>−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d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  <m:t>100</m:t>
                                </m:r>
                              </m:e>
                            </m:d>
                            <m:r>
                              <a:rPr lang="en-GB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2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225</m:t>
                            </m:r>
                          </m:den>
                        </m:f>
                      </m:e>
                    </m:d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endParaRPr lang="en-GB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≤90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sup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  <m:t>450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  <m:t>𝑒𝑥𝑝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  <m:t>𝑥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  <m:t>−100</m:t>
                                    </m:r>
                                  </m:e>
                                </m:d>
                                <m:r>
                                  <a:rPr lang="en-GB" i="1" baseline="30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225</m:t>
                                </m:r>
                              </m:den>
                            </m:f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:r>
                  <a:rPr lang="en-GB" dirty="0"/>
                  <a:t>Or in R</a:t>
                </a:r>
              </a:p>
              <a:p>
                <a:r>
                  <a:rPr lang="en-GB" dirty="0" err="1"/>
                  <a:t>pnorm</a:t>
                </a:r>
                <a:r>
                  <a:rPr lang="en-GB" dirty="0"/>
                  <a:t>(90,100,15)=0.2524925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79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Intelligence Quotient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≤110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sup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  <m:t>450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  <m:t>𝑒𝑥𝑝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  <m:t>𝑥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  <m:t>−100</m:t>
                                    </m:r>
                                  </m:e>
                                </m:d>
                                <m:r>
                                  <a:rPr lang="en-GB" i="1" baseline="30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225</m:t>
                                </m:r>
                              </m:den>
                            </m:f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≤110</m:t>
                        </m:r>
                      </m:e>
                    </m:d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≤110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≤90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Or in R</a:t>
                </a:r>
              </a:p>
              <a:p>
                <a:r>
                  <a:rPr lang="en-GB" dirty="0" err="1"/>
                  <a:t>pnorm</a:t>
                </a:r>
                <a:r>
                  <a:rPr lang="en-GB" dirty="0"/>
                  <a:t>(110,100,15)-</a:t>
                </a:r>
                <a:r>
                  <a:rPr lang="en-GB" dirty="0" err="1"/>
                  <a:t>pnorm</a:t>
                </a:r>
                <a:r>
                  <a:rPr lang="en-GB" dirty="0"/>
                  <a:t>(90,100,15)=0.4950149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389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(Z)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transformation</a:t>
                </a:r>
              </a:p>
              <a:p>
                <a:pPr marL="119062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Symbol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𝑋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−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𝜇</m:t>
                            </m:r>
                          </m:e>
                        </m:d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pPr marL="119062" indent="0">
                  <a:buNone/>
                </a:pPr>
                <a:r>
                  <a:rPr lang="en-GB" dirty="0"/>
                  <a:t>This converts a normal distribution from 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to</a:t>
                </a:r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en-GB" dirty="0"/>
              </a:p>
              <a:p>
                <a:pPr marL="119062" indent="0">
                  <a:buNone/>
                </a:pPr>
                <a:r>
                  <a:rPr lang="en-GB" dirty="0"/>
                  <a:t>This is known as the </a:t>
                </a:r>
                <a:r>
                  <a:rPr lang="en-GB" b="1" dirty="0"/>
                  <a:t>standard normal distribution</a:t>
                </a:r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787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(Z)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74825"/>
                <a:ext cx="4471851" cy="4625975"/>
              </a:xfrm>
            </p:spPr>
            <p:txBody>
              <a:bodyPr/>
              <a:lstStyle/>
              <a:p>
                <a:pPr marL="119062" indent="0">
                  <a:buNone/>
                </a:pPr>
                <a:r>
                  <a:rPr lang="en-US" dirty="0"/>
                  <a:t>Example:</a:t>
                </a:r>
              </a:p>
              <a:p>
                <a:pPr marL="11906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sym typeface="Symbol"/>
                        </a:rPr>
                        <m:t>𝑍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  <m:t>𝑋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  <m:t>−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/>
                                </a:rPr>
                                <m:t>𝜇</m:t>
                              </m:r>
                            </m:e>
                          </m:d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m:t>=0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  <a:sym typeface="Symbol"/>
                </a:endParaRP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sym typeface="Symbol"/>
                        </a:rPr>
                        <m:t>𝑍</m:t>
                      </m:r>
                      <m:r>
                        <a:rPr lang="en-GB" i="1"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  <m:t>𝑋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sym typeface="Symbol"/>
                                </a:rPr>
                                <m:t>−0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11906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74825"/>
                <a:ext cx="4471851" cy="4625975"/>
              </a:xfrm>
              <a:blipFill>
                <a:blip r:embed="rId2"/>
                <a:stretch>
                  <a:fillRect l="-1700" t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57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(Z)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transformation</a:t>
                </a:r>
              </a:p>
              <a:p>
                <a:pPr marL="119062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Symbol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𝑋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−100</m:t>
                            </m:r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15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pPr marL="119062" indent="0">
                  <a:buNone/>
                </a:pPr>
                <a:r>
                  <a:rPr lang="en-GB" dirty="0"/>
                  <a:t>This converts a normal distribution from a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(100, 225)</m:t>
                    </m:r>
                  </m:oMath>
                </a14:m>
                <a:r>
                  <a:rPr lang="en-GB" dirty="0"/>
                  <a:t> to</a:t>
                </a:r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(0, 1)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742176" y="4230624"/>
            <a:ext cx="3073146" cy="23873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2389632" y="4230624"/>
            <a:ext cx="3012186" cy="236296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2837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(Z)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≤110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90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110</m:t>
                        </m:r>
                      </m:sup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  <m:t>450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  <a:sym typeface="Symbol"/>
                          </a:rPr>
                          <m:t>𝑒𝑥𝑝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  <m:t>𝑥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  <m:t>−100</m:t>
                                    </m:r>
                                  </m:e>
                                </m:d>
                                <m:r>
                                  <a:rPr lang="en-GB" i="1" baseline="30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225</m:t>
                                </m:r>
                              </m:den>
                            </m:f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≤110</m:t>
                        </m:r>
                      </m:e>
                    </m:d>
                  </m:oMath>
                </a14:m>
                <a:r>
                  <a:rPr lang="en-GB" dirty="0"/>
                  <a:t>=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−100)/15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≤(90−100)/15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Or in R</a:t>
                </a:r>
              </a:p>
              <a:p>
                <a:r>
                  <a:rPr lang="en-GB" dirty="0" err="1"/>
                  <a:t>pnorm</a:t>
                </a:r>
                <a:r>
                  <a:rPr lang="en-GB" dirty="0"/>
                  <a:t>(110,100,15)-</a:t>
                </a:r>
                <a:r>
                  <a:rPr lang="en-GB" dirty="0" err="1"/>
                  <a:t>pnorm</a:t>
                </a:r>
                <a:r>
                  <a:rPr lang="en-GB" dirty="0"/>
                  <a:t>(90,100,15)=0.4950149</a:t>
                </a:r>
              </a:p>
              <a:p>
                <a:r>
                  <a:rPr lang="en-GB" dirty="0" err="1"/>
                  <a:t>pnorm</a:t>
                </a:r>
                <a:r>
                  <a:rPr lang="en-GB" dirty="0"/>
                  <a:t>(10/15,0,1)-</a:t>
                </a:r>
                <a:r>
                  <a:rPr lang="en-GB" dirty="0" err="1"/>
                  <a:t>pnorm</a:t>
                </a:r>
                <a:r>
                  <a:rPr lang="en-GB" dirty="0"/>
                  <a:t>(-10/15,0,1)=0.4950149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01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(Z)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−10/15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10/15</m:t>
                        </m:r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Or in R</a:t>
                </a:r>
              </a:p>
              <a:p>
                <a:endParaRPr lang="en-GB" dirty="0"/>
              </a:p>
              <a:p>
                <a:r>
                  <a:rPr lang="en-GB" dirty="0" err="1"/>
                  <a:t>pnorm</a:t>
                </a:r>
                <a:r>
                  <a:rPr lang="en-GB" dirty="0"/>
                  <a:t>(-10/15,0,1)=1-pnorm(10/15,0,1)=0.252</a:t>
                </a:r>
              </a:p>
              <a:p>
                <a:endParaRPr lang="en-GB" dirty="0"/>
              </a:p>
              <a:p>
                <a:r>
                  <a:rPr lang="en-GB" dirty="0"/>
                  <a:t>Z=1 is one standard deviation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55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70F3-36FB-CBAB-A946-7D2E9422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Probability from Discrete to 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98963-6202-242F-8E0F-3922B5C6A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6159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deviations and </a:t>
            </a:r>
            <a:r>
              <a:rPr lang="en-GB" dirty="0" err="1"/>
              <a:t>percents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37221"/>
              </p:ext>
            </p:extLst>
          </p:nvPr>
        </p:nvGraphicFramePr>
        <p:xfrm>
          <a:off x="609600" y="1774825"/>
          <a:ext cx="10972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Between</a:t>
                      </a:r>
                      <a:r>
                        <a:rPr lang="en-GB" baseline="0" dirty="0"/>
                        <a:t> z=(lower, upper)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(-1,1)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pnorm</a:t>
                      </a:r>
                      <a:r>
                        <a:rPr lang="en-GB" dirty="0"/>
                        <a:t>(1,0,1)-</a:t>
                      </a:r>
                      <a:r>
                        <a:rPr lang="en-GB" dirty="0" err="1"/>
                        <a:t>pnorm</a:t>
                      </a:r>
                      <a:r>
                        <a:rPr lang="en-GB" dirty="0"/>
                        <a:t>(-1,0,1)=0.6826895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(-2,2)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pnorm</a:t>
                      </a:r>
                      <a:r>
                        <a:rPr lang="en-GB" dirty="0"/>
                        <a:t>(2,0,1)-</a:t>
                      </a:r>
                      <a:r>
                        <a:rPr lang="en-GB" dirty="0" err="1"/>
                        <a:t>pnorm</a:t>
                      </a:r>
                      <a:r>
                        <a:rPr lang="en-GB" dirty="0"/>
                        <a:t>(-2,0,1)=0.954449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(-3,3)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pnorm</a:t>
                      </a:r>
                      <a:r>
                        <a:rPr lang="en-GB" dirty="0"/>
                        <a:t>(3,0,1)-</a:t>
                      </a:r>
                      <a:r>
                        <a:rPr lang="en-GB" dirty="0" err="1"/>
                        <a:t>pnorm</a:t>
                      </a:r>
                      <a:r>
                        <a:rPr lang="en-GB" dirty="0"/>
                        <a:t>(-3,0,1)=0.9973002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[-1.96,1.96]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pnorm</a:t>
                      </a:r>
                      <a:r>
                        <a:rPr lang="en-GB" dirty="0"/>
                        <a:t>(1.96,0,1)-</a:t>
                      </a:r>
                      <a:r>
                        <a:rPr lang="en-GB" dirty="0" err="1"/>
                        <a:t>pnorm</a:t>
                      </a:r>
                      <a:r>
                        <a:rPr lang="en-GB" dirty="0"/>
                        <a:t>(-1.96,0,1)=0.9500042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414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the Graph</a:t>
            </a:r>
          </a:p>
        </p:txBody>
      </p:sp>
      <p:pic>
        <p:nvPicPr>
          <p:cNvPr id="4104" name="Picture 8" descr="https://kanbanize.com/blog/wp-content/uploads/2014/07/Standard_deviation_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9069" y="1774825"/>
            <a:ext cx="6533862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42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Cambridge Statistical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Go to page 34-35</a:t>
                </a:r>
              </a:p>
              <a:p>
                <a:endParaRPr lang="en-GB" dirty="0"/>
              </a:p>
              <a:p>
                <a:r>
                  <a:rPr lang="en-GB" dirty="0" err="1"/>
                  <a:t>Pr</a:t>
                </a:r>
                <a:r>
                  <a:rPr lang="en-GB" dirty="0"/>
                  <a:t>(Z&lt;3)</a:t>
                </a:r>
              </a:p>
              <a:p>
                <a:endParaRPr lang="en-GB" dirty="0"/>
              </a:p>
              <a:p>
                <a:r>
                  <a:rPr lang="en-GB" dirty="0" err="1"/>
                  <a:t>Pr</a:t>
                </a:r>
                <a:r>
                  <a:rPr lang="en-GB" dirty="0"/>
                  <a:t>(Z&gt;1)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−(1−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287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Inverse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Given the Percentage what is the Z value</a:t>
                </a:r>
              </a:p>
              <a:p>
                <a:pPr marL="119062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In R </a:t>
                </a:r>
              </a:p>
              <a:p>
                <a:r>
                  <a:rPr lang="en-GB" dirty="0" err="1"/>
                  <a:t>pnorm</a:t>
                </a:r>
                <a:r>
                  <a:rPr lang="en-GB" dirty="0"/>
                  <a:t>(1,0,1)=0.8413447</a:t>
                </a:r>
              </a:p>
              <a:p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qnorm</a:t>
                </a:r>
                <a:r>
                  <a:rPr lang="en-GB" dirty="0"/>
                  <a:t>(0.8413447,0,1)=1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69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Cambridge Statistical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Go to page 35 for the inverse of the Z scored normal distribution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=1.65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96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04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Linear Combination of Normal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1792" y="1774825"/>
                <a:ext cx="10972800" cy="4625975"/>
              </a:xfrm>
            </p:spPr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be independent variables such that 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b="0" i="1" baseline="30000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=1,..,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  <a:p>
                <a:pPr marL="119062" indent="0">
                  <a:buNone/>
                </a:pPr>
                <a:endParaRPr lang="en-GB" dirty="0"/>
              </a:p>
              <a:p>
                <a:pPr marL="119062" indent="0">
                  <a:buNone/>
                </a:pPr>
                <a:r>
                  <a:rPr lang="en-GB" dirty="0"/>
                  <a:t>Then they combine in a linear fashion</a:t>
                </a:r>
              </a:p>
              <a:p>
                <a:pPr marL="119062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119062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e>
                          <m:sub/>
                        </m:sSub>
                      </m:e>
                    </m:nary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sub/>
                        </m:sSub>
                      </m:e>
                    </m:nary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792" y="1774825"/>
                <a:ext cx="10972800" cy="4625975"/>
              </a:xfrm>
              <a:blipFill rotWithShape="0">
                <a:blip r:embed="rId2"/>
                <a:stretch>
                  <a:fillRect l="-667" t="-5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557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4800" dirty="0"/>
              <a:t>Gaussian</a:t>
            </a:r>
            <a:r>
              <a:rPr lang="en-US" dirty="0"/>
              <a:t> Distribution</a:t>
            </a:r>
            <a:endParaRPr lang="en-GB" dirty="0"/>
          </a:p>
        </p:txBody>
      </p:sp>
      <p:pic>
        <p:nvPicPr>
          <p:cNvPr id="1026" name="Picture 2" descr="nu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000" y="2233612"/>
            <a:ext cx="50800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2F0D663-A63A-2B49-8CB7-1B79010B329A}"/>
              </a:ext>
            </a:extLst>
          </p:cNvPr>
          <p:cNvSpPr/>
          <p:nvPr/>
        </p:nvSpPr>
        <p:spPr>
          <a:xfrm>
            <a:off x="4665785" y="4235093"/>
            <a:ext cx="1101969" cy="70924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3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06BF-54C9-CFD5-077A-A7020191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Take-home 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760A-02CE-F41C-C563-7153018A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endParaRPr lang="en-GB" dirty="0"/>
          </a:p>
          <a:p>
            <a:pPr marL="119062" indent="0">
              <a:buNone/>
            </a:pPr>
            <a:r>
              <a:rPr lang="en-GB" dirty="0"/>
              <a:t>Understanding the normal and uniform distributions is essential for modelling real-world phenomena, where probabilities are derived from areas under curves rather than discrete counts, and tools like Z-scores and integration help quantify uncertainty and variation. </a:t>
            </a:r>
          </a:p>
        </p:txBody>
      </p:sp>
    </p:spTree>
    <p:extLst>
      <p:ext uri="{BB962C8B-B14F-4D97-AF65-F5344CB8AC3E}">
        <p14:creationId xmlns:p14="http://schemas.microsoft.com/office/powerpoint/2010/main" val="35229184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BEF-381B-7F4F-9A23-504F2492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109E4-1382-684B-B428-6D5A4B6BE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C8D5C7E-E00A-672A-CEA8-6707E576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C9CFB2-6A35-D9F2-17C7-7B1F147E5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0025" y="1774825"/>
            <a:ext cx="9251950" cy="4625975"/>
          </a:xfrm>
          <a:noFill/>
        </p:spPr>
      </p:pic>
    </p:spTree>
    <p:extLst>
      <p:ext uri="{BB962C8B-B14F-4D97-AF65-F5344CB8AC3E}">
        <p14:creationId xmlns:p14="http://schemas.microsoft.com/office/powerpoint/2010/main" val="348416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E9BEE9-F531-1A3E-3F9C-B9302A93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n-US" dirty="0"/>
              <a:t>Skewed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1A1CBD2B-CAE1-71F6-BBFA-5D896A8BB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5" y="1774825"/>
            <a:ext cx="9251950" cy="4625975"/>
          </a:xfrm>
          <a:noFill/>
        </p:spPr>
      </p:pic>
    </p:spTree>
    <p:extLst>
      <p:ext uri="{BB962C8B-B14F-4D97-AF65-F5344CB8AC3E}">
        <p14:creationId xmlns:p14="http://schemas.microsoft.com/office/powerpoint/2010/main" val="65789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70F3-36FB-CBAB-A946-7D2E9422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Probability from Discrete to 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98963-6202-242F-8E0F-3922B5C6A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353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</p:spPr>
        <p:txBody>
          <a:bodyPr anchor="ctr">
            <a:normAutofit/>
          </a:bodyPr>
          <a:lstStyle/>
          <a:p>
            <a:r>
              <a:rPr lang="en-GB" dirty="0"/>
              <a:t>Pearson Data set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1AC5005-2B9B-8CCE-3157-7B1078809E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39644"/>
            <a:ext cx="5384800" cy="2692400"/>
          </a:xfrm>
          <a:noFill/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Number of observations 746</a:t>
            </a:r>
            <a:endParaRPr lang="en-GB"/>
          </a:p>
          <a:p>
            <a:pPr>
              <a:spcAft>
                <a:spcPts val="600"/>
              </a:spcAft>
            </a:pPr>
            <a:endParaRPr lang="en-GB"/>
          </a:p>
          <a:p>
            <a:pPr>
              <a:spcAft>
                <a:spcPts val="600"/>
              </a:spcAft>
            </a:pPr>
            <a:r>
              <a:rPr lang="en-GB" dirty="0"/>
              <a:t>What is the probability that a child is between 68 and 70 inches tall?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95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</p:spPr>
        <p:txBody>
          <a:bodyPr anchor="ctr">
            <a:normAutofit/>
          </a:bodyPr>
          <a:lstStyle/>
          <a:p>
            <a:r>
              <a:rPr lang="en-GB" dirty="0"/>
              <a:t>Pearson Data set</a:t>
            </a:r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7A22F13E-60D2-898B-EE25-00D9E7BE49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39644"/>
            <a:ext cx="5384800" cy="2692400"/>
          </a:xfrm>
          <a:noFill/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Number of observations 746</a:t>
            </a:r>
            <a:endParaRPr lang="en-GB"/>
          </a:p>
          <a:p>
            <a:pPr>
              <a:spcAft>
                <a:spcPts val="600"/>
              </a:spcAft>
            </a:pPr>
            <a:endParaRPr lang="en-GB"/>
          </a:p>
          <a:p>
            <a:pPr>
              <a:spcAft>
                <a:spcPts val="600"/>
              </a:spcAft>
            </a:pPr>
            <a:r>
              <a:rPr lang="en-GB" dirty="0"/>
              <a:t>Number of children between 67.5 and 70.5 inches is 175</a:t>
            </a:r>
            <a:endParaRPr lang="en-GB"/>
          </a:p>
          <a:p>
            <a:pPr>
              <a:spcAft>
                <a:spcPts val="600"/>
              </a:spcAft>
            </a:pPr>
            <a:endParaRPr lang="en-GB"/>
          </a:p>
          <a:p>
            <a:pPr>
              <a:spcAft>
                <a:spcPts val="600"/>
              </a:spcAft>
            </a:pPr>
            <a:r>
              <a:rPr lang="en-GB" dirty="0"/>
              <a:t>Probability that a child is between 67.5 and 70.5 inches is</a:t>
            </a:r>
            <a:endParaRPr lang="en-GB"/>
          </a:p>
          <a:p>
            <a:pPr>
              <a:spcAft>
                <a:spcPts val="600"/>
              </a:spcAf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62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38366</TotalTime>
  <Words>1087</Words>
  <Application>Microsoft Office PowerPoint</Application>
  <PresentationFormat>Widescreen</PresentationFormat>
  <Paragraphs>230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Cambria Math</vt:lpstr>
      <vt:lpstr>Corbel</vt:lpstr>
      <vt:lpstr>Garamond</vt:lpstr>
      <vt:lpstr>Symbol</vt:lpstr>
      <vt:lpstr>Wingdings</vt:lpstr>
      <vt:lpstr>Wingdings 2</vt:lpstr>
      <vt:lpstr>Wingdings 3</vt:lpstr>
      <vt:lpstr>1_Module</vt:lpstr>
      <vt:lpstr>Continuous Probability Distributions</vt:lpstr>
      <vt:lpstr>Gaussian Distribution</vt:lpstr>
      <vt:lpstr>Continuous Data</vt:lpstr>
      <vt:lpstr>Probability from Discrete to Continuous</vt:lpstr>
      <vt:lpstr>Normal Distribution</vt:lpstr>
      <vt:lpstr>Skewed</vt:lpstr>
      <vt:lpstr>Probability from Discrete to Continuous</vt:lpstr>
      <vt:lpstr>Pearson Data set</vt:lpstr>
      <vt:lpstr>Pearson Data set</vt:lpstr>
      <vt:lpstr>Pearson Data set</vt:lpstr>
      <vt:lpstr>Pearson Data set</vt:lpstr>
      <vt:lpstr>Pearson Data set</vt:lpstr>
      <vt:lpstr>Probability Density Functions</vt:lpstr>
      <vt:lpstr>Integration</vt:lpstr>
      <vt:lpstr>Probability Density Functions</vt:lpstr>
      <vt:lpstr>Expected Value</vt:lpstr>
      <vt:lpstr>Variance</vt:lpstr>
      <vt:lpstr>Variance</vt:lpstr>
      <vt:lpstr>Uniform Distribution</vt:lpstr>
      <vt:lpstr>Uniform (Rectangular) Distribution</vt:lpstr>
      <vt:lpstr>Uniform (Rectangular) Distribution</vt:lpstr>
      <vt:lpstr>Uniform (Rectangular) Distribution</vt:lpstr>
      <vt:lpstr>Normal (Gaussian) Distribution</vt:lpstr>
      <vt:lpstr>Normal (Gaussian) Distribution</vt:lpstr>
      <vt:lpstr>Normal (Gaussian) Distribution</vt:lpstr>
      <vt:lpstr>Normal (Gaussian) Distribution</vt:lpstr>
      <vt:lpstr>Standard (Z) Transformation</vt:lpstr>
      <vt:lpstr>Normal (Gaussian) Distribution</vt:lpstr>
      <vt:lpstr>Normal (Gaussian) Distribution</vt:lpstr>
      <vt:lpstr>Normal (Gaussian) Distribution</vt:lpstr>
      <vt:lpstr>Cumulative Normal (Gaussian) Distribution</vt:lpstr>
      <vt:lpstr>Intelligence Quotient </vt:lpstr>
      <vt:lpstr>Intelligence Quotient </vt:lpstr>
      <vt:lpstr>Intelligence Quotient </vt:lpstr>
      <vt:lpstr>Standard (Z) Transformation</vt:lpstr>
      <vt:lpstr>Standard (Z) Transformation</vt:lpstr>
      <vt:lpstr>Standard (Z) Transformation</vt:lpstr>
      <vt:lpstr>Standard (Z) Transformation</vt:lpstr>
      <vt:lpstr>Standard (Z) Transformation</vt:lpstr>
      <vt:lpstr>Standard deviations and percents</vt:lpstr>
      <vt:lpstr>Reading the Graph</vt:lpstr>
      <vt:lpstr>New Cambridge Statistical Tables</vt:lpstr>
      <vt:lpstr>Inverse Normal distribution</vt:lpstr>
      <vt:lpstr>New Cambridge Statistical Tables</vt:lpstr>
      <vt:lpstr>Linear Combination of Normal Distributions</vt:lpstr>
      <vt:lpstr>Gaussian Distribution</vt:lpstr>
      <vt:lpstr>Take-home Point</vt:lpstr>
      <vt:lpstr>PowerPoint Presentation</vt:lpstr>
    </vt:vector>
  </TitlesOfParts>
  <Company>Trinity College Dublin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Butler</dc:creator>
  <cp:lastModifiedBy>John Butler</cp:lastModifiedBy>
  <cp:revision>475</cp:revision>
  <cp:lastPrinted>2015-11-04T17:51:34Z</cp:lastPrinted>
  <dcterms:created xsi:type="dcterms:W3CDTF">2014-12-12T13:28:38Z</dcterms:created>
  <dcterms:modified xsi:type="dcterms:W3CDTF">2025-09-22T11:15:13Z</dcterms:modified>
</cp:coreProperties>
</file>