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49"/>
  </p:handoutMasterIdLst>
  <p:sldIdLst>
    <p:sldId id="256" r:id="rId2"/>
    <p:sldId id="257" r:id="rId3"/>
    <p:sldId id="258" r:id="rId4"/>
    <p:sldId id="259" r:id="rId5"/>
    <p:sldId id="261" r:id="rId6"/>
    <p:sldId id="266" r:id="rId7"/>
    <p:sldId id="318" r:id="rId8"/>
    <p:sldId id="319" r:id="rId9"/>
    <p:sldId id="265" r:id="rId10"/>
    <p:sldId id="263" r:id="rId11"/>
    <p:sldId id="267" r:id="rId12"/>
    <p:sldId id="262" r:id="rId13"/>
    <p:sldId id="264" r:id="rId14"/>
    <p:sldId id="273" r:id="rId15"/>
    <p:sldId id="274" r:id="rId16"/>
    <p:sldId id="276" r:id="rId17"/>
    <p:sldId id="275" r:id="rId18"/>
    <p:sldId id="391" r:id="rId19"/>
    <p:sldId id="308" r:id="rId20"/>
    <p:sldId id="277" r:id="rId21"/>
    <p:sldId id="278" r:id="rId22"/>
    <p:sldId id="279" r:id="rId23"/>
    <p:sldId id="280" r:id="rId24"/>
    <p:sldId id="281" r:id="rId25"/>
    <p:sldId id="282" r:id="rId26"/>
    <p:sldId id="307" r:id="rId27"/>
    <p:sldId id="283" r:id="rId28"/>
    <p:sldId id="284" r:id="rId29"/>
    <p:sldId id="309" r:id="rId30"/>
    <p:sldId id="285" r:id="rId31"/>
    <p:sldId id="286" r:id="rId32"/>
    <p:sldId id="287" r:id="rId33"/>
    <p:sldId id="310" r:id="rId34"/>
    <p:sldId id="270" r:id="rId35"/>
    <p:sldId id="311" r:id="rId36"/>
    <p:sldId id="288" r:id="rId37"/>
    <p:sldId id="289" r:id="rId38"/>
    <p:sldId id="292" r:id="rId39"/>
    <p:sldId id="312" r:id="rId40"/>
    <p:sldId id="291" r:id="rId41"/>
    <p:sldId id="313" r:id="rId42"/>
    <p:sldId id="293" r:id="rId43"/>
    <p:sldId id="294" r:id="rId44"/>
    <p:sldId id="296" r:id="rId45"/>
    <p:sldId id="295" r:id="rId46"/>
    <p:sldId id="392" r:id="rId47"/>
    <p:sldId id="320" r:id="rId48"/>
  </p:sldIdLst>
  <p:sldSz cx="12192000" cy="6858000"/>
  <p:notesSz cx="6794500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39" autoAdjust="0"/>
    <p:restoredTop sz="86395" autoAdjust="0"/>
  </p:normalViewPr>
  <p:slideViewPr>
    <p:cSldViewPr snapToGrid="0">
      <p:cViewPr>
        <p:scale>
          <a:sx n="50" d="100"/>
          <a:sy n="50" d="100"/>
        </p:scale>
        <p:origin x="2718" y="10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258" y="16291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8A4690-B2B7-4838-9E1D-2666CB62E63A}" type="datetimeFigureOut">
              <a:rPr lang="en-GB" smtClean="0"/>
              <a:pPr/>
              <a:t>22/09/2025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645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1943B-0574-4F48-8066-C7B019ED612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6766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8T18:57:02.5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14467 7044 23959,'9'0'-1619,"5"0"1619,-12 0 0,13 0 0,-6 0 0,8 0 0,-7 0 0,12 0 0,-18 0 0,10 0 0,-6 0 0,1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2T11:18:55.5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14467 7172 23959,'10'0'-1619,"5"0"1619,-13 0 0,14 0 0,-7 0 0,10 0 0,-9 0 0,14 0 0,-20 0 0,11 0 0,-6 0 0,0 0 0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1"/>
            <a:ext cx="12192000" cy="513556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Rectangle 4"/>
          <p:cNvSpPr/>
          <p:nvPr/>
        </p:nvSpPr>
        <p:spPr bwMode="invGray">
          <a:xfrm>
            <a:off x="0" y="5127625"/>
            <a:ext cx="12192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tIns="0" bIns="0" anchor="t"/>
          <a:lstStyle>
            <a:lvl1pPr algn="l">
              <a:defRPr sz="4700" b="1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1639CF-DE20-4518-8A99-847C9DE3081F}" type="datetimeFigureOut">
              <a:rPr lang="en-US"/>
              <a:pPr>
                <a:defRPr/>
              </a:pPr>
              <a:t>9/22/2025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018" y="6477000"/>
            <a:ext cx="7344833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8934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E095A03-FA64-438A-9B3E-B4710C61F5A0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A7C6F985-70E0-544D-AA5D-2F3FCFE298F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19"/>
            <a:ext cx="2580237" cy="162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6232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701619-D700-4C71-8868-C5E78449190E}" type="datetimeFigureOut">
              <a:rPr lang="en-US"/>
              <a:pPr>
                <a:defRPr/>
              </a:pPr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018" y="6477000"/>
            <a:ext cx="7344833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8934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DC76A59-2CEB-4E46-ACDC-456609F431E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86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invGray">
          <a:xfrm>
            <a:off x="8798985" y="0"/>
            <a:ext cx="61383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Rectangle 4"/>
          <p:cNvSpPr/>
          <p:nvPr/>
        </p:nvSpPr>
        <p:spPr bwMode="ltGray">
          <a:xfrm>
            <a:off x="8864600" y="0"/>
            <a:ext cx="33528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274641"/>
            <a:ext cx="25400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A680D3-2722-408D-B66D-B6CE8EC46D2F}" type="datetimeFigureOut">
              <a:rPr lang="en-US"/>
              <a:pPr>
                <a:defRPr/>
              </a:pPr>
              <a:t>9/22/2025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018" y="6376989"/>
            <a:ext cx="511598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8934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2A45D71-EED7-4F0B-940C-FDD304D931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92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1">
                  <a:lumMod val="85000"/>
                  <a:lumOff val="15000"/>
                </a:schemeClr>
              </a:buClr>
              <a:defRPr/>
            </a:lvl1pPr>
            <a:lvl2pPr>
              <a:buClr>
                <a:schemeClr val="tx1">
                  <a:lumMod val="85000"/>
                  <a:lumOff val="15000"/>
                </a:schemeClr>
              </a:buClr>
              <a:defRPr/>
            </a:lvl2pPr>
            <a:lvl3pPr>
              <a:buClr>
                <a:schemeClr val="tx1">
                  <a:lumMod val="85000"/>
                  <a:lumOff val="15000"/>
                </a:schemeClr>
              </a:buClr>
              <a:defRPr/>
            </a:lvl3pPr>
            <a:lvl4pPr>
              <a:buClr>
                <a:schemeClr val="tx1">
                  <a:lumMod val="85000"/>
                  <a:lumOff val="15000"/>
                </a:schemeClr>
              </a:buClr>
              <a:defRPr/>
            </a:lvl4pPr>
            <a:lvl5pPr>
              <a:buClr>
                <a:schemeClr val="tx1">
                  <a:lumMod val="85000"/>
                  <a:lumOff val="15000"/>
                </a:schemeClr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CEE18-2F86-4815-AA4C-28B1810BE92C}" type="datetimeFigureOut">
              <a:rPr lang="en-US"/>
              <a:pPr>
                <a:defRPr/>
              </a:pPr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018" y="6477000"/>
            <a:ext cx="7344833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8934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ABFC629-3DA3-475E-B422-0A5F778C0E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76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1"/>
            <a:ext cx="12192000" cy="26019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Rectangle 4"/>
          <p:cNvSpPr/>
          <p:nvPr/>
        </p:nvSpPr>
        <p:spPr bwMode="invGray">
          <a:xfrm>
            <a:off x="0" y="2601914"/>
            <a:ext cx="12192000" cy="46037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D950E7-F59D-41FD-9C77-77B3EEF34172}" type="datetimeFigureOut">
              <a:rPr lang="en-US"/>
              <a:pPr>
                <a:defRPr/>
              </a:pPr>
              <a:t>9/22/2025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018" y="6477000"/>
            <a:ext cx="7344833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8934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6BA8E74-7F46-4E54-834F-5AD8A517EE9F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803CBD7A-9735-1C4B-83EF-5A76B0AC75E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283" y="5135712"/>
            <a:ext cx="2580237" cy="162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1666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buClr>
                <a:schemeClr val="tx1">
                  <a:lumMod val="95000"/>
                  <a:lumOff val="5000"/>
                </a:schemeClr>
              </a:buClr>
              <a:defRPr sz="2800"/>
            </a:lvl1pPr>
            <a:lvl2pPr>
              <a:buClr>
                <a:schemeClr val="tx1">
                  <a:lumMod val="95000"/>
                  <a:lumOff val="5000"/>
                </a:schemeClr>
              </a:buClr>
              <a:defRPr sz="2400"/>
            </a:lvl2pPr>
            <a:lvl3pPr>
              <a:buClr>
                <a:schemeClr val="tx1">
                  <a:lumMod val="95000"/>
                  <a:lumOff val="5000"/>
                </a:schemeClr>
              </a:buClr>
              <a:defRPr sz="2000"/>
            </a:lvl3pPr>
            <a:lvl4pPr>
              <a:buClr>
                <a:schemeClr val="tx1">
                  <a:lumMod val="95000"/>
                  <a:lumOff val="5000"/>
                </a:schemeClr>
              </a:buClr>
              <a:defRPr sz="1800"/>
            </a:lvl4pPr>
            <a:lvl5pPr>
              <a:buClr>
                <a:schemeClr val="tx1">
                  <a:lumMod val="95000"/>
                  <a:lumOff val="5000"/>
                </a:schemeClr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AEED0A-4507-4F25-BB04-A41183D340F9}" type="datetimeFigureOut">
              <a:rPr lang="en-US"/>
              <a:pPr>
                <a:defRPr/>
              </a:pPr>
              <a:t>9/22/2025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018" y="6477000"/>
            <a:ext cx="7344833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8934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CC4F5B8-DA3A-40A8-B45D-D218A722FD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51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buClr>
                <a:schemeClr val="tx1">
                  <a:lumMod val="95000"/>
                  <a:lumOff val="5000"/>
                </a:schemeClr>
              </a:buClr>
              <a:defRPr sz="2400"/>
            </a:lvl1pPr>
            <a:lvl2pPr>
              <a:buClr>
                <a:schemeClr val="tx1">
                  <a:lumMod val="95000"/>
                  <a:lumOff val="5000"/>
                </a:schemeClr>
              </a:buClr>
              <a:defRPr sz="2000"/>
            </a:lvl2pPr>
            <a:lvl3pPr>
              <a:buClr>
                <a:schemeClr val="tx1">
                  <a:lumMod val="95000"/>
                  <a:lumOff val="5000"/>
                </a:schemeClr>
              </a:buClr>
              <a:defRPr sz="1800"/>
            </a:lvl3pPr>
            <a:lvl4pPr>
              <a:buClr>
                <a:schemeClr val="tx1">
                  <a:lumMod val="95000"/>
                  <a:lumOff val="5000"/>
                </a:schemeClr>
              </a:buClr>
              <a:defRPr sz="1600"/>
            </a:lvl4pPr>
            <a:lvl5pPr>
              <a:buClr>
                <a:schemeClr val="tx1">
                  <a:lumMod val="95000"/>
                  <a:lumOff val="5000"/>
                </a:schemeClr>
              </a:buCl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4DEEF8-C16D-4C0A-9E75-01A0CEAC4EFB}" type="datetimeFigureOut">
              <a:rPr lang="en-US"/>
              <a:pPr>
                <a:defRPr/>
              </a:pPr>
              <a:t>9/22/2025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018" y="6477000"/>
            <a:ext cx="7344833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8934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DE9D9F7-0101-4300-9393-E641A85FCD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62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444240-E3BE-458E-ABDC-A00C9B3E1378}" type="datetimeFigureOut">
              <a:rPr lang="en-US"/>
              <a:pPr>
                <a:defRPr/>
              </a:pPr>
              <a:t>9/22/2025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018" y="6477000"/>
            <a:ext cx="7344833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8934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670842C-DBE2-4E48-A1B4-D69335A401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90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4E4417-5758-421B-9142-970B40155EC6}" type="datetimeFigureOut">
              <a:rPr lang="en-US"/>
              <a:pPr>
                <a:defRPr/>
              </a:pPr>
              <a:t>9/22/2025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20018" y="6477000"/>
            <a:ext cx="7344833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938934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207BA0-B3BC-4585-B1DE-CB662C282A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95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invGray">
          <a:xfrm>
            <a:off x="3807885" y="0"/>
            <a:ext cx="61383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" name="Rectangle 5"/>
          <p:cNvSpPr/>
          <p:nvPr/>
        </p:nvSpPr>
        <p:spPr bwMode="invGray">
          <a:xfrm>
            <a:off x="3807885" y="0"/>
            <a:ext cx="61383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829A34-0849-491B-94BF-57C5E21AB71A}" type="datetimeFigureOut">
              <a:rPr lang="en-US"/>
              <a:pPr>
                <a:defRPr/>
              </a:pPr>
              <a:t>9/22/2025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20018" y="6477000"/>
            <a:ext cx="7344833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38934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4AA4D00-15C5-4A4E-B632-DCE5D54E1D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41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07885" y="0"/>
            <a:ext cx="61383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" name="Rectangle 5"/>
          <p:cNvSpPr/>
          <p:nvPr/>
        </p:nvSpPr>
        <p:spPr bwMode="invGray">
          <a:xfrm>
            <a:off x="3807885" y="0"/>
            <a:ext cx="61383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71741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220133" y="1169988"/>
            <a:ext cx="3363384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95DD43-4D9F-4959-92A0-B733AD070C20}" type="datetimeFigureOut">
              <a:rPr lang="en-US"/>
              <a:pPr>
                <a:defRPr/>
              </a:pPr>
              <a:t>9/22/2025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47067" y="1169988"/>
            <a:ext cx="6925733" cy="2016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18851" y="1169988"/>
            <a:ext cx="977900" cy="201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76ED41C-B129-425F-9ED4-6D4C3D3130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093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6688"/>
            <a:ext cx="12192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7" name="Rectangle 6"/>
          <p:cNvSpPr/>
          <p:nvPr/>
        </p:nvSpPr>
        <p:spPr bwMode="ltGray">
          <a:xfrm>
            <a:off x="0" y="1"/>
            <a:ext cx="12192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774825"/>
            <a:ext cx="10972800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7000"/>
            <a:ext cx="28448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E640C10F-0C3D-41AE-AFAF-A738F58C9068}" type="datetimeFigureOut">
              <a:rPr lang="en-US"/>
              <a:pPr>
                <a:defRPr/>
              </a:pPr>
              <a:t>9/22/2025</a:t>
            </a:fld>
            <a:endParaRPr lang="en-US"/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6927C212-D494-6D40-9F61-DC7746474F77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004" y="5731266"/>
            <a:ext cx="1861996" cy="117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504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500" b="1" kern="1200">
          <a:solidFill>
            <a:srgbClr val="DDDDD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DDDDDD"/>
          </a:solidFill>
          <a:latin typeface="Garamond" panose="02020404030301010803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DDDDDD"/>
          </a:solidFill>
          <a:latin typeface="Garamond" panose="02020404030301010803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DDDDDD"/>
          </a:solidFill>
          <a:latin typeface="Garamond" panose="02020404030301010803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DDDDDD"/>
          </a:solidFill>
          <a:latin typeface="Garamond" panose="02020404030301010803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DDDDDD"/>
          </a:solidFill>
          <a:latin typeface="Garamond" panose="02020404030301010803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DDDDDD"/>
          </a:solidFill>
          <a:latin typeface="Garamond" panose="02020404030301010803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DDDDDD"/>
          </a:solidFill>
          <a:latin typeface="Garamond" panose="02020404030301010803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DDDDDD"/>
          </a:solidFill>
          <a:latin typeface="Garamond" panose="02020404030301010803" pitchFamily="18" charset="0"/>
        </a:defRPr>
      </a:lvl9pPr>
      <a:extLst/>
    </p:titleStyle>
    <p:bodyStyle>
      <a:lvl1pPr marL="438150" indent="-319088" algn="l" rtl="0" eaLnBrk="0" fontAlgn="base" hangingPunct="0">
        <a:spcBef>
          <a:spcPct val="0"/>
        </a:spcBef>
        <a:spcAft>
          <a:spcPct val="0"/>
        </a:spcAft>
        <a:buClr>
          <a:schemeClr val="tx1">
            <a:lumMod val="95000"/>
            <a:lumOff val="5000"/>
          </a:schemeClr>
        </a:buClr>
        <a:buSzPct val="80000"/>
        <a:buFont typeface="Wingdings 2" panose="05020102010507070707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SzPct val="90000"/>
        <a:buFont typeface="Wingdings" panose="05000000000000000000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Font typeface="Arial" panose="020B060402020202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563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Font typeface="Arial" panose="020B060402020202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563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Font typeface="Wingdings 3" panose="05040102010807070707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064893"/>
            <a:ext cx="10769600" cy="1673352"/>
          </a:xfrm>
        </p:spPr>
        <p:txBody>
          <a:bodyPr>
            <a:noAutofit/>
          </a:bodyPr>
          <a:lstStyle/>
          <a:p>
            <a:r>
              <a:rPr lang="en-IE" sz="7200" dirty="0"/>
              <a:t>Statistical Inference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81600"/>
            <a:ext cx="10769600" cy="1499616"/>
          </a:xfrm>
        </p:spPr>
        <p:txBody>
          <a:bodyPr/>
          <a:lstStyle/>
          <a:p>
            <a:r>
              <a:rPr lang="en-IE" sz="4000" dirty="0" err="1"/>
              <a:t>Dr.</a:t>
            </a:r>
            <a:r>
              <a:rPr lang="en-IE" sz="4000" dirty="0"/>
              <a:t> John S. Butler</a:t>
            </a:r>
          </a:p>
        </p:txBody>
      </p:sp>
    </p:spTree>
    <p:extLst>
      <p:ext uri="{BB962C8B-B14F-4D97-AF65-F5344CB8AC3E}">
        <p14:creationId xmlns:p14="http://schemas.microsoft.com/office/powerpoint/2010/main" val="2574159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Uniform Distribution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021" y="1774825"/>
            <a:ext cx="7709958" cy="4625975"/>
          </a:xfrm>
        </p:spPr>
      </p:pic>
    </p:spTree>
    <p:extLst>
      <p:ext uri="{BB962C8B-B14F-4D97-AF65-F5344CB8AC3E}">
        <p14:creationId xmlns:p14="http://schemas.microsoft.com/office/powerpoint/2010/main" val="1214953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63061F06-1A11-2449-A9AF-D93D2515BE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690" b="52639"/>
          <a:stretch/>
        </p:blipFill>
        <p:spPr bwMode="auto">
          <a:xfrm>
            <a:off x="4156449" y="1863208"/>
            <a:ext cx="2658237" cy="3719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Tiny sample size n=5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021" y="1774825"/>
            <a:ext cx="7709958" cy="462597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B164D1-AC69-8641-AEFE-73228C66B716}"/>
              </a:ext>
            </a:extLst>
          </p:cNvPr>
          <p:cNvSpPr txBox="1"/>
          <p:nvPr/>
        </p:nvSpPr>
        <p:spPr>
          <a:xfrm>
            <a:off x="77002" y="1540042"/>
            <a:ext cx="2319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Red- Mean</a:t>
            </a:r>
          </a:p>
          <a:p>
            <a:r>
              <a:rPr lang="en-US" dirty="0"/>
              <a:t>Black- mu (true mean)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93DF8B61-E38C-1B42-BEC4-E5B5B92AF7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93" r="39658"/>
          <a:stretch/>
        </p:blipFill>
        <p:spPr bwMode="auto">
          <a:xfrm>
            <a:off x="77002" y="2186373"/>
            <a:ext cx="1530417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369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E85C6C91-2EB6-7642-8864-FBD906BCE2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334" b="52052"/>
          <a:stretch/>
        </p:blipFill>
        <p:spPr bwMode="auto">
          <a:xfrm>
            <a:off x="4537318" y="1918035"/>
            <a:ext cx="3117363" cy="4339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Small (but reasonable) sample size n=30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021" y="1774825"/>
            <a:ext cx="7709958" cy="4625975"/>
          </a:xfr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A60770D0-D35F-1247-B705-71AC427EFC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30" r="-214"/>
          <a:stretch/>
        </p:blipFill>
        <p:spPr bwMode="auto">
          <a:xfrm>
            <a:off x="146304" y="2232025"/>
            <a:ext cx="1402080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A97D438-6704-624A-9640-4CB5463BAD89}"/>
              </a:ext>
            </a:extLst>
          </p:cNvPr>
          <p:cNvSpPr/>
          <p:nvPr/>
        </p:nvSpPr>
        <p:spPr>
          <a:xfrm>
            <a:off x="0" y="158569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Red- Mean</a:t>
            </a:r>
          </a:p>
          <a:p>
            <a:r>
              <a:rPr lang="en-US" dirty="0"/>
              <a:t>Black- mu (true mean)</a:t>
            </a:r>
          </a:p>
        </p:txBody>
      </p:sp>
    </p:spTree>
    <p:extLst>
      <p:ext uri="{BB962C8B-B14F-4D97-AF65-F5344CB8AC3E}">
        <p14:creationId xmlns:p14="http://schemas.microsoft.com/office/powerpoint/2010/main" val="408543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Sample of means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021" y="1774825"/>
            <a:ext cx="7709958" cy="4625975"/>
          </a:xfrm>
        </p:spPr>
      </p:pic>
    </p:spTree>
    <p:extLst>
      <p:ext uri="{BB962C8B-B14F-4D97-AF65-F5344CB8AC3E}">
        <p14:creationId xmlns:p14="http://schemas.microsoft.com/office/powerpoint/2010/main" val="1260200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Central Limit Theorem (CLT)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70390" y="1774825"/>
                <a:ext cx="11212010" cy="4625975"/>
              </a:xfrm>
            </p:spPr>
            <p:txBody>
              <a:bodyPr/>
              <a:lstStyle/>
              <a:p>
                <a:r>
                  <a:rPr lang="en-GB" dirty="0"/>
                  <a:t>If you sample n independent random variables from a population whose values are distributed according to some probability distribution, with mean µ, and standard deviation </a:t>
                </a:r>
                <a:r>
                  <a:rPr lang="el-GR" dirty="0"/>
                  <a:t>σ</a:t>
                </a:r>
                <a:endParaRPr lang="en-GB" dirty="0"/>
              </a:p>
              <a:p>
                <a:r>
                  <a:rPr lang="en-GB" dirty="0"/>
                  <a:t>The mean of the sample is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GB" dirty="0"/>
              </a:p>
              <a:p>
                <a:r>
                  <a:rPr lang="en-GB" dirty="0"/>
                  <a:t>Then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GB" dirty="0"/>
                  <a:t> is known to behave like a single RV sample from a normal distribution with mean µ, and standard deviation (standard error)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m:rPr>
                            <m:nor/>
                          </m:rPr>
                          <a:rPr lang="en-GB" dirty="0"/>
                          <m:t>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l-GR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sym typeface="Symbol"/>
                      </a:rPr>
                      <m:t>𝑓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GB" i="1"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sym typeface="Symbol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GB" i="1">
                        <a:latin typeface="Cambria Math" panose="02040503050406030204" pitchFamily="18" charset="0"/>
                        <a:sym typeface="Symbol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  <a:sym typeface="Symbol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GB" i="1"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radPr>
                          <m:deg/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sym typeface="Symbol"/>
                              </a:rPr>
                              <m:t>2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/>
                              </a:rPr>
                              <m:t>𝜋</m:t>
                            </m:r>
                            <m:f>
                              <m:fPr>
                                <m:type m:val="skw"/>
                                <m:ctrlPr>
                                  <a:rPr lang="en-GB" i="1">
                                    <a:latin typeface="Cambria Math" panose="02040503050406030204" pitchFamily="18" charset="0"/>
                                    <a:sym typeface="Symbol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  <a:sym typeface="Symbol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sym typeface="Symbol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sym typeface="Symbol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den>
                    </m:f>
                    <m:r>
                      <a:rPr lang="en-GB" i="1">
                        <a:latin typeface="Cambria Math" panose="02040503050406030204" pitchFamily="18" charset="0"/>
                        <a:sym typeface="Symbol"/>
                      </a:rPr>
                      <m:t>𝑒𝑥𝑝</m:t>
                    </m:r>
                    <m:d>
                      <m:dPr>
                        <m:begChr m:val="{"/>
                        <m:endChr m:val="}"/>
                        <m:ctrlPr>
                          <a:rPr lang="en-GB" i="1"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sym typeface="Symbol"/>
                          </a:rPr>
                          <m:t>−</m:t>
                        </m:r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panose="02040503050406030204" pitchFamily="18" charset="0"/>
                                <a:sym typeface="Symbol"/>
                              </a:rPr>
                              <m:t>1</m:t>
                            </m:r>
                          </m:num>
                          <m:den>
                            <m:r>
                              <a:rPr lang="en-GB" i="1">
                                <a:latin typeface="Cambria Math" panose="02040503050406030204" pitchFamily="18" charset="0"/>
                                <a:sym typeface="Symbol"/>
                              </a:rPr>
                              <m:t>2</m:t>
                            </m:r>
                          </m:den>
                        </m:f>
                        <m:f>
                          <m:fPr>
                            <m:ctrlPr>
                              <a:rPr lang="en-GB" i="1" smtClean="0"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  <a:sym typeface="Symbol"/>
                                  </a:rPr>
                                </m:ctrlPr>
                              </m:sSup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sym typeface="Symbol"/>
                                  </a:rPr>
                                  <m:t>(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  <a:sym typeface="Symbol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  <a:sym typeface="Symbol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sym typeface="Symbol"/>
                                  </a:rPr>
                                  <m:t>−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/>
                                  </a:rPr>
                                  <m:t>𝜇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sym typeface="Symbol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sym typeface="Symbol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f>
                              <m:fPr>
                                <m:type m:val="skw"/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  <a:sym typeface="Symbol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  <a:sym typeface="Symbol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  <a:sym typeface="Symbol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GB" i="1" smtClean="0">
                                    <a:latin typeface="Cambria Math" panose="02040503050406030204" pitchFamily="18" charset="0"/>
                                    <a:sym typeface="Symbol"/>
                                  </a:rPr>
                                  <m:t>𝑛</m:t>
                                </m:r>
                              </m:den>
                            </m:f>
                          </m:den>
                        </m:f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0390" y="1774825"/>
                <a:ext cx="11212010" cy="4625975"/>
              </a:xfrm>
              <a:blipFill>
                <a:blip r:embed="rId2"/>
                <a:stretch>
                  <a:fillRect t="-548" b="-276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6096000" y="6488668"/>
            <a:ext cx="4748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https://www.youtube.com/watch?v=Pujol1yC1_A</a:t>
            </a:r>
          </a:p>
        </p:txBody>
      </p:sp>
    </p:spTree>
    <p:extLst>
      <p:ext uri="{BB962C8B-B14F-4D97-AF65-F5344CB8AC3E}">
        <p14:creationId xmlns:p14="http://schemas.microsoft.com/office/powerpoint/2010/main" val="2399597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Sample of the Means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021" y="1774825"/>
            <a:ext cx="7709958" cy="4625975"/>
          </a:xfrm>
        </p:spPr>
      </p:pic>
    </p:spTree>
    <p:extLst>
      <p:ext uri="{BB962C8B-B14F-4D97-AF65-F5344CB8AC3E}">
        <p14:creationId xmlns:p14="http://schemas.microsoft.com/office/powerpoint/2010/main" val="2544460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CLT to Estimate a Population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In practical data analysis, it is known that the CLT works well for n≥30 when estimating a population mean for a continuous distribution. This makes the CLT very versatile for this particular purpose</a:t>
                </a:r>
              </a:p>
              <a:p>
                <a:endParaRPr lang="en-GB" dirty="0"/>
              </a:p>
              <a:p>
                <a:r>
                  <a:rPr lang="en-GB" dirty="0"/>
                  <a:t>If we take a single sample and calculate the mean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GB" dirty="0"/>
                  <a:t>) that sample mean is not likely to be exactly the same as µ, some &gt; µ, some &lt; µ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659" r="-8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325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CLT to Estimate a Population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But, using the CLT we know that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GB" dirty="0"/>
                  <a:t> can be considered just one RV, randomly sample from a normal distribution with mean µ and standard deviation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m:rPr>
                            <m:nor/>
                          </m:rPr>
                          <a:rPr lang="en-GB" dirty="0"/>
                          <m:t>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l-GR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GB" dirty="0"/>
                  <a:t> </a:t>
                </a:r>
              </a:p>
              <a:p>
                <a:r>
                  <a:rPr lang="en-GB" dirty="0"/>
                  <a:t> We can use this to make objective statements about the likely values of the population means, based on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5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5192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EFE4F-C1B2-214A-A417-9A5548191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CLT to estimate a population mean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6F90D8E-709B-4B47-8996-FAD5716CD459}"/>
              </a:ext>
            </a:extLst>
          </p:cNvPr>
          <p:cNvCxnSpPr/>
          <p:nvPr/>
        </p:nvCxnSpPr>
        <p:spPr>
          <a:xfrm>
            <a:off x="5309755" y="2161309"/>
            <a:ext cx="0" cy="43745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C985227-69C8-3D49-8470-11E170445D16}"/>
              </a:ext>
            </a:extLst>
          </p:cNvPr>
          <p:cNvSpPr txBox="1"/>
          <p:nvPr/>
        </p:nvSpPr>
        <p:spPr>
          <a:xfrm>
            <a:off x="4291442" y="1756064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True Mean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6848A3-3007-6147-8425-B9807761F9DB}"/>
              </a:ext>
            </a:extLst>
          </p:cNvPr>
          <p:cNvSpPr txBox="1"/>
          <p:nvPr/>
        </p:nvSpPr>
        <p:spPr>
          <a:xfrm>
            <a:off x="3903514" y="2288618"/>
            <a:ext cx="2590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	</a:t>
            </a:r>
            <a:r>
              <a:rPr lang="en-US" dirty="0">
                <a:solidFill>
                  <a:srgbClr val="00B0F0"/>
                </a:solidFill>
              </a:rPr>
              <a:t>|</a:t>
            </a:r>
            <a:r>
              <a:rPr lang="en-US" dirty="0"/>
              <a:t>	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7888DA-CC7C-7F41-A5CD-214B516DE98C}"/>
              </a:ext>
            </a:extLst>
          </p:cNvPr>
          <p:cNvSpPr/>
          <p:nvPr/>
        </p:nvSpPr>
        <p:spPr>
          <a:xfrm>
            <a:off x="372034" y="1684760"/>
            <a:ext cx="17850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| Observed Mean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F94727-DE09-8745-ABF7-C90F52F50925}"/>
              </a:ext>
            </a:extLst>
          </p:cNvPr>
          <p:cNvSpPr/>
          <p:nvPr/>
        </p:nvSpPr>
        <p:spPr>
          <a:xfrm>
            <a:off x="372034" y="2103952"/>
            <a:ext cx="2774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() 95% Confidence Intervals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D947E8-C91D-6442-AA1D-AFF43412A663}"/>
              </a:ext>
            </a:extLst>
          </p:cNvPr>
          <p:cNvSpPr txBox="1"/>
          <p:nvPr/>
        </p:nvSpPr>
        <p:spPr>
          <a:xfrm>
            <a:off x="4492332" y="2805355"/>
            <a:ext cx="2590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	</a:t>
            </a:r>
            <a:r>
              <a:rPr lang="en-US" dirty="0">
                <a:solidFill>
                  <a:srgbClr val="00B0F0"/>
                </a:solidFill>
              </a:rPr>
              <a:t>|</a:t>
            </a:r>
            <a:r>
              <a:rPr lang="en-US" dirty="0"/>
              <a:t>	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ECB2C6-4897-A846-9863-1EA75B96D685}"/>
              </a:ext>
            </a:extLst>
          </p:cNvPr>
          <p:cNvSpPr txBox="1"/>
          <p:nvPr/>
        </p:nvSpPr>
        <p:spPr>
          <a:xfrm>
            <a:off x="3494804" y="3227597"/>
            <a:ext cx="2590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	</a:t>
            </a:r>
            <a:r>
              <a:rPr lang="en-US" dirty="0">
                <a:solidFill>
                  <a:srgbClr val="00B0F0"/>
                </a:solidFill>
              </a:rPr>
              <a:t>|</a:t>
            </a:r>
            <a:r>
              <a:rPr lang="en-US" dirty="0"/>
              <a:t>	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79EF7C-2C0C-0946-A7F4-DA8921ED1370}"/>
              </a:ext>
            </a:extLst>
          </p:cNvPr>
          <p:cNvSpPr txBox="1"/>
          <p:nvPr/>
        </p:nvSpPr>
        <p:spPr>
          <a:xfrm>
            <a:off x="3855440" y="3715880"/>
            <a:ext cx="2590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	</a:t>
            </a:r>
            <a:r>
              <a:rPr lang="en-US" dirty="0">
                <a:solidFill>
                  <a:srgbClr val="00B0F0"/>
                </a:solidFill>
              </a:rPr>
              <a:t>|</a:t>
            </a:r>
            <a:r>
              <a:rPr lang="en-US" dirty="0"/>
              <a:t>	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3D5D70-A45A-AE4E-9A51-F67A27366A21}"/>
              </a:ext>
            </a:extLst>
          </p:cNvPr>
          <p:cNvSpPr txBox="1"/>
          <p:nvPr/>
        </p:nvSpPr>
        <p:spPr>
          <a:xfrm>
            <a:off x="4603170" y="4559916"/>
            <a:ext cx="2590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	</a:t>
            </a:r>
            <a:r>
              <a:rPr lang="en-US" dirty="0">
                <a:solidFill>
                  <a:srgbClr val="00B0F0"/>
                </a:solidFill>
              </a:rPr>
              <a:t>|</a:t>
            </a:r>
            <a:r>
              <a:rPr lang="en-US" dirty="0"/>
              <a:t>	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19C005-B855-8543-8221-4FA8B85F381A}"/>
              </a:ext>
            </a:extLst>
          </p:cNvPr>
          <p:cNvSpPr txBox="1"/>
          <p:nvPr/>
        </p:nvSpPr>
        <p:spPr>
          <a:xfrm>
            <a:off x="4790205" y="4085212"/>
            <a:ext cx="2590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	</a:t>
            </a:r>
            <a:r>
              <a:rPr lang="en-US" dirty="0">
                <a:solidFill>
                  <a:srgbClr val="00B0F0"/>
                </a:solidFill>
              </a:rPr>
              <a:t>|</a:t>
            </a:r>
            <a:r>
              <a:rPr lang="en-US" dirty="0"/>
              <a:t>	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ABC6F8-3D79-EB43-87F4-266571A329E0}"/>
              </a:ext>
            </a:extLst>
          </p:cNvPr>
          <p:cNvSpPr txBox="1"/>
          <p:nvPr/>
        </p:nvSpPr>
        <p:spPr>
          <a:xfrm>
            <a:off x="2996040" y="5027485"/>
            <a:ext cx="2590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	</a:t>
            </a:r>
            <a:r>
              <a:rPr lang="en-US" dirty="0">
                <a:solidFill>
                  <a:srgbClr val="00B0F0"/>
                </a:solidFill>
              </a:rPr>
              <a:t>|</a:t>
            </a:r>
            <a:r>
              <a:rPr lang="en-US" dirty="0"/>
              <a:t>	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ED84FF-2937-E544-93D6-F37A9EA5F6FC}"/>
              </a:ext>
            </a:extLst>
          </p:cNvPr>
          <p:cNvSpPr txBox="1"/>
          <p:nvPr/>
        </p:nvSpPr>
        <p:spPr>
          <a:xfrm>
            <a:off x="4800598" y="5432730"/>
            <a:ext cx="2590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	</a:t>
            </a:r>
            <a:r>
              <a:rPr lang="en-US" dirty="0">
                <a:solidFill>
                  <a:srgbClr val="00B0F0"/>
                </a:solidFill>
              </a:rPr>
              <a:t>|</a:t>
            </a:r>
            <a:r>
              <a:rPr lang="en-US" dirty="0"/>
              <a:t>	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F131A6-BC21-7541-80ED-2F7946AA7BCB}"/>
              </a:ext>
            </a:extLst>
          </p:cNvPr>
          <p:cNvSpPr txBox="1"/>
          <p:nvPr/>
        </p:nvSpPr>
        <p:spPr>
          <a:xfrm>
            <a:off x="4014353" y="5915604"/>
            <a:ext cx="2590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	</a:t>
            </a:r>
            <a:r>
              <a:rPr lang="en-US" dirty="0">
                <a:solidFill>
                  <a:srgbClr val="00B0F0"/>
                </a:solidFill>
              </a:rPr>
              <a:t>|</a:t>
            </a:r>
            <a:r>
              <a:rPr lang="en-US" dirty="0"/>
              <a:t>	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4EE9B47-8B7A-3C42-BD16-BCFFA4779007}"/>
                  </a:ext>
                </a:extLst>
              </p14:cNvPr>
              <p14:cNvContentPartPr/>
              <p14:nvPr/>
            </p14:nvContentPartPr>
            <p14:xfrm>
              <a:off x="5208120" y="2535840"/>
              <a:ext cx="4824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4EE9B47-8B7A-3C42-BD16-BCFFA47790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4760" y="2064960"/>
                <a:ext cx="10710720" cy="329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644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673A7-B9C8-A440-92B9-E023F0C4B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CLT for Confidence Intervals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A4A8D-7CF8-D54D-A11F-13CC3354B3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103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Statistical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Statistical inference</a:t>
            </a:r>
            <a:r>
              <a:rPr lang="en-GB" dirty="0"/>
              <a:t> is the process of deducing properties of an underlying distribution by analysis of data. Inferential </a:t>
            </a:r>
            <a:r>
              <a:rPr lang="en-GB" b="1" dirty="0"/>
              <a:t>statistical</a:t>
            </a:r>
            <a:r>
              <a:rPr lang="en-GB" dirty="0"/>
              <a:t> analysis infers properties about a population: this includes testing hypotheses and deriving estimates.</a:t>
            </a:r>
          </a:p>
        </p:txBody>
      </p:sp>
    </p:spTree>
    <p:extLst>
      <p:ext uri="{BB962C8B-B14F-4D97-AF65-F5344CB8AC3E}">
        <p14:creationId xmlns:p14="http://schemas.microsoft.com/office/powerpoint/2010/main" val="33736059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CLT to estimate a population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09600" y="1773936"/>
                <a:ext cx="10972800" cy="4623816"/>
              </a:xfrm>
            </p:spPr>
            <p:txBody>
              <a:bodyPr/>
              <a:lstStyle/>
              <a:p>
                <a:r>
                  <a:rPr lang="en-GB" dirty="0"/>
                  <a:t>So the following statement is true for sample with n≥30:</a:t>
                </a:r>
              </a:p>
              <a:p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11906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1.96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̅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GB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1.96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)≈0.95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09600" y="1773936"/>
                <a:ext cx="10972800" cy="4623816"/>
              </a:xfrm>
              <a:blipFill>
                <a:blip r:embed="rId2"/>
                <a:stretch>
                  <a:fillRect t="-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600" y="3634994"/>
            <a:ext cx="5384800" cy="3230880"/>
          </a:xfrm>
        </p:spPr>
      </p:pic>
    </p:spTree>
    <p:extLst>
      <p:ext uri="{BB962C8B-B14F-4D97-AF65-F5344CB8AC3E}">
        <p14:creationId xmlns:p14="http://schemas.microsoft.com/office/powerpoint/2010/main" val="4198431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CLT to estimate a population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09600" y="1773936"/>
                <a:ext cx="10972800" cy="4623816"/>
              </a:xfrm>
            </p:spPr>
            <p:txBody>
              <a:bodyPr/>
              <a:lstStyle/>
              <a:p>
                <a:r>
                  <a:rPr lang="en-GB" dirty="0"/>
                  <a:t>What we would like to know is </a:t>
                </a:r>
              </a:p>
              <a:p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11906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1.96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GB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̅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1.96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)≈0.95</m:t>
                      </m:r>
                    </m:oMath>
                  </m:oMathPara>
                </a14:m>
                <a:endParaRPr lang="en-GB" dirty="0"/>
              </a:p>
              <a:p>
                <a:pPr marL="119062" indent="0">
                  <a:buNone/>
                </a:pPr>
                <a:r>
                  <a:rPr lang="en-GB" dirty="0"/>
                  <a:t>This would be nice as we can calculate </a:t>
                </a:r>
                <a:br>
                  <a:rPr lang="en-GB" dirty="0"/>
                </a:br>
                <a:r>
                  <a:rPr lang="en-GB" dirty="0"/>
                  <a:t>the mean of the samples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09600" y="1773936"/>
                <a:ext cx="10972800" cy="4623816"/>
              </a:xfrm>
              <a:blipFill>
                <a:blip r:embed="rId2"/>
                <a:stretch>
                  <a:fillRect l="-116" t="-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664" y="3627120"/>
            <a:ext cx="5384800" cy="3230880"/>
          </a:xfrm>
        </p:spPr>
      </p:pic>
    </p:spTree>
    <p:extLst>
      <p:ext uri="{BB962C8B-B14F-4D97-AF65-F5344CB8AC3E}">
        <p14:creationId xmlns:p14="http://schemas.microsoft.com/office/powerpoint/2010/main" val="2798178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CLT to estimate a population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But what we actually have is </a:t>
                </a:r>
              </a:p>
              <a:p>
                <a:pPr marL="11906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GB" b="0" i="1" baseline="3000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1.96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GB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̅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GB" i="1" baseline="3000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baseline="3000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1.96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)≈0.95</m:t>
                      </m:r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GB" i="1" baseline="3000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GB" dirty="0"/>
                  <a:t> is used to denote a hypothetical random sample mean calculated from a random sample size of n from the population</a:t>
                </a:r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2448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CLT to estimate a population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But what we actually have is </a:t>
                </a:r>
              </a:p>
              <a:p>
                <a:pPr marL="11906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GB" i="1" baseline="3000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1.96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̅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GB" i="1" baseline="3000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1.96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)≈0.95</m:t>
                      </m:r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What this means is:</a:t>
                </a:r>
              </a:p>
              <a:p>
                <a:pPr lvl="1"/>
                <a:r>
                  <a:rPr lang="en-GB" dirty="0"/>
                  <a:t>If we take repeated independent random samples of size n from a population, and for each sample we calculate the interval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GB" i="1" baseline="3000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1.96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GB" dirty="0"/>
                  <a:t>, then 95% of these intervals will contain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546" r="-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77177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CLT to estimate a population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But what we actually have is </a:t>
                </a:r>
              </a:p>
              <a:p>
                <a:pPr marL="11906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GB" i="1" baseline="3000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1.96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̅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GB" i="1" baseline="3000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1.96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)≈0.95</m:t>
                      </m:r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What this DOES NOT means is:</a:t>
                </a:r>
              </a:p>
              <a:p>
                <a:pPr lvl="1"/>
                <a:r>
                  <a:rPr lang="en-GB" dirty="0"/>
                  <a:t>If we take one independent random samples of size n from a population, and for this sample we calculate the interval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GB" i="1" baseline="3000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1.96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GB" dirty="0"/>
                  <a:t>, then there is a 95% that this interval contains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22108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CLT to estimate a population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38150" lvl="1" indent="-319088">
                  <a:spcBef>
                    <a:spcPct val="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"/>
                </a:pPr>
                <a:r>
                  <a:rPr lang="en-GB" dirty="0"/>
                  <a:t>Either the interval contains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GB" dirty="0"/>
                  <a:t> or does not.</a:t>
                </a:r>
              </a:p>
              <a:p>
                <a:pPr marL="119062" lvl="1" indent="0">
                  <a:spcBef>
                    <a:spcPct val="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en-GB" dirty="0"/>
                  <a:t> </a:t>
                </a:r>
              </a:p>
              <a:p>
                <a:pPr marL="438150" lvl="1" indent="-319088">
                  <a:spcBef>
                    <a:spcPct val="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"/>
                </a:pPr>
                <a:r>
                  <a:rPr lang="en-GB" dirty="0"/>
                  <a:t>Nevertheless, we calculate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GB" i="1" baseline="3000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1.96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GB" dirty="0"/>
                  <a:t> and say that this represents a 95% confidence interval of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endParaRPr lang="en-GB" dirty="0"/>
              </a:p>
              <a:p>
                <a:pPr marL="438150" lvl="1" indent="-319088">
                  <a:spcBef>
                    <a:spcPct val="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"/>
                </a:pPr>
                <a:r>
                  <a:rPr lang="en-GB" dirty="0"/>
                  <a:t>The confidence intervals is not a probability statement, it is used as evidence of the likely location of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GB" dirty="0"/>
                  <a:t> based on our sample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52453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CLT to estimate a population mean</a:t>
            </a:r>
          </a:p>
        </p:txBody>
      </p:sp>
      <p:pic>
        <p:nvPicPr>
          <p:cNvPr id="4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021" y="1774825"/>
            <a:ext cx="7709958" cy="4625975"/>
          </a:xfrm>
        </p:spPr>
      </p:pic>
    </p:spTree>
    <p:extLst>
      <p:ext uri="{BB962C8B-B14F-4D97-AF65-F5344CB8AC3E}">
        <p14:creationId xmlns:p14="http://schemas.microsoft.com/office/powerpoint/2010/main" val="17412614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CLT to estimate a population mean</a:t>
            </a:r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B46A6B3F-6EF9-924F-97C5-06E8A9856E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73" y="1651153"/>
            <a:ext cx="6709719" cy="4943110"/>
          </a:xfrm>
        </p:spPr>
      </p:pic>
    </p:spTree>
    <p:extLst>
      <p:ext uri="{BB962C8B-B14F-4D97-AF65-F5344CB8AC3E}">
        <p14:creationId xmlns:p14="http://schemas.microsoft.com/office/powerpoint/2010/main" val="40442981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CLT to estimate a population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i="1" dirty="0">
                    <a:latin typeface="Cambria Math" panose="02040503050406030204" pitchFamily="18" charset="0"/>
                  </a:rPr>
                  <a:t>Finally we need a “good” estimate of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GB" i="1" dirty="0">
                    <a:latin typeface="Cambria Math" panose="02040503050406030204" pitchFamily="18" charset="0"/>
                  </a:rPr>
                  <a:t> for this</a:t>
                </a:r>
              </a:p>
              <a:p>
                <a:pPr marL="11906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GB" i="1" baseline="3000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1.96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̅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GB" i="1" baseline="3000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1.96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)≈0.95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We use </a:t>
                </a:r>
              </a:p>
              <a:p>
                <a:pPr marL="11906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b="0" i="1" baseline="300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nary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type m:val="skw"/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  <m:r>
                                        <a:rPr lang="en-GB" b="0" i="1" baseline="3000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nary>
                                </m:num>
                                <m:den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546" b="-7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67407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673A7-B9C8-A440-92B9-E023F0C4B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A4A8D-7CF8-D54D-A11F-13CC3354B3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51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many people will give F.G. a first preference in the next general election?</a:t>
            </a:r>
          </a:p>
          <a:p>
            <a:r>
              <a:rPr lang="en-GB" dirty="0"/>
              <a:t>Two researchers conduct a poll and get two estimates</a:t>
            </a:r>
          </a:p>
          <a:p>
            <a:pPr lvl="1"/>
            <a:r>
              <a:rPr lang="en-GB" dirty="0"/>
              <a:t>Researcher A (10 people) = 40%</a:t>
            </a:r>
          </a:p>
          <a:p>
            <a:pPr lvl="1"/>
            <a:r>
              <a:rPr lang="en-GB" dirty="0"/>
              <a:t>Researcher B (100 people) = 25%</a:t>
            </a:r>
          </a:p>
          <a:p>
            <a:r>
              <a:rPr lang="en-GB" dirty="0"/>
              <a:t>Which estimate would you trust?</a:t>
            </a:r>
          </a:p>
        </p:txBody>
      </p:sp>
    </p:spTree>
    <p:extLst>
      <p:ext uri="{BB962C8B-B14F-4D97-AF65-F5344CB8AC3E}">
        <p14:creationId xmlns:p14="http://schemas.microsoft.com/office/powerpoint/2010/main" val="444442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GB" dirty="0"/>
                  <a:t>30 samples of a uniform distribution (0,1)</a:t>
                </a:r>
              </a:p>
              <a:p>
                <a:r>
                  <a:rPr lang="en-GB" dirty="0"/>
                  <a:t>E[x]=0.5</a:t>
                </a:r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GB" dirty="0"/>
                  <a:t>=14.85</a:t>
                </a:r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nary>
                  </m:oMath>
                </a14:m>
                <a:r>
                  <a:rPr lang="en-GB" dirty="0"/>
                  <a:t>=9.33</a:t>
                </a:r>
              </a:p>
              <a:p>
                <a:pPr marL="119062" indent="0">
                  <a:buNone/>
                </a:pPr>
                <a:endParaRPr lang="en-GB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GB" i="1" baseline="3000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GB" dirty="0"/>
                  <a:t>=0.495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/>
                  <a:t>0.26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t="-395" b="-14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0" y="2469991"/>
            <a:ext cx="5384800" cy="3230880"/>
          </a:xfrm>
        </p:spPr>
      </p:pic>
      <p:pic>
        <p:nvPicPr>
          <p:cNvPr id="7" name="Content Placeholder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2359152"/>
            <a:ext cx="5094044" cy="3230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67391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GB" dirty="0"/>
                              <m:t>9.33 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type m:val="skw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GB" dirty="0"/>
                                  <m:t>14.85</m:t>
                                </m:r>
                                <m:r>
                                  <m:rPr>
                                    <m:nor/>
                                  </m:rPr>
                                  <a:rPr lang="en-GB" b="0" i="0" dirty="0" smtClean="0"/>
                                  <m:t>∗</m:t>
                                </m:r>
                                <m:r>
                                  <m:rPr>
                                    <m:nor/>
                                  </m:rPr>
                                  <a:rPr lang="en-GB" dirty="0"/>
                                  <m:t>14.85 </m:t>
                                </m:r>
                              </m:num>
                              <m:den>
                                <m:r>
                                  <a:rPr lang="en-GB" b="0" i="1" baseline="30000" smtClean="0"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den>
                            </m:f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29</m:t>
                            </m:r>
                          </m:den>
                        </m:f>
                      </m:e>
                    </m:rad>
                  </m:oMath>
                </a14:m>
                <a:endParaRPr lang="en-GB" dirty="0"/>
              </a:p>
              <a:p>
                <a:endParaRPr lang="en-GB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/>
                  <a:t>0.26</a:t>
                </a:r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0" y="2469991"/>
            <a:ext cx="5384800" cy="3230880"/>
          </a:xfrm>
        </p:spPr>
      </p:pic>
      <p:pic>
        <p:nvPicPr>
          <p:cNvPr id="5" name="Content Placeholder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2469991"/>
            <a:ext cx="5094044" cy="3230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22061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0.495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1.96×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0.26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30</m:t>
                            </m:r>
                          </m:e>
                        </m:rad>
                      </m:den>
                    </m:f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(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0.495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0.095</m:t>
                    </m:r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0.495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0.09</m:t>
                    </m:r>
                  </m:oMath>
                </a14:m>
                <a:r>
                  <a:rPr lang="en-GB" dirty="0"/>
                  <a:t>5)</a:t>
                </a:r>
              </a:p>
              <a:p>
                <a:endParaRPr lang="en-GB" dirty="0"/>
              </a:p>
              <a:p>
                <a:r>
                  <a:rPr lang="en-GB" dirty="0"/>
                  <a:t>(0.4,0.59)</a:t>
                </a:r>
              </a:p>
              <a:p>
                <a:r>
                  <a:rPr lang="en-GB" dirty="0"/>
                  <a:t>We say that the interval (0.4,0.59) is a 95% CI for the population mean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r="-2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0" y="2377786"/>
            <a:ext cx="5384800" cy="3415290"/>
          </a:xfrm>
        </p:spPr>
      </p:pic>
    </p:spTree>
    <p:extLst>
      <p:ext uri="{BB962C8B-B14F-4D97-AF65-F5344CB8AC3E}">
        <p14:creationId xmlns:p14="http://schemas.microsoft.com/office/powerpoint/2010/main" val="20662880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673A7-B9C8-A440-92B9-E023F0C4B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CLT for Confidence Intervals as a function of 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A4A8D-7CF8-D54D-A11F-13CC3354B3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1893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95 % Confidence Intervals of the mean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021" y="1774825"/>
            <a:ext cx="7709958" cy="4625975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63618B8-6121-D94D-8E5E-7ACDA375BF1A}"/>
              </a:ext>
            </a:extLst>
          </p:cNvPr>
          <p:cNvSpPr/>
          <p:nvPr/>
        </p:nvSpPr>
        <p:spPr>
          <a:xfrm>
            <a:off x="318719" y="1694667"/>
            <a:ext cx="1178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Dots- 95%</a:t>
            </a:r>
          </a:p>
        </p:txBody>
      </p:sp>
    </p:spTree>
    <p:extLst>
      <p:ext uri="{BB962C8B-B14F-4D97-AF65-F5344CB8AC3E}">
        <p14:creationId xmlns:p14="http://schemas.microsoft.com/office/powerpoint/2010/main" val="41802885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673A7-B9C8-A440-92B9-E023F0C4B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95%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A4A8D-7CF8-D54D-A11F-13CC3354B3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906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95%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I just like the sound of it.</a:t>
                </a:r>
              </a:p>
              <a:p>
                <a:endParaRPr lang="en-GB" dirty="0"/>
              </a:p>
              <a:p>
                <a:r>
                  <a:rPr lang="en-GB" dirty="0"/>
                  <a:t>The general form is </a:t>
                </a:r>
              </a:p>
              <a:p>
                <a:pPr marL="11906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GB" dirty="0"/>
                            <m:t>CI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)100%</m:t>
                          </m:r>
                        </m:sub>
                      </m:sSub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acc>
                        <m:accPr>
                          <m:chr m:val="̅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GB" dirty="0"/>
              </a:p>
              <a:p>
                <a:pPr marL="119062" indent="0">
                  <a:buNone/>
                </a:pPr>
                <a:r>
                  <a:rPr lang="en-GB" dirty="0"/>
                  <a:t>Where </a:t>
                </a:r>
              </a:p>
              <a:p>
                <a:pPr marL="119062" indent="0">
                  <a:buNone/>
                </a:pP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dirty="0"/>
                  <a:t> is between 0 and 1</a:t>
                </a:r>
              </a:p>
              <a:p>
                <a:pPr marL="119062" indent="0">
                  <a:buNone/>
                </a:pP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)100%</m:t>
                    </m:r>
                  </m:oMath>
                </a14:m>
                <a:r>
                  <a:rPr lang="en-GB" dirty="0"/>
                  <a:t> is the confidence interval</a:t>
                </a:r>
              </a:p>
              <a:p>
                <a:pPr marL="11906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r>
                  <a:rPr lang="en-GB" dirty="0"/>
                  <a:t> is the value from the Normal distribution table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 t="-659" b="-14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34465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 Confidence Intervals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95697246"/>
                  </p:ext>
                </p:extLst>
              </p:nvPr>
            </p:nvGraphicFramePr>
            <p:xfrm>
              <a:off x="609600" y="1774825"/>
              <a:ext cx="10972800" cy="1873758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3657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57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57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Confidence</a:t>
                          </a:r>
                          <a:r>
                            <a:rPr lang="en-GB" baseline="0" dirty="0"/>
                            <a:t> Interval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GB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GB" dirty="0"/>
                            <a:t>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GB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GB"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90%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1.6449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95%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0.025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1.96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99%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0.005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2.5758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99.9%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0.0005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4.4172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95697246"/>
                  </p:ext>
                </p:extLst>
              </p:nvPr>
            </p:nvGraphicFramePr>
            <p:xfrm>
              <a:off x="609600" y="1774825"/>
              <a:ext cx="10972800" cy="1873758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3657600"/>
                    <a:gridCol w="3657600"/>
                    <a:gridCol w="3657600"/>
                  </a:tblGrid>
                  <a:tr h="390398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Confidence</a:t>
                          </a:r>
                          <a:r>
                            <a:rPr lang="en-GB" baseline="0" dirty="0" smtClean="0"/>
                            <a:t> Interval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333" t="-7813" r="-100833" b="-40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333" t="-7813" r="-833" b="-404688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90%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0.05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1.6449</a:t>
                          </a:r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95%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0.025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1.96</a:t>
                          </a:r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99%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0.005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2.5758</a:t>
                          </a:r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99.9%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0.0005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4.4172</a:t>
                          </a:r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pic>
        <p:nvPicPr>
          <p:cNvPr id="5" name="Picture 8" descr="https://kanbanize.com/blog/wp-content/uploads/2014/07/Standard_deviation_diagram.png">
            <a:extLst>
              <a:ext uri="{FF2B5EF4-FFF2-40B4-BE49-F238E27FC236}">
                <a16:creationId xmlns:a16="http://schemas.microsoft.com/office/drawing/2014/main" id="{1DE6F8A9-51D5-1E4E-AE6D-AB3FCB815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79839" y="3859001"/>
            <a:ext cx="4235874" cy="2998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11788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0.495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4.4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0.26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30</m:t>
                            </m:r>
                          </m:e>
                        </m:rad>
                      </m:den>
                    </m:f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(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0.495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0.21</m:t>
                    </m:r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0.495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0.21</m:t>
                    </m:r>
                  </m:oMath>
                </a14:m>
                <a:r>
                  <a:rPr lang="en-GB" dirty="0"/>
                  <a:t>)</a:t>
                </a:r>
              </a:p>
              <a:p>
                <a:endParaRPr lang="en-GB" dirty="0"/>
              </a:p>
              <a:p>
                <a:r>
                  <a:rPr lang="en-GB" dirty="0"/>
                  <a:t>(0.285,0.705)</a:t>
                </a:r>
              </a:p>
              <a:p>
                <a:r>
                  <a:rPr lang="en-GB" dirty="0"/>
                  <a:t>We say that the interval (0.285, 0.705) is a 99.9% CI for the population mean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0" y="2377786"/>
            <a:ext cx="5384800" cy="3415290"/>
          </a:xfrm>
        </p:spPr>
      </p:pic>
    </p:spTree>
    <p:extLst>
      <p:ext uri="{BB962C8B-B14F-4D97-AF65-F5344CB8AC3E}">
        <p14:creationId xmlns:p14="http://schemas.microsoft.com/office/powerpoint/2010/main" val="32421266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673A7-B9C8-A440-92B9-E023F0C4B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CLT for Confidence Intervals as a function of 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A4A8D-7CF8-D54D-A11F-13CC3354B3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80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much “better” is estimate B than estimate A</a:t>
            </a:r>
          </a:p>
          <a:p>
            <a:endParaRPr lang="en-GB" dirty="0"/>
          </a:p>
          <a:p>
            <a:r>
              <a:rPr lang="en-GB" dirty="0"/>
              <a:t>What is a good estimate </a:t>
            </a:r>
          </a:p>
          <a:p>
            <a:pPr lvl="1"/>
            <a:r>
              <a:rPr lang="en-GB" dirty="0"/>
              <a:t>Unbiased</a:t>
            </a:r>
          </a:p>
          <a:p>
            <a:pPr lvl="1"/>
            <a:r>
              <a:rPr lang="en-GB" dirty="0"/>
              <a:t>Low variability</a:t>
            </a:r>
          </a:p>
          <a:p>
            <a:pPr lvl="1"/>
            <a:endParaRPr lang="en-GB" dirty="0"/>
          </a:p>
          <a:p>
            <a:r>
              <a:rPr lang="en-GB" dirty="0"/>
              <a:t>The idea of repeated sampling is central to statistical sampling theory</a:t>
            </a:r>
          </a:p>
        </p:txBody>
      </p:sp>
    </p:spTree>
    <p:extLst>
      <p:ext uri="{BB962C8B-B14F-4D97-AF65-F5344CB8AC3E}">
        <p14:creationId xmlns:p14="http://schemas.microsoft.com/office/powerpoint/2010/main" val="12782805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 Confidence Intervals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173" y="1774825"/>
            <a:ext cx="7293653" cy="462597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18F042-A90B-7A47-9EBE-71DF8E06FAFD}"/>
              </a:ext>
            </a:extLst>
          </p:cNvPr>
          <p:cNvSpPr txBox="1"/>
          <p:nvPr/>
        </p:nvSpPr>
        <p:spPr>
          <a:xfrm>
            <a:off x="356134" y="1590159"/>
            <a:ext cx="3869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– 99% confidence Interval</a:t>
            </a:r>
          </a:p>
          <a:p>
            <a:r>
              <a:rPr lang="en-US" dirty="0"/>
              <a:t>Dots- 95%</a:t>
            </a:r>
          </a:p>
        </p:txBody>
      </p:sp>
    </p:spTree>
    <p:extLst>
      <p:ext uri="{BB962C8B-B14F-4D97-AF65-F5344CB8AC3E}">
        <p14:creationId xmlns:p14="http://schemas.microsoft.com/office/powerpoint/2010/main" val="7171966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673A7-B9C8-A440-92B9-E023F0C4B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Confidence Intervals for Proportions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A4A8D-7CF8-D54D-A11F-13CC3354B3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795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Confidence Intervals for Proportions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Proportions (including %) such as voting are highly relevant and are can have confidence intervals estimated by the central limit theorem</a:t>
                </a:r>
              </a:p>
              <a:p>
                <a:r>
                  <a:rPr lang="en-GB" dirty="0"/>
                  <a:t>From the CLT we have </a:t>
                </a:r>
              </a:p>
              <a:p>
                <a:pPr marL="11906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GB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𝑝𝑞</m:t>
                          </m:r>
                        </m:num>
                        <m:den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GB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GB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=(1−</m:t>
                    </m:r>
                    <m:r>
                      <a:rPr lang="en-GB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GB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marL="119062" indent="0">
                  <a:buNone/>
                </a:pPr>
                <a:r>
                  <a:rPr lang="en-GB" dirty="0"/>
                  <a:t>The standard error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GB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en-GB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 dirty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acc>
                              <m:accPr>
                                <m:chr m:val="̂"/>
                                <m:ctrlPr>
                                  <a:rPr lang="en-GB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num>
                          <m:den>
                            <m:r>
                              <a:rPr lang="en-GB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 t="-6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28937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Confidence Intervals for Proportions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The general form is </a:t>
                </a:r>
              </a:p>
              <a:p>
                <a:pPr marL="11906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GB" dirty="0"/>
                            <m:t>CI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)100%</m:t>
                          </m:r>
                        </m:sub>
                      </m:sSub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acc>
                        <m:accPr>
                          <m:chr m:val="̂"/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𝑝𝑞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GB" dirty="0"/>
              </a:p>
              <a:p>
                <a:pPr marL="119062" indent="0">
                  <a:buNone/>
                </a:pPr>
                <a:r>
                  <a:rPr lang="en-GB" dirty="0"/>
                  <a:t>Where </a:t>
                </a:r>
              </a:p>
              <a:p>
                <a:pPr marL="119062" indent="0">
                  <a:buNone/>
                </a:pP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dirty="0"/>
                  <a:t> is between 0 and 1</a:t>
                </a:r>
              </a:p>
              <a:p>
                <a:pPr marL="119062" indent="0">
                  <a:buNone/>
                </a:pP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)100%</m:t>
                    </m:r>
                  </m:oMath>
                </a14:m>
                <a:r>
                  <a:rPr lang="en-GB" dirty="0"/>
                  <a:t> is the confidence interval</a:t>
                </a:r>
              </a:p>
              <a:p>
                <a:pPr marL="11906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r>
                  <a:rPr lang="en-GB" dirty="0"/>
                  <a:t> is the value from the Normal distribution table </a:t>
                </a:r>
              </a:p>
              <a:p>
                <a:pPr marL="119062" indent="0">
                  <a:buNone/>
                </a:pPr>
                <a:r>
                  <a:rPr lang="en-GB" dirty="0"/>
                  <a:t>q=(1-p)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 t="-6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85930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Confidence Intervals for Proportions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As p is contained between (0,1) there is a restriction on the minimum number of samples. Which is </a:t>
                </a:r>
              </a:p>
              <a:p>
                <a:pPr marL="11906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acc>
                        <m:accPr>
                          <m:chr m:val="̂"/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ad>
                        <m:radPr>
                          <m:degHide m:val="on"/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̂"/>
                                  <m:ctrlP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acc>
                                <m:accPr>
                                  <m:chr m:val="̂"/>
                                  <m:ctrlP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b="0" i="1" dirty="0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6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7249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Confidence Intervals for Proportions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many people will give F.G. a first preference in the next general election?</a:t>
            </a:r>
          </a:p>
          <a:p>
            <a:r>
              <a:rPr lang="en-GB" dirty="0"/>
              <a:t>Two researchers conduct a poll and get two estimates</a:t>
            </a:r>
          </a:p>
          <a:p>
            <a:pPr lvl="1"/>
            <a:r>
              <a:rPr lang="en-GB" dirty="0"/>
              <a:t>Researcher A (10 people) = 40%</a:t>
            </a:r>
          </a:p>
          <a:p>
            <a:pPr lvl="1"/>
            <a:r>
              <a:rPr lang="en-GB" dirty="0"/>
              <a:t>Researcher B (100 people) = 25%</a:t>
            </a:r>
          </a:p>
          <a:p>
            <a:r>
              <a:rPr lang="en-GB" dirty="0"/>
              <a:t>Which estimate would you trust?</a:t>
            </a:r>
          </a:p>
        </p:txBody>
      </p:sp>
    </p:spTree>
    <p:extLst>
      <p:ext uri="{BB962C8B-B14F-4D97-AF65-F5344CB8AC3E}">
        <p14:creationId xmlns:p14="http://schemas.microsoft.com/office/powerpoint/2010/main" val="13244732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F1234-02B2-B9BF-FA3F-F0E2FD011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Take-Home Point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E59E6-4ED4-2371-BE95-3F8F2FEE0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9062" indent="0">
              <a:buNone/>
            </a:pPr>
            <a:r>
              <a:rPr lang="en-GB" dirty="0"/>
              <a:t>The Central Limit Theorem providing the foundation for estimating means and proportions through confidence intervals.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A8BC4F-96C6-00D2-3CDB-7E7B7E1AFB77}"/>
              </a:ext>
            </a:extLst>
          </p:cNvPr>
          <p:cNvSpPr txBox="1"/>
          <p:nvPr/>
        </p:nvSpPr>
        <p:spPr>
          <a:xfrm>
            <a:off x="5168599" y="3500304"/>
            <a:ext cx="2185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True Mean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EE5293-F417-3FB0-21EE-81DF387EFEE4}"/>
              </a:ext>
            </a:extLst>
          </p:cNvPr>
          <p:cNvSpPr txBox="1"/>
          <p:nvPr/>
        </p:nvSpPr>
        <p:spPr>
          <a:xfrm>
            <a:off x="4747570" y="4032858"/>
            <a:ext cx="2751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	</a:t>
            </a:r>
            <a:r>
              <a:rPr lang="en-US" dirty="0">
                <a:solidFill>
                  <a:srgbClr val="00B0F0"/>
                </a:solidFill>
              </a:rPr>
              <a:t>|</a:t>
            </a:r>
            <a:r>
              <a:rPr lang="en-US" dirty="0"/>
              <a:t>	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611C48-8232-E3CD-F5BB-F4FFB910B812}"/>
              </a:ext>
            </a:extLst>
          </p:cNvPr>
          <p:cNvSpPr/>
          <p:nvPr/>
        </p:nvSpPr>
        <p:spPr>
          <a:xfrm>
            <a:off x="1266093" y="3429000"/>
            <a:ext cx="18958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| Observed Mean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2ED946-C8BE-3715-5250-88EC9235356A}"/>
              </a:ext>
            </a:extLst>
          </p:cNvPr>
          <p:cNvSpPr/>
          <p:nvPr/>
        </p:nvSpPr>
        <p:spPr>
          <a:xfrm>
            <a:off x="1204714" y="3848192"/>
            <a:ext cx="29462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() 95% Confidence Intervals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CCBB0A-73DB-C4AE-D30A-08E4D2113666}"/>
              </a:ext>
            </a:extLst>
          </p:cNvPr>
          <p:cNvSpPr txBox="1"/>
          <p:nvPr/>
        </p:nvSpPr>
        <p:spPr>
          <a:xfrm>
            <a:off x="5336388" y="4549595"/>
            <a:ext cx="2751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	</a:t>
            </a:r>
            <a:r>
              <a:rPr lang="en-US" dirty="0">
                <a:solidFill>
                  <a:srgbClr val="00B0F0"/>
                </a:solidFill>
              </a:rPr>
              <a:t>|</a:t>
            </a:r>
            <a:r>
              <a:rPr lang="en-US" dirty="0"/>
              <a:t>	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F91626-9620-7A91-6FDB-92D77AB5933D}"/>
              </a:ext>
            </a:extLst>
          </p:cNvPr>
          <p:cNvSpPr txBox="1"/>
          <p:nvPr/>
        </p:nvSpPr>
        <p:spPr>
          <a:xfrm>
            <a:off x="4338860" y="4971837"/>
            <a:ext cx="2751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	</a:t>
            </a:r>
            <a:r>
              <a:rPr lang="en-US" dirty="0">
                <a:solidFill>
                  <a:srgbClr val="00B0F0"/>
                </a:solidFill>
              </a:rPr>
              <a:t>|</a:t>
            </a:r>
            <a:r>
              <a:rPr lang="en-US" dirty="0"/>
              <a:t>	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C2E8C7-5D21-9AC0-4E80-0FBC7FBB5785}"/>
              </a:ext>
            </a:extLst>
          </p:cNvPr>
          <p:cNvSpPr txBox="1"/>
          <p:nvPr/>
        </p:nvSpPr>
        <p:spPr>
          <a:xfrm>
            <a:off x="4699496" y="5460120"/>
            <a:ext cx="2751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	</a:t>
            </a:r>
            <a:r>
              <a:rPr lang="en-US" dirty="0">
                <a:solidFill>
                  <a:srgbClr val="00B0F0"/>
                </a:solidFill>
              </a:rPr>
              <a:t>|</a:t>
            </a:r>
            <a:r>
              <a:rPr lang="en-US" dirty="0"/>
              <a:t>	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045ED6-03D4-6150-B273-05BA0069EFE9}"/>
              </a:ext>
            </a:extLst>
          </p:cNvPr>
          <p:cNvSpPr txBox="1"/>
          <p:nvPr/>
        </p:nvSpPr>
        <p:spPr>
          <a:xfrm>
            <a:off x="5447226" y="6304156"/>
            <a:ext cx="2751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	</a:t>
            </a:r>
            <a:r>
              <a:rPr lang="en-US" dirty="0">
                <a:solidFill>
                  <a:srgbClr val="00B0F0"/>
                </a:solidFill>
              </a:rPr>
              <a:t>|</a:t>
            </a:r>
            <a:r>
              <a:rPr lang="en-US" dirty="0"/>
              <a:t>	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9CAB3C-3E85-51AA-DFAC-A269D6630448}"/>
              </a:ext>
            </a:extLst>
          </p:cNvPr>
          <p:cNvSpPr txBox="1"/>
          <p:nvPr/>
        </p:nvSpPr>
        <p:spPr>
          <a:xfrm>
            <a:off x="5634261" y="5829452"/>
            <a:ext cx="2751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	</a:t>
            </a:r>
            <a:r>
              <a:rPr lang="en-US" dirty="0">
                <a:solidFill>
                  <a:srgbClr val="00B0F0"/>
                </a:solidFill>
              </a:rPr>
              <a:t>|</a:t>
            </a:r>
            <a:r>
              <a:rPr lang="en-US" dirty="0"/>
              <a:t>	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C5CF33A-00F2-BC13-8F80-BC26C70A2BFF}"/>
                  </a:ext>
                </a:extLst>
              </p14:cNvPr>
              <p14:cNvContentPartPr/>
              <p14:nvPr/>
            </p14:nvContentPartPr>
            <p14:xfrm>
              <a:off x="6209962" y="4144657"/>
              <a:ext cx="51234" cy="45719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C5CF33A-00F2-BC13-8F80-BC26C70A2B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00647" y="2955963"/>
                <a:ext cx="69865" cy="242310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335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8899A-56CE-9A48-B7EC-4DE1380EA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2A328-A246-0748-AF2C-6C6E996BF9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96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Both estimate A and B are sample results – which is estimating a characteristic of the population</a:t>
            </a:r>
          </a:p>
          <a:p>
            <a:endParaRPr lang="en-GB" dirty="0"/>
          </a:p>
          <a:p>
            <a:r>
              <a:rPr lang="en-GB" dirty="0"/>
              <a:t>If we had asked 100 different people at random are we assured to get a 25% estimate again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4377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 want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From our sample of 100 voters it is “likely” that the population support for FG is within 8.5 points of the sample estimate of 25%</a:t>
            </a:r>
          </a:p>
          <a:p>
            <a:r>
              <a:rPr lang="en-GB" dirty="0"/>
              <a:t>25%±8.5%, (16.5%, 33.5%)</a:t>
            </a:r>
          </a:p>
          <a:p>
            <a:endParaRPr lang="en-GB" dirty="0"/>
          </a:p>
          <a:p>
            <a:r>
              <a:rPr lang="en-GB" dirty="0"/>
              <a:t>While from our sample of 10 voters it is “likely” that the population support for FG is within 30 points of the sample estimate 40%</a:t>
            </a:r>
          </a:p>
          <a:p>
            <a:r>
              <a:rPr lang="en-GB" dirty="0"/>
              <a:t>40%±30%, (10%, 70%)</a:t>
            </a:r>
          </a:p>
          <a:p>
            <a:pPr marL="119062" indent="0">
              <a:buNone/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0450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D6B4A-BA40-534A-AB69-58127FAB5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Election Polls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83B52EC-9CE5-D145-AB86-3E5593211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20"/>
          <a:stretch/>
        </p:blipFill>
        <p:spPr>
          <a:xfrm>
            <a:off x="1915297" y="1670303"/>
            <a:ext cx="8468121" cy="4730497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E2EBB0-B25D-C646-83F4-27F0F601C3AA}"/>
              </a:ext>
            </a:extLst>
          </p:cNvPr>
          <p:cNvSpPr/>
          <p:nvPr/>
        </p:nvSpPr>
        <p:spPr>
          <a:xfrm>
            <a:off x="0" y="6488668"/>
            <a:ext cx="5679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projects.fivethirtyeight.com</a:t>
            </a:r>
            <a:r>
              <a:rPr lang="en-US" dirty="0"/>
              <a:t>/polls/trump-approval/</a:t>
            </a:r>
          </a:p>
        </p:txBody>
      </p:sp>
    </p:spTree>
    <p:extLst>
      <p:ext uri="{BB962C8B-B14F-4D97-AF65-F5344CB8AC3E}">
        <p14:creationId xmlns:p14="http://schemas.microsoft.com/office/powerpoint/2010/main" val="836476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D6B4A-BA40-534A-AB69-58127FAB5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 of Error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3B52EC-9CE5-D145-AB86-3E5593211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12959" y="1565424"/>
            <a:ext cx="8346936" cy="5292576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E2EBB0-B25D-C646-83F4-27F0F601C3AA}"/>
              </a:ext>
            </a:extLst>
          </p:cNvPr>
          <p:cNvSpPr/>
          <p:nvPr/>
        </p:nvSpPr>
        <p:spPr>
          <a:xfrm>
            <a:off x="0" y="1565424"/>
            <a:ext cx="3544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projects.fivethirtyeight.com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974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Central Limit Theorem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4413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1_Modul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ayscale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2.xml><?xml version="1.0" encoding="utf-8"?>
<a:themeOverride xmlns:a="http://schemas.openxmlformats.org/drawingml/2006/main">
  <a:clrScheme name="Grayscale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952</TotalTime>
  <Words>1446</Words>
  <Application>Microsoft Office PowerPoint</Application>
  <PresentationFormat>Widescreen</PresentationFormat>
  <Paragraphs>203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Arial</vt:lpstr>
      <vt:lpstr>Calibri</vt:lpstr>
      <vt:lpstr>Cambria Math</vt:lpstr>
      <vt:lpstr>Corbel</vt:lpstr>
      <vt:lpstr>Garamond</vt:lpstr>
      <vt:lpstr>Wingdings</vt:lpstr>
      <vt:lpstr>Wingdings 2</vt:lpstr>
      <vt:lpstr>Wingdings 3</vt:lpstr>
      <vt:lpstr>1_Module</vt:lpstr>
      <vt:lpstr>Statistical Inference</vt:lpstr>
      <vt:lpstr>Statistical inference</vt:lpstr>
      <vt:lpstr>Motivation Example</vt:lpstr>
      <vt:lpstr>Motivation Example</vt:lpstr>
      <vt:lpstr>Motivation Example</vt:lpstr>
      <vt:lpstr>What we want</vt:lpstr>
      <vt:lpstr>Election Polls</vt:lpstr>
      <vt:lpstr>Margin of Error</vt:lpstr>
      <vt:lpstr>Central Limit Theorem</vt:lpstr>
      <vt:lpstr>Uniform Distribution</vt:lpstr>
      <vt:lpstr>Tiny sample size n=5</vt:lpstr>
      <vt:lpstr>Small (but reasonable) sample size n=30</vt:lpstr>
      <vt:lpstr>Sample of means</vt:lpstr>
      <vt:lpstr>Central Limit Theorem (CLT)</vt:lpstr>
      <vt:lpstr>Sample of the Means</vt:lpstr>
      <vt:lpstr>CLT to Estimate a Population Mean</vt:lpstr>
      <vt:lpstr>CLT to Estimate a Population Mean</vt:lpstr>
      <vt:lpstr>CLT to estimate a population mean</vt:lpstr>
      <vt:lpstr>CLT for Confidence Intervals</vt:lpstr>
      <vt:lpstr>CLT to estimate a population mean</vt:lpstr>
      <vt:lpstr>CLT to estimate a population mean</vt:lpstr>
      <vt:lpstr>CLT to estimate a population mean</vt:lpstr>
      <vt:lpstr>CLT to estimate a population mean</vt:lpstr>
      <vt:lpstr>CLT to estimate a population mean</vt:lpstr>
      <vt:lpstr>CLT to estimate a population mean</vt:lpstr>
      <vt:lpstr>CLT to estimate a population mean</vt:lpstr>
      <vt:lpstr>CLT to estimate a population mean</vt:lpstr>
      <vt:lpstr>CLT to estimate a population mean</vt:lpstr>
      <vt:lpstr>Example</vt:lpstr>
      <vt:lpstr>Example</vt:lpstr>
      <vt:lpstr>Example</vt:lpstr>
      <vt:lpstr>Example</vt:lpstr>
      <vt:lpstr>CLT for Confidence Intervals as a function of n</vt:lpstr>
      <vt:lpstr>95 % Confidence Intervals of the mean</vt:lpstr>
      <vt:lpstr>Why 95%</vt:lpstr>
      <vt:lpstr>Why 95%</vt:lpstr>
      <vt:lpstr>General Confidence Intervals</vt:lpstr>
      <vt:lpstr>Example</vt:lpstr>
      <vt:lpstr>CLT for Confidence Intervals as a function of n</vt:lpstr>
      <vt:lpstr>General Confidence Intervals</vt:lpstr>
      <vt:lpstr>Confidence Intervals for Proportions</vt:lpstr>
      <vt:lpstr>Confidence Intervals for Proportions</vt:lpstr>
      <vt:lpstr>Confidence Intervals for Proportions</vt:lpstr>
      <vt:lpstr>Confidence Intervals for Proportions</vt:lpstr>
      <vt:lpstr>Confidence Intervals for Proportions</vt:lpstr>
      <vt:lpstr>Take-Home Point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Inference</dc:title>
  <dc:creator>John Butler</dc:creator>
  <cp:lastModifiedBy>John Butler</cp:lastModifiedBy>
  <cp:revision>16</cp:revision>
  <dcterms:created xsi:type="dcterms:W3CDTF">2020-09-08T09:42:44Z</dcterms:created>
  <dcterms:modified xsi:type="dcterms:W3CDTF">2025-09-22T11:20:28Z</dcterms:modified>
</cp:coreProperties>
</file>