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Nunit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italic.fntdata"/><Relationship Id="rId20" Type="http://schemas.openxmlformats.org/officeDocument/2006/relationships/slide" Target="slides/slide15.xml"/><Relationship Id="rId41" Type="http://schemas.openxmlformats.org/officeDocument/2006/relationships/font" Target="fonts/Nunito-boldItalic.fntdata"/><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Nunito-bold.fntdata"/><Relationship Id="rId16" Type="http://schemas.openxmlformats.org/officeDocument/2006/relationships/slide" Target="slides/slide11.xml"/><Relationship Id="rId38" Type="http://schemas.openxmlformats.org/officeDocument/2006/relationships/font" Target="fonts/Nunito-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f32de66cdb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f32de66cdb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e0ba2c71ac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e0ba2c71ac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0dd01054a3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0dd01054a3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30dd01054a3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30dd01054a3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30de3be0a69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30de3be0a69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3102fa3c13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3102fa3c13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31279205ae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31279205ae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30dd01054a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30dd01054a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f32de66cd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2f32de66cd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f32de66cd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f32de66cd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e0ba2c71ac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e0ba2c71ac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fb9036dad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fb9036dad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2e0ba2c71ac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2e0ba2c71ac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319fc866e2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319fc866e2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319fc866e2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319fc866e2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319fc866e26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319fc866e26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319fc866e26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319fc866e26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319fc866e2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319fc866e2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f15649a3a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2f15649a3a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316bbc4c81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316bbc4c81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316bbc4c816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316bbc4c816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e0ba2c71ac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e0ba2c71ac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g2f15649a3a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5" name="Google Shape;485;g2f15649a3a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9" name="Shape 489"/>
        <p:cNvGrpSpPr/>
        <p:nvPr/>
      </p:nvGrpSpPr>
      <p:grpSpPr>
        <a:xfrm>
          <a:off x="0" y="0"/>
          <a:ext cx="0" cy="0"/>
          <a:chOff x="0" y="0"/>
          <a:chExt cx="0" cy="0"/>
        </a:xfrm>
      </p:grpSpPr>
      <p:sp>
        <p:nvSpPr>
          <p:cNvPr id="490" name="Google Shape;490;g2e0ba2c71ac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1" name="Google Shape;491;g2e0ba2c71ac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2f3787631e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2f3787631e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e0ba2c71ac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e0ba2c71ac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e0ba2c71ac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e0ba2c71ac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e1083ad66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e1083ad66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f57ed9405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f57ed9405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f57ed9405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f57ed9405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e0ba2c71ac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e0ba2c71ac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1848303" y="1178608"/>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Outdoors notes</a:t>
            </a:r>
            <a:endParaRPr/>
          </a:p>
        </p:txBody>
      </p:sp>
      <p:sp>
        <p:nvSpPr>
          <p:cNvPr id="129" name="Google Shape;129;p13"/>
          <p:cNvSpPr txBox="1"/>
          <p:nvPr>
            <p:ph idx="4294967295" type="body"/>
          </p:nvPr>
        </p:nvSpPr>
        <p:spPr>
          <a:xfrm>
            <a:off x="819150" y="2485500"/>
            <a:ext cx="7505700" cy="1311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t>Notes on the </a:t>
            </a:r>
            <a:r>
              <a:rPr lang="en-GB"/>
              <a:t>structures</a:t>
            </a:r>
            <a:r>
              <a:rPr lang="en-GB"/>
              <a:t> and sets run by the team. Like an expanded playbook to </a:t>
            </a:r>
            <a:r>
              <a:rPr lang="en-GB"/>
              <a:t>assist</a:t>
            </a:r>
            <a:r>
              <a:rPr lang="en-GB"/>
              <a:t> the team in understanding.</a:t>
            </a:r>
            <a:endParaRPr/>
          </a:p>
          <a:p>
            <a:pPr indent="0" lvl="0" marL="0" rtl="0" algn="ctr">
              <a:spcBef>
                <a:spcPts val="1200"/>
              </a:spcBef>
              <a:spcAft>
                <a:spcPts val="1200"/>
              </a:spcAft>
              <a:buNone/>
            </a:pPr>
            <a:r>
              <a:rPr lang="en-GB"/>
              <a:t>Updated throughout the season, a </a:t>
            </a:r>
            <a:r>
              <a:rPr b="1" lang="en-GB"/>
              <a:t>WORK IN PROGRESS</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2"/>
          <p:cNvSpPr txBox="1"/>
          <p:nvPr>
            <p:ph idx="1" type="body"/>
          </p:nvPr>
        </p:nvSpPr>
        <p:spPr>
          <a:xfrm>
            <a:off x="518975" y="461300"/>
            <a:ext cx="8026500" cy="4244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“Take/ Switch” - Switch onto the player I am currently marking. Active </a:t>
            </a:r>
            <a:r>
              <a:rPr lang="en-GB"/>
              <a:t>personnel</a:t>
            </a:r>
            <a:r>
              <a:rPr lang="en-GB"/>
              <a:t> switch call between defenders</a:t>
            </a:r>
            <a:endParaRPr/>
          </a:p>
          <a:p>
            <a:pPr indent="-311150" lvl="0" marL="457200" rtl="0" algn="l">
              <a:spcBef>
                <a:spcPts val="0"/>
              </a:spcBef>
              <a:spcAft>
                <a:spcPts val="0"/>
              </a:spcAft>
              <a:buSzPts val="1300"/>
              <a:buChar char="●"/>
            </a:pPr>
            <a:r>
              <a:rPr lang="en-GB"/>
              <a:t>“Buzz/ Roll” - </a:t>
            </a:r>
            <a:r>
              <a:rPr lang="en-GB"/>
              <a:t>Switch</a:t>
            </a:r>
            <a:r>
              <a:rPr lang="en-GB"/>
              <a:t> players making an up-line cut. </a:t>
            </a:r>
            <a:r>
              <a:rPr lang="en-GB"/>
              <a:t>Personnel</a:t>
            </a:r>
            <a:r>
              <a:rPr lang="en-GB"/>
              <a:t> switch from an up-line </a:t>
            </a:r>
            <a:r>
              <a:rPr lang="en-GB"/>
              <a:t>strike</a:t>
            </a:r>
            <a:r>
              <a:rPr lang="en-GB"/>
              <a:t> cut. </a:t>
            </a:r>
            <a:endParaRPr/>
          </a:p>
          <a:p>
            <a:pPr indent="-311150" lvl="0" marL="457200" rtl="0" algn="l">
              <a:spcBef>
                <a:spcPts val="0"/>
              </a:spcBef>
              <a:spcAft>
                <a:spcPts val="0"/>
              </a:spcAft>
              <a:buSzPts val="1300"/>
              <a:buChar char="●"/>
            </a:pPr>
            <a:r>
              <a:rPr lang="en-GB"/>
              <a:t>“Clamp” - Surround player(s). Surround currently </a:t>
            </a:r>
            <a:r>
              <a:rPr lang="en-GB"/>
              <a:t>inactive</a:t>
            </a:r>
            <a:r>
              <a:rPr lang="en-GB"/>
              <a:t> players with poaches.</a:t>
            </a:r>
            <a:endParaRPr/>
          </a:p>
          <a:p>
            <a:pPr indent="-311150" lvl="0" marL="457200" rtl="0" algn="l">
              <a:spcBef>
                <a:spcPts val="0"/>
              </a:spcBef>
              <a:spcAft>
                <a:spcPts val="0"/>
              </a:spcAft>
              <a:buSzPts val="1300"/>
              <a:buChar char="●"/>
            </a:pPr>
            <a:r>
              <a:rPr lang="en-GB"/>
              <a:t>“Up” - telling your </a:t>
            </a:r>
            <a:r>
              <a:rPr lang="en-GB"/>
              <a:t>teammates</a:t>
            </a:r>
            <a:r>
              <a:rPr lang="en-GB"/>
              <a:t> when the person you are marking has thrown a huck</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Offence - Reset Positioning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Principles</a:t>
            </a:r>
            <a:endParaRPr/>
          </a:p>
        </p:txBody>
      </p:sp>
      <p:sp>
        <p:nvSpPr>
          <p:cNvPr id="201" name="Google Shape;201;p24"/>
          <p:cNvSpPr txBox="1"/>
          <p:nvPr>
            <p:ph idx="1" type="body"/>
          </p:nvPr>
        </p:nvSpPr>
        <p:spPr>
          <a:xfrm>
            <a:off x="819150" y="1602275"/>
            <a:ext cx="7505700" cy="3022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Get into a good position early, ensure you are able to make eye contact with the payer-on-disc, ready for then they look for you at a high stall.</a:t>
            </a:r>
            <a:endParaRPr/>
          </a:p>
          <a:p>
            <a:pPr indent="-311150" lvl="0" marL="457200" rtl="0" algn="l">
              <a:spcBef>
                <a:spcPts val="0"/>
              </a:spcBef>
              <a:spcAft>
                <a:spcPts val="0"/>
              </a:spcAft>
              <a:buSzPts val="1300"/>
              <a:buChar char="●"/>
            </a:pPr>
            <a:r>
              <a:rPr lang="en-GB"/>
              <a:t>Positioning will depend on where the disc is on the pitch (horizontally and vertically) but, in principle, ideal </a:t>
            </a:r>
            <a:r>
              <a:rPr lang="en-GB"/>
              <a:t>positioning is </a:t>
            </a:r>
            <a:r>
              <a:rPr b="1" lang="en-GB"/>
              <a:t>5-10m away</a:t>
            </a:r>
            <a:r>
              <a:rPr lang="en-GB"/>
              <a:t>, </a:t>
            </a:r>
            <a:r>
              <a:rPr b="1" lang="en-GB"/>
              <a:t>45° upfield on the break-side</a:t>
            </a:r>
            <a:r>
              <a:rPr lang="en-GB"/>
              <a:t>/ </a:t>
            </a:r>
            <a:r>
              <a:rPr b="1" lang="en-GB"/>
              <a:t>45° behind on the open-side</a:t>
            </a:r>
            <a:r>
              <a:rPr lang="en-GB"/>
              <a:t>.</a:t>
            </a:r>
            <a:endParaRPr/>
          </a:p>
          <a:p>
            <a:pPr indent="-311150" lvl="0" marL="457200" rtl="0" algn="l">
              <a:spcBef>
                <a:spcPts val="0"/>
              </a:spcBef>
              <a:spcAft>
                <a:spcPts val="0"/>
              </a:spcAft>
              <a:buSzPts val="1300"/>
              <a:buChar char="●"/>
            </a:pPr>
            <a:r>
              <a:rPr lang="en-GB"/>
              <a:t>This is to maximise offence cut opportunities and give easier throws to the player-on-disc.</a:t>
            </a:r>
            <a:endParaRPr/>
          </a:p>
          <a:p>
            <a:pPr indent="-311150" lvl="0" marL="457200" rtl="0" algn="l">
              <a:spcBef>
                <a:spcPts val="0"/>
              </a:spcBef>
              <a:spcAft>
                <a:spcPts val="0"/>
              </a:spcAft>
              <a:buSzPts val="1300"/>
              <a:buChar char="●"/>
            </a:pPr>
            <a:r>
              <a:rPr lang="en-GB"/>
              <a:t>Preferable to be </a:t>
            </a:r>
            <a:r>
              <a:rPr b="1" lang="en-GB"/>
              <a:t>handler-initiated </a:t>
            </a:r>
            <a:r>
              <a:rPr lang="en-GB"/>
              <a:t>but not a rule. Wait for the player on disc to decide to lead the reset-cutter out into space or to fake them as a signal for them to move.</a:t>
            </a:r>
            <a:endParaRPr/>
          </a:p>
          <a:p>
            <a:pPr indent="-311150" lvl="0" marL="457200" rtl="0" algn="l">
              <a:spcBef>
                <a:spcPts val="0"/>
              </a:spcBef>
              <a:spcAft>
                <a:spcPts val="0"/>
              </a:spcAft>
              <a:buSzPts val="1300"/>
              <a:buChar char="●"/>
            </a:pPr>
            <a:r>
              <a:rPr lang="en-GB"/>
              <a:t>Ensure the reset cut is </a:t>
            </a:r>
            <a:r>
              <a:rPr b="1" lang="en-GB"/>
              <a:t>one confident motion</a:t>
            </a:r>
            <a:r>
              <a:rPr lang="en-GB"/>
              <a:t> (set-up with a initial movement to put the defender on their back foot/ move their hips) and </a:t>
            </a:r>
            <a:r>
              <a:rPr b="1" lang="en-GB"/>
              <a:t>then clearing out of the space for the next reset</a:t>
            </a:r>
            <a:r>
              <a:rPr lang="en-GB"/>
              <a:t>.</a:t>
            </a:r>
            <a:endParaRPr/>
          </a:p>
          <a:p>
            <a:pPr indent="-311150" lvl="0" marL="457200" rtl="0" algn="l">
              <a:spcBef>
                <a:spcPts val="0"/>
              </a:spcBef>
              <a:spcAft>
                <a:spcPts val="0"/>
              </a:spcAft>
              <a:buSzPts val="1300"/>
              <a:buChar char="●"/>
            </a:pPr>
            <a:r>
              <a:rPr lang="en-GB"/>
              <a:t>The reset areas for the player-on-disc should be kept free of cuts, apart from the reset cutter. Downfield cutters </a:t>
            </a:r>
            <a:r>
              <a:rPr b="1" lang="en-GB"/>
              <a:t>should not clog</a:t>
            </a:r>
            <a:r>
              <a:rPr lang="en-GB"/>
              <a:t> these spaces. These are the reset “</a:t>
            </a:r>
            <a:r>
              <a:rPr b="1" lang="en-GB"/>
              <a:t>golden-areas</a:t>
            </a:r>
            <a:r>
              <a:rPr lang="en-GB"/>
              <a:t>”</a:t>
            </a:r>
            <a:endParaRPr/>
          </a:p>
          <a:p>
            <a:pPr indent="-311150" lvl="0" marL="457200" rtl="0" algn="l">
              <a:spcBef>
                <a:spcPts val="0"/>
              </a:spcBef>
              <a:spcAft>
                <a:spcPts val="0"/>
              </a:spcAft>
              <a:buSzPts val="1300"/>
              <a:buChar char="●"/>
            </a:pPr>
            <a:r>
              <a:rPr lang="en-GB"/>
              <a:t>Next reset continuation should come from the stack.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5"/>
          <p:cNvSpPr/>
          <p:nvPr/>
        </p:nvSpPr>
        <p:spPr>
          <a:xfrm>
            <a:off x="661250" y="626700"/>
            <a:ext cx="2751000" cy="40425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07" name="Google Shape;207;p25"/>
          <p:cNvSpPr/>
          <p:nvPr/>
        </p:nvSpPr>
        <p:spPr>
          <a:xfrm>
            <a:off x="2711950" y="1416475"/>
            <a:ext cx="232500" cy="2325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08" name="Google Shape;208;p25"/>
          <p:cNvSpPr/>
          <p:nvPr/>
        </p:nvSpPr>
        <p:spPr>
          <a:xfrm>
            <a:off x="2620875" y="1271850"/>
            <a:ext cx="232500" cy="232500"/>
          </a:xfrm>
          <a:prstGeom prst="diamond">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09" name="Google Shape;209;p25"/>
          <p:cNvSpPr/>
          <p:nvPr/>
        </p:nvSpPr>
        <p:spPr>
          <a:xfrm>
            <a:off x="2414175" y="1416475"/>
            <a:ext cx="206700" cy="2067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10" name="Google Shape;210;p25"/>
          <p:cNvSpPr/>
          <p:nvPr/>
        </p:nvSpPr>
        <p:spPr>
          <a:xfrm>
            <a:off x="2140100" y="1736750"/>
            <a:ext cx="206700" cy="2067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11" name="Google Shape;211;p25"/>
          <p:cNvSpPr/>
          <p:nvPr/>
        </p:nvSpPr>
        <p:spPr>
          <a:xfrm>
            <a:off x="1766125" y="2437350"/>
            <a:ext cx="206700" cy="2067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12" name="Google Shape;212;p25"/>
          <p:cNvSpPr/>
          <p:nvPr/>
        </p:nvSpPr>
        <p:spPr>
          <a:xfrm>
            <a:off x="1920500" y="2877113"/>
            <a:ext cx="206700" cy="2067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13" name="Google Shape;213;p25"/>
          <p:cNvSpPr/>
          <p:nvPr/>
        </p:nvSpPr>
        <p:spPr>
          <a:xfrm>
            <a:off x="1933400" y="3185050"/>
            <a:ext cx="206700" cy="2067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14" name="Google Shape;214;p25"/>
          <p:cNvSpPr/>
          <p:nvPr/>
        </p:nvSpPr>
        <p:spPr>
          <a:xfrm>
            <a:off x="1713800" y="4162000"/>
            <a:ext cx="206700" cy="2067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15" name="Google Shape;215;p25"/>
          <p:cNvSpPr/>
          <p:nvPr/>
        </p:nvSpPr>
        <p:spPr>
          <a:xfrm>
            <a:off x="1933400" y="3679975"/>
            <a:ext cx="206700" cy="2067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16" name="Google Shape;216;p25"/>
          <p:cNvSpPr txBox="1"/>
          <p:nvPr/>
        </p:nvSpPr>
        <p:spPr>
          <a:xfrm>
            <a:off x="3412250" y="256025"/>
            <a:ext cx="22446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GB" sz="1300">
                <a:solidFill>
                  <a:srgbClr val="FF0000"/>
                </a:solidFill>
                <a:latin typeface="Calibri"/>
                <a:ea typeface="Calibri"/>
                <a:cs typeface="Calibri"/>
                <a:sym typeface="Calibri"/>
              </a:rPr>
              <a:t>Reset cut positioning</a:t>
            </a:r>
            <a:endParaRPr sz="1300">
              <a:solidFill>
                <a:schemeClr val="dk2"/>
              </a:solidFill>
              <a:latin typeface="Calibri"/>
              <a:ea typeface="Calibri"/>
              <a:cs typeface="Calibri"/>
              <a:sym typeface="Calibri"/>
            </a:endParaRPr>
          </a:p>
        </p:txBody>
      </p:sp>
      <p:sp>
        <p:nvSpPr>
          <p:cNvPr id="217" name="Google Shape;217;p25"/>
          <p:cNvSpPr/>
          <p:nvPr/>
        </p:nvSpPr>
        <p:spPr>
          <a:xfrm>
            <a:off x="5818300" y="640925"/>
            <a:ext cx="2751000" cy="40425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cxnSp>
        <p:nvCxnSpPr>
          <p:cNvPr id="218" name="Google Shape;218;p25"/>
          <p:cNvCxnSpPr/>
          <p:nvPr/>
        </p:nvCxnSpPr>
        <p:spPr>
          <a:xfrm>
            <a:off x="419450" y="2571750"/>
            <a:ext cx="0" cy="982800"/>
          </a:xfrm>
          <a:prstGeom prst="straightConnector1">
            <a:avLst/>
          </a:prstGeom>
          <a:noFill/>
          <a:ln cap="flat" cmpd="sng" w="9525">
            <a:solidFill>
              <a:schemeClr val="dk2"/>
            </a:solidFill>
            <a:prstDash val="solid"/>
            <a:round/>
            <a:headEnd len="med" w="med" type="none"/>
            <a:tailEnd len="med" w="med" type="triangle"/>
          </a:ln>
        </p:spPr>
      </p:cxnSp>
      <p:sp>
        <p:nvSpPr>
          <p:cNvPr id="219" name="Google Shape;219;p25"/>
          <p:cNvSpPr/>
          <p:nvPr/>
        </p:nvSpPr>
        <p:spPr>
          <a:xfrm>
            <a:off x="1920500" y="1723850"/>
            <a:ext cx="232500" cy="232500"/>
          </a:xfrm>
          <a:prstGeom prst="diamond">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20" name="Google Shape;220;p25"/>
          <p:cNvSpPr/>
          <p:nvPr/>
        </p:nvSpPr>
        <p:spPr>
          <a:xfrm>
            <a:off x="1533625" y="2455500"/>
            <a:ext cx="232500" cy="232500"/>
          </a:xfrm>
          <a:prstGeom prst="diamond">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21" name="Google Shape;221;p25"/>
          <p:cNvSpPr/>
          <p:nvPr/>
        </p:nvSpPr>
        <p:spPr>
          <a:xfrm>
            <a:off x="1533625" y="2799600"/>
            <a:ext cx="232500" cy="232500"/>
          </a:xfrm>
          <a:prstGeom prst="diamond">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22" name="Google Shape;222;p25"/>
          <p:cNvSpPr/>
          <p:nvPr/>
        </p:nvSpPr>
        <p:spPr>
          <a:xfrm>
            <a:off x="1533625" y="3172150"/>
            <a:ext cx="232500" cy="232500"/>
          </a:xfrm>
          <a:prstGeom prst="diamond">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23" name="Google Shape;223;p25"/>
          <p:cNvSpPr/>
          <p:nvPr/>
        </p:nvSpPr>
        <p:spPr>
          <a:xfrm>
            <a:off x="1533625" y="3667075"/>
            <a:ext cx="232500" cy="232500"/>
          </a:xfrm>
          <a:prstGeom prst="diamond">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24" name="Google Shape;224;p25"/>
          <p:cNvSpPr/>
          <p:nvPr/>
        </p:nvSpPr>
        <p:spPr>
          <a:xfrm>
            <a:off x="1533625" y="4035825"/>
            <a:ext cx="232500" cy="232500"/>
          </a:xfrm>
          <a:prstGeom prst="diamond">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cxnSp>
        <p:nvCxnSpPr>
          <p:cNvPr id="225" name="Google Shape;225;p25"/>
          <p:cNvCxnSpPr>
            <a:stCxn id="219" idx="2"/>
          </p:cNvCxnSpPr>
          <p:nvPr/>
        </p:nvCxnSpPr>
        <p:spPr>
          <a:xfrm>
            <a:off x="2036750" y="1956350"/>
            <a:ext cx="635700" cy="488400"/>
          </a:xfrm>
          <a:prstGeom prst="straightConnector1">
            <a:avLst/>
          </a:prstGeom>
          <a:noFill/>
          <a:ln cap="flat" cmpd="sng" w="9525">
            <a:solidFill>
              <a:schemeClr val="dk2"/>
            </a:solidFill>
            <a:prstDash val="solid"/>
            <a:round/>
            <a:headEnd len="med" w="med" type="none"/>
            <a:tailEnd len="med" w="med" type="triangle"/>
          </a:ln>
        </p:spPr>
      </p:cxnSp>
      <p:cxnSp>
        <p:nvCxnSpPr>
          <p:cNvPr id="226" name="Google Shape;226;p25"/>
          <p:cNvCxnSpPr>
            <a:stCxn id="219" idx="0"/>
          </p:cNvCxnSpPr>
          <p:nvPr/>
        </p:nvCxnSpPr>
        <p:spPr>
          <a:xfrm rot="10800000">
            <a:off x="1773650" y="1330250"/>
            <a:ext cx="263100" cy="393600"/>
          </a:xfrm>
          <a:prstGeom prst="straightConnector1">
            <a:avLst/>
          </a:prstGeom>
          <a:noFill/>
          <a:ln cap="flat" cmpd="sng" w="9525">
            <a:solidFill>
              <a:schemeClr val="dk2"/>
            </a:solidFill>
            <a:prstDash val="solid"/>
            <a:round/>
            <a:headEnd len="med" w="med" type="none"/>
            <a:tailEnd len="med" w="med" type="triangle"/>
          </a:ln>
        </p:spPr>
      </p:cxnSp>
      <p:sp>
        <p:nvSpPr>
          <p:cNvPr id="227" name="Google Shape;227;p25"/>
          <p:cNvSpPr txBox="1"/>
          <p:nvPr/>
        </p:nvSpPr>
        <p:spPr>
          <a:xfrm rot="-5400000">
            <a:off x="-287800" y="1537650"/>
            <a:ext cx="1414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chemeClr val="dk2"/>
                </a:solidFill>
                <a:latin typeface="Calibri"/>
                <a:ea typeface="Calibri"/>
                <a:cs typeface="Calibri"/>
                <a:sym typeface="Calibri"/>
              </a:rPr>
              <a:t>Direction of pitch</a:t>
            </a:r>
            <a:endParaRPr sz="1300">
              <a:solidFill>
                <a:schemeClr val="dk2"/>
              </a:solidFill>
              <a:latin typeface="Calibri"/>
              <a:ea typeface="Calibri"/>
              <a:cs typeface="Calibri"/>
              <a:sym typeface="Calibri"/>
            </a:endParaRPr>
          </a:p>
        </p:txBody>
      </p:sp>
      <p:sp>
        <p:nvSpPr>
          <p:cNvPr id="228" name="Google Shape;228;p25"/>
          <p:cNvSpPr txBox="1"/>
          <p:nvPr/>
        </p:nvSpPr>
        <p:spPr>
          <a:xfrm>
            <a:off x="799938" y="945350"/>
            <a:ext cx="16329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chemeClr val="dk2"/>
                </a:solidFill>
                <a:latin typeface="Calibri"/>
                <a:ea typeface="Calibri"/>
                <a:cs typeface="Calibri"/>
                <a:sym typeface="Calibri"/>
              </a:rPr>
              <a:t>Initial cutting options</a:t>
            </a:r>
            <a:endParaRPr sz="1300">
              <a:solidFill>
                <a:schemeClr val="dk2"/>
              </a:solidFill>
              <a:latin typeface="Calibri"/>
              <a:ea typeface="Calibri"/>
              <a:cs typeface="Calibri"/>
              <a:sym typeface="Calibri"/>
            </a:endParaRPr>
          </a:p>
        </p:txBody>
      </p:sp>
      <p:sp>
        <p:nvSpPr>
          <p:cNvPr id="229" name="Google Shape;229;p25"/>
          <p:cNvSpPr/>
          <p:nvPr/>
        </p:nvSpPr>
        <p:spPr>
          <a:xfrm>
            <a:off x="7888013" y="1613850"/>
            <a:ext cx="232500" cy="2325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30" name="Google Shape;230;p25"/>
          <p:cNvSpPr/>
          <p:nvPr/>
        </p:nvSpPr>
        <p:spPr>
          <a:xfrm>
            <a:off x="7968250" y="1504350"/>
            <a:ext cx="232500" cy="232500"/>
          </a:xfrm>
          <a:prstGeom prst="diamond">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31" name="Google Shape;231;p25"/>
          <p:cNvSpPr/>
          <p:nvPr/>
        </p:nvSpPr>
        <p:spPr>
          <a:xfrm>
            <a:off x="8120525" y="1736750"/>
            <a:ext cx="206700" cy="2067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32" name="Google Shape;232;p25"/>
          <p:cNvSpPr/>
          <p:nvPr/>
        </p:nvSpPr>
        <p:spPr>
          <a:xfrm>
            <a:off x="7340200" y="1102900"/>
            <a:ext cx="206700" cy="2067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33" name="Google Shape;233;p25"/>
          <p:cNvSpPr/>
          <p:nvPr/>
        </p:nvSpPr>
        <p:spPr>
          <a:xfrm>
            <a:off x="7229200" y="2258100"/>
            <a:ext cx="206700" cy="2067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34" name="Google Shape;234;p25"/>
          <p:cNvSpPr/>
          <p:nvPr/>
        </p:nvSpPr>
        <p:spPr>
          <a:xfrm>
            <a:off x="7009600" y="2699750"/>
            <a:ext cx="206700" cy="2067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35" name="Google Shape;235;p25"/>
          <p:cNvSpPr/>
          <p:nvPr/>
        </p:nvSpPr>
        <p:spPr>
          <a:xfrm>
            <a:off x="6890950" y="3127150"/>
            <a:ext cx="206700" cy="2067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36" name="Google Shape;236;p25"/>
          <p:cNvSpPr/>
          <p:nvPr/>
        </p:nvSpPr>
        <p:spPr>
          <a:xfrm>
            <a:off x="6868125" y="4162000"/>
            <a:ext cx="206700" cy="2067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37" name="Google Shape;237;p25"/>
          <p:cNvSpPr/>
          <p:nvPr/>
        </p:nvSpPr>
        <p:spPr>
          <a:xfrm>
            <a:off x="6868125" y="3554550"/>
            <a:ext cx="206700" cy="2067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38" name="Google Shape;238;p25"/>
          <p:cNvSpPr/>
          <p:nvPr/>
        </p:nvSpPr>
        <p:spPr>
          <a:xfrm>
            <a:off x="7216300" y="870400"/>
            <a:ext cx="232500" cy="232500"/>
          </a:xfrm>
          <a:prstGeom prst="diamond">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39" name="Google Shape;239;p25"/>
          <p:cNvSpPr/>
          <p:nvPr/>
        </p:nvSpPr>
        <p:spPr>
          <a:xfrm>
            <a:off x="7294425" y="2450213"/>
            <a:ext cx="232500" cy="232500"/>
          </a:xfrm>
          <a:prstGeom prst="diamond">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40" name="Google Shape;240;p25"/>
          <p:cNvSpPr/>
          <p:nvPr/>
        </p:nvSpPr>
        <p:spPr>
          <a:xfrm>
            <a:off x="7160475" y="3177275"/>
            <a:ext cx="232500" cy="232500"/>
          </a:xfrm>
          <a:prstGeom prst="diamond">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41" name="Google Shape;241;p25"/>
          <p:cNvSpPr/>
          <p:nvPr/>
        </p:nvSpPr>
        <p:spPr>
          <a:xfrm>
            <a:off x="7216300" y="2813750"/>
            <a:ext cx="232500" cy="232500"/>
          </a:xfrm>
          <a:prstGeom prst="diamond">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42" name="Google Shape;242;p25"/>
          <p:cNvSpPr/>
          <p:nvPr/>
        </p:nvSpPr>
        <p:spPr>
          <a:xfrm>
            <a:off x="7074825" y="3541638"/>
            <a:ext cx="232500" cy="232500"/>
          </a:xfrm>
          <a:prstGeom prst="diamond">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243" name="Google Shape;243;p25"/>
          <p:cNvSpPr/>
          <p:nvPr/>
        </p:nvSpPr>
        <p:spPr>
          <a:xfrm>
            <a:off x="7074825" y="4036925"/>
            <a:ext cx="232500" cy="232500"/>
          </a:xfrm>
          <a:prstGeom prst="diamond">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cxnSp>
        <p:nvCxnSpPr>
          <p:cNvPr id="244" name="Google Shape;244;p25"/>
          <p:cNvCxnSpPr>
            <a:stCxn id="238" idx="2"/>
          </p:cNvCxnSpPr>
          <p:nvPr/>
        </p:nvCxnSpPr>
        <p:spPr>
          <a:xfrm>
            <a:off x="7332550" y="1102900"/>
            <a:ext cx="222000" cy="753000"/>
          </a:xfrm>
          <a:prstGeom prst="straightConnector1">
            <a:avLst/>
          </a:prstGeom>
          <a:noFill/>
          <a:ln cap="flat" cmpd="sng" w="9525">
            <a:solidFill>
              <a:schemeClr val="dk2"/>
            </a:solidFill>
            <a:prstDash val="solid"/>
            <a:round/>
            <a:headEnd len="med" w="med" type="none"/>
            <a:tailEnd len="med" w="med" type="triangle"/>
          </a:ln>
        </p:spPr>
      </p:cxnSp>
      <p:cxnSp>
        <p:nvCxnSpPr>
          <p:cNvPr id="245" name="Google Shape;245;p25"/>
          <p:cNvCxnSpPr>
            <a:stCxn id="238" idx="3"/>
          </p:cNvCxnSpPr>
          <p:nvPr/>
        </p:nvCxnSpPr>
        <p:spPr>
          <a:xfrm flipH="1" rot="10800000">
            <a:off x="7448800" y="876250"/>
            <a:ext cx="813600" cy="110400"/>
          </a:xfrm>
          <a:prstGeom prst="straightConnector1">
            <a:avLst/>
          </a:prstGeom>
          <a:noFill/>
          <a:ln cap="flat" cmpd="sng" w="9525">
            <a:solidFill>
              <a:schemeClr val="dk2"/>
            </a:solidFill>
            <a:prstDash val="solid"/>
            <a:round/>
            <a:headEnd len="med" w="med" type="none"/>
            <a:tailEnd len="med" w="med" type="triangle"/>
          </a:ln>
        </p:spPr>
      </p:cxnSp>
      <p:sp>
        <p:nvSpPr>
          <p:cNvPr id="246" name="Google Shape;246;p25"/>
          <p:cNvSpPr txBox="1"/>
          <p:nvPr/>
        </p:nvSpPr>
        <p:spPr>
          <a:xfrm>
            <a:off x="5818288" y="1327375"/>
            <a:ext cx="16329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chemeClr val="dk2"/>
                </a:solidFill>
                <a:latin typeface="Calibri"/>
                <a:ea typeface="Calibri"/>
                <a:cs typeface="Calibri"/>
                <a:sym typeface="Calibri"/>
              </a:rPr>
              <a:t>Initial cutting options</a:t>
            </a:r>
            <a:endParaRPr sz="1300">
              <a:solidFill>
                <a:schemeClr val="dk2"/>
              </a:solidFill>
              <a:latin typeface="Calibri"/>
              <a:ea typeface="Calibri"/>
              <a:cs typeface="Calibri"/>
              <a:sym typeface="Calibri"/>
            </a:endParaRPr>
          </a:p>
        </p:txBody>
      </p:sp>
      <p:cxnSp>
        <p:nvCxnSpPr>
          <p:cNvPr id="247" name="Google Shape;247;p25"/>
          <p:cNvCxnSpPr/>
          <p:nvPr/>
        </p:nvCxnSpPr>
        <p:spPr>
          <a:xfrm rot="10800000">
            <a:off x="2293413" y="1449475"/>
            <a:ext cx="354900" cy="0"/>
          </a:xfrm>
          <a:prstGeom prst="straightConnector1">
            <a:avLst/>
          </a:prstGeom>
          <a:noFill/>
          <a:ln cap="flat" cmpd="sng" w="9525">
            <a:solidFill>
              <a:schemeClr val="dk2"/>
            </a:solidFill>
            <a:prstDash val="solid"/>
            <a:round/>
            <a:headEnd len="med" w="med" type="none"/>
            <a:tailEnd len="med" w="med" type="none"/>
          </a:ln>
        </p:spPr>
      </p:cxnSp>
      <p:cxnSp>
        <p:nvCxnSpPr>
          <p:cNvPr id="248" name="Google Shape;248;p25"/>
          <p:cNvCxnSpPr/>
          <p:nvPr/>
        </p:nvCxnSpPr>
        <p:spPr>
          <a:xfrm flipH="1">
            <a:off x="2393913" y="1456475"/>
            <a:ext cx="252600" cy="252600"/>
          </a:xfrm>
          <a:prstGeom prst="straightConnector1">
            <a:avLst/>
          </a:prstGeom>
          <a:noFill/>
          <a:ln cap="flat" cmpd="sng" w="9525">
            <a:solidFill>
              <a:schemeClr val="dk2"/>
            </a:solidFill>
            <a:prstDash val="solid"/>
            <a:round/>
            <a:headEnd len="med" w="med" type="none"/>
            <a:tailEnd len="med" w="med" type="none"/>
          </a:ln>
        </p:spPr>
      </p:cxnSp>
      <p:sp>
        <p:nvSpPr>
          <p:cNvPr id="249" name="Google Shape;249;p25"/>
          <p:cNvSpPr txBox="1"/>
          <p:nvPr/>
        </p:nvSpPr>
        <p:spPr>
          <a:xfrm>
            <a:off x="2432838" y="1510463"/>
            <a:ext cx="3549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chemeClr val="dk2"/>
                </a:solidFill>
                <a:latin typeface="Calibri"/>
                <a:ea typeface="Calibri"/>
                <a:cs typeface="Calibri"/>
                <a:sym typeface="Calibri"/>
              </a:rPr>
              <a:t>45</a:t>
            </a:r>
            <a:endParaRPr sz="1300">
              <a:solidFill>
                <a:schemeClr val="dk2"/>
              </a:solidFill>
              <a:latin typeface="Calibri"/>
              <a:ea typeface="Calibri"/>
              <a:cs typeface="Calibri"/>
              <a:sym typeface="Calibri"/>
            </a:endParaRPr>
          </a:p>
        </p:txBody>
      </p:sp>
      <p:cxnSp>
        <p:nvCxnSpPr>
          <p:cNvPr id="250" name="Google Shape;250;p25"/>
          <p:cNvCxnSpPr/>
          <p:nvPr/>
        </p:nvCxnSpPr>
        <p:spPr>
          <a:xfrm rot="10800000">
            <a:off x="7676313" y="1518125"/>
            <a:ext cx="354900" cy="0"/>
          </a:xfrm>
          <a:prstGeom prst="straightConnector1">
            <a:avLst/>
          </a:prstGeom>
          <a:noFill/>
          <a:ln cap="flat" cmpd="sng" w="9525">
            <a:solidFill>
              <a:schemeClr val="dk2"/>
            </a:solidFill>
            <a:prstDash val="solid"/>
            <a:round/>
            <a:headEnd len="med" w="med" type="none"/>
            <a:tailEnd len="med" w="med" type="none"/>
          </a:ln>
        </p:spPr>
      </p:cxnSp>
      <p:cxnSp>
        <p:nvCxnSpPr>
          <p:cNvPr id="251" name="Google Shape;251;p25"/>
          <p:cNvCxnSpPr/>
          <p:nvPr/>
        </p:nvCxnSpPr>
        <p:spPr>
          <a:xfrm rot="10800000">
            <a:off x="7761813" y="1257525"/>
            <a:ext cx="267600" cy="267600"/>
          </a:xfrm>
          <a:prstGeom prst="straightConnector1">
            <a:avLst/>
          </a:prstGeom>
          <a:noFill/>
          <a:ln cap="flat" cmpd="sng" w="9525">
            <a:solidFill>
              <a:schemeClr val="dk2"/>
            </a:solidFill>
            <a:prstDash val="solid"/>
            <a:round/>
            <a:headEnd len="med" w="med" type="none"/>
            <a:tailEnd len="med" w="med" type="none"/>
          </a:ln>
        </p:spPr>
      </p:cxnSp>
      <p:sp>
        <p:nvSpPr>
          <p:cNvPr id="252" name="Google Shape;252;p25"/>
          <p:cNvSpPr txBox="1"/>
          <p:nvPr/>
        </p:nvSpPr>
        <p:spPr>
          <a:xfrm>
            <a:off x="7968238" y="1257025"/>
            <a:ext cx="3549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chemeClr val="dk2"/>
                </a:solidFill>
                <a:latin typeface="Calibri"/>
                <a:ea typeface="Calibri"/>
                <a:cs typeface="Calibri"/>
                <a:sym typeface="Calibri"/>
              </a:rPr>
              <a:t>45</a:t>
            </a:r>
            <a:endParaRPr sz="1300">
              <a:solidFill>
                <a:schemeClr val="dk2"/>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To remember</a:t>
            </a:r>
            <a:endParaRPr/>
          </a:p>
        </p:txBody>
      </p:sp>
      <p:sp>
        <p:nvSpPr>
          <p:cNvPr id="258" name="Google Shape;258;p26"/>
          <p:cNvSpPr txBox="1"/>
          <p:nvPr>
            <p:ph idx="1" type="body"/>
          </p:nvPr>
        </p:nvSpPr>
        <p:spPr>
          <a:xfrm>
            <a:off x="819150" y="1626075"/>
            <a:ext cx="7505700" cy="2812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If the disc is thrown backwards, it is best for the handler to follow and slash across the pitch. This ensures momentum is conserved, the stack/ downfield cutters are not disconnected, and the open side cutting lane is cleared.</a:t>
            </a:r>
            <a:endParaRPr/>
          </a:p>
          <a:p>
            <a:pPr indent="-311150" lvl="0" marL="457200" rtl="0" algn="l">
              <a:spcBef>
                <a:spcPts val="0"/>
              </a:spcBef>
              <a:spcAft>
                <a:spcPts val="0"/>
              </a:spcAft>
              <a:buSzPts val="1300"/>
              <a:buChar char="●"/>
            </a:pPr>
            <a:r>
              <a:rPr lang="en-GB"/>
              <a:t>Ensure you are leaving “golden-area” space when making clearing cuts.</a:t>
            </a:r>
            <a:endParaRPr/>
          </a:p>
          <a:p>
            <a:pPr indent="-311150" lvl="0" marL="457200" rtl="0" algn="l">
              <a:spcBef>
                <a:spcPts val="0"/>
              </a:spcBef>
              <a:spcAft>
                <a:spcPts val="0"/>
              </a:spcAft>
              <a:buSzPts val="1300"/>
              <a:buChar char="●"/>
            </a:pPr>
            <a:r>
              <a:rPr lang="en-GB"/>
              <a:t>Whoever you are, it will be easier to throw to someone else if you are tightly marked by a defender.</a:t>
            </a:r>
            <a:endParaRPr/>
          </a:p>
          <a:p>
            <a:pPr indent="-311150" lvl="0" marL="457200" rtl="0" algn="l">
              <a:spcBef>
                <a:spcPts val="0"/>
              </a:spcBef>
              <a:spcAft>
                <a:spcPts val="0"/>
              </a:spcAft>
              <a:buSzPts val="1300"/>
              <a:buChar char="●"/>
            </a:pPr>
            <a:r>
              <a:rPr lang="en-GB"/>
              <a:t>Identify clearly on pitch when you are clearing out the reset space, entering the reset space and who is currently the reset/dump</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2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Leading/ space throws</a:t>
            </a:r>
            <a:endParaRPr/>
          </a:p>
        </p:txBody>
      </p:sp>
      <p:sp>
        <p:nvSpPr>
          <p:cNvPr id="264" name="Google Shape;264;p27"/>
          <p:cNvSpPr txBox="1"/>
          <p:nvPr>
            <p:ph idx="1" type="body"/>
          </p:nvPr>
        </p:nvSpPr>
        <p:spPr>
          <a:xfrm>
            <a:off x="819150" y="1626075"/>
            <a:ext cx="7505700" cy="2812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Ensure eye contact is made between </a:t>
            </a:r>
            <a:r>
              <a:rPr lang="en-GB"/>
              <a:t>receiver</a:t>
            </a:r>
            <a:r>
              <a:rPr lang="en-GB"/>
              <a:t> and thrower.</a:t>
            </a:r>
            <a:endParaRPr/>
          </a:p>
          <a:p>
            <a:pPr indent="-311150" lvl="0" marL="457200" rtl="0" algn="l">
              <a:spcBef>
                <a:spcPts val="0"/>
              </a:spcBef>
              <a:spcAft>
                <a:spcPts val="0"/>
              </a:spcAft>
              <a:buSzPts val="1300"/>
              <a:buChar char="●"/>
            </a:pPr>
            <a:r>
              <a:rPr lang="en-GB"/>
              <a:t>Looking to “throw the receiver open” by leading them out into space.</a:t>
            </a:r>
            <a:endParaRPr/>
          </a:p>
          <a:p>
            <a:pPr indent="-311150" lvl="0" marL="457200" rtl="0" algn="l">
              <a:spcBef>
                <a:spcPts val="0"/>
              </a:spcBef>
              <a:spcAft>
                <a:spcPts val="0"/>
              </a:spcAft>
              <a:buSzPts val="1300"/>
              <a:buChar char="●"/>
            </a:pPr>
            <a:r>
              <a:rPr lang="en-GB"/>
              <a:t>The space should be the away from the defender, in position that they cannot make a good play on.</a:t>
            </a:r>
            <a:endParaRPr/>
          </a:p>
          <a:p>
            <a:pPr indent="-311150" lvl="0" marL="457200" rtl="0" algn="l">
              <a:spcBef>
                <a:spcPts val="0"/>
              </a:spcBef>
              <a:spcAft>
                <a:spcPts val="0"/>
              </a:spcAft>
              <a:buSzPts val="1300"/>
              <a:buChar char="●"/>
            </a:pPr>
            <a:r>
              <a:rPr lang="en-GB"/>
              <a:t>Account for </a:t>
            </a:r>
            <a:r>
              <a:rPr lang="en-GB"/>
              <a:t>environment</a:t>
            </a:r>
            <a:r>
              <a:rPr lang="en-GB"/>
              <a:t> when throwing but ideally quite a floaty throw that can be attacked and </a:t>
            </a:r>
            <a:r>
              <a:rPr lang="en-GB"/>
              <a:t>caught</a:t>
            </a:r>
            <a:r>
              <a:rPr lang="en-GB"/>
              <a:t> by the </a:t>
            </a:r>
            <a:r>
              <a:rPr lang="en-GB"/>
              <a:t>receiver</a:t>
            </a:r>
            <a:r>
              <a:rPr lang="en-GB"/>
              <a:t> at a good height.</a:t>
            </a:r>
            <a:endParaRPr/>
          </a:p>
          <a:p>
            <a:pPr indent="-311150" lvl="0" marL="457200" rtl="0" algn="l">
              <a:spcBef>
                <a:spcPts val="0"/>
              </a:spcBef>
              <a:spcAft>
                <a:spcPts val="0"/>
              </a:spcAft>
              <a:buSzPts val="1300"/>
              <a:buChar char="●"/>
            </a:pPr>
            <a:r>
              <a:rPr lang="en-GB"/>
              <a:t>Receiver</a:t>
            </a:r>
            <a:r>
              <a:rPr lang="en-GB"/>
              <a:t> can help by indicating with an arm where they want the disc to be thrown.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2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Breaking the mark</a:t>
            </a:r>
            <a:endParaRPr/>
          </a:p>
        </p:txBody>
      </p:sp>
      <p:sp>
        <p:nvSpPr>
          <p:cNvPr id="270" name="Google Shape;270;p28"/>
          <p:cNvSpPr txBox="1"/>
          <p:nvPr>
            <p:ph idx="1" type="body"/>
          </p:nvPr>
        </p:nvSpPr>
        <p:spPr>
          <a:xfrm>
            <a:off x="819150" y="1626075"/>
            <a:ext cx="7505700" cy="2812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Move the mark early to create space.</a:t>
            </a:r>
            <a:endParaRPr/>
          </a:p>
          <a:p>
            <a:pPr indent="-311150" lvl="0" marL="457200" rtl="0" algn="l">
              <a:spcBef>
                <a:spcPts val="0"/>
              </a:spcBef>
              <a:spcAft>
                <a:spcPts val="0"/>
              </a:spcAft>
              <a:buSzPts val="1300"/>
              <a:buChar char="●"/>
            </a:pPr>
            <a:r>
              <a:rPr lang="en-GB"/>
              <a:t>Ensure fakes are </a:t>
            </a:r>
            <a:r>
              <a:rPr lang="en-GB"/>
              <a:t>believable.</a:t>
            </a:r>
            <a:endParaRPr/>
          </a:p>
          <a:p>
            <a:pPr indent="-311150" lvl="0" marL="457200" rtl="0" algn="l">
              <a:spcBef>
                <a:spcPts val="0"/>
              </a:spcBef>
              <a:spcAft>
                <a:spcPts val="0"/>
              </a:spcAft>
              <a:buSzPts val="1300"/>
              <a:buChar char="●"/>
            </a:pPr>
            <a:r>
              <a:rPr lang="en-GB"/>
              <a:t>Do not over-pivot and over-commit to a throw unless you are sure to throw it. You don’t want to get stranded in a position.</a:t>
            </a:r>
            <a:endParaRPr/>
          </a:p>
          <a:p>
            <a:pPr indent="-311150" lvl="0" marL="457200" rtl="0" algn="l">
              <a:spcBef>
                <a:spcPts val="0"/>
              </a:spcBef>
              <a:spcAft>
                <a:spcPts val="0"/>
              </a:spcAft>
              <a:buSzPts val="1300"/>
              <a:buChar char="●"/>
            </a:pPr>
            <a:r>
              <a:rPr lang="en-GB"/>
              <a:t>Try and </a:t>
            </a:r>
            <a:r>
              <a:rPr lang="en-GB"/>
              <a:t>use</a:t>
            </a:r>
            <a:r>
              <a:rPr lang="en-GB"/>
              <a:t> your momentum to your benefit and the markers momentum against them.</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74" name="Shape 274"/>
        <p:cNvGrpSpPr/>
        <p:nvPr/>
      </p:nvGrpSpPr>
      <p:grpSpPr>
        <a:xfrm>
          <a:off x="0" y="0"/>
          <a:ext cx="0" cy="0"/>
          <a:chOff x="0" y="0"/>
          <a:chExt cx="0" cy="0"/>
        </a:xfrm>
      </p:grpSpPr>
      <p:sp>
        <p:nvSpPr>
          <p:cNvPr id="275" name="Google Shape;275;p29"/>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Offence - Dominator</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79" name="Shape 279"/>
        <p:cNvGrpSpPr/>
        <p:nvPr/>
      </p:nvGrpSpPr>
      <p:grpSpPr>
        <a:xfrm>
          <a:off x="0" y="0"/>
          <a:ext cx="0" cy="0"/>
          <a:chOff x="0" y="0"/>
          <a:chExt cx="0" cy="0"/>
        </a:xfrm>
      </p:grpSpPr>
      <p:sp>
        <p:nvSpPr>
          <p:cNvPr id="280" name="Google Shape;280;p3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Principles</a:t>
            </a:r>
            <a:endParaRPr/>
          </a:p>
        </p:txBody>
      </p:sp>
      <p:sp>
        <p:nvSpPr>
          <p:cNvPr id="281" name="Google Shape;281;p30"/>
          <p:cNvSpPr txBox="1"/>
          <p:nvPr>
            <p:ph idx="1" type="body"/>
          </p:nvPr>
        </p:nvSpPr>
        <p:spPr>
          <a:xfrm>
            <a:off x="819150" y="1602275"/>
            <a:ext cx="7505700" cy="3022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Looking to isolate 2/3 handlers to </a:t>
            </a:r>
            <a:r>
              <a:rPr lang="en-GB"/>
              <a:t>control</a:t>
            </a:r>
            <a:r>
              <a:rPr lang="en-GB"/>
              <a:t> the disc down the </a:t>
            </a:r>
            <a:r>
              <a:rPr lang="en-GB"/>
              <a:t>field Utilising quick disc movement and short-medium distance throws.</a:t>
            </a:r>
            <a:endParaRPr/>
          </a:p>
          <a:p>
            <a:pPr indent="-311150" lvl="0" marL="457200" rtl="0" algn="l">
              <a:spcBef>
                <a:spcPts val="0"/>
              </a:spcBef>
              <a:spcAft>
                <a:spcPts val="0"/>
              </a:spcAft>
              <a:buSzPts val="1300"/>
              <a:buChar char="●"/>
            </a:pPr>
            <a:r>
              <a:rPr lang="en-GB"/>
              <a:t>Rest of </a:t>
            </a:r>
            <a:r>
              <a:rPr lang="en-GB"/>
              <a:t>the</a:t>
            </a:r>
            <a:r>
              <a:rPr lang="en-GB"/>
              <a:t> stack is away from the disc, a little further downfield than normal (</a:t>
            </a:r>
            <a:r>
              <a:rPr lang="en-GB"/>
              <a:t>preferably</a:t>
            </a:r>
            <a:r>
              <a:rPr lang="en-GB"/>
              <a:t> a horizontal stack as it is harder to poach off).</a:t>
            </a:r>
            <a:endParaRPr/>
          </a:p>
          <a:p>
            <a:pPr indent="-311150" lvl="0" marL="457200" rtl="0" algn="l">
              <a:spcBef>
                <a:spcPts val="0"/>
              </a:spcBef>
              <a:spcAft>
                <a:spcPts val="0"/>
              </a:spcAft>
              <a:buSzPts val="1300"/>
              <a:buChar char="●"/>
            </a:pPr>
            <a:r>
              <a:rPr lang="en-GB"/>
              <a:t>Looking to engage weave principles (</a:t>
            </a:r>
            <a:r>
              <a:rPr lang="en-GB"/>
              <a:t>Triangle</a:t>
            </a:r>
            <a:r>
              <a:rPr lang="en-GB"/>
              <a:t> based offence, give-go).</a:t>
            </a:r>
            <a:endParaRPr/>
          </a:p>
          <a:p>
            <a:pPr indent="-311150" lvl="0" marL="457200" rtl="0" algn="l">
              <a:spcBef>
                <a:spcPts val="0"/>
              </a:spcBef>
              <a:spcAft>
                <a:spcPts val="0"/>
              </a:spcAft>
              <a:buSzPts val="1300"/>
              <a:buChar char="●"/>
            </a:pPr>
            <a:r>
              <a:rPr lang="en-GB"/>
              <a:t>Ideally not on the sideline for too long, offence works best in the middle of the pitch in space. </a:t>
            </a:r>
            <a:endParaRPr/>
          </a:p>
          <a:p>
            <a:pPr indent="-311150" lvl="0" marL="457200" rtl="0" algn="l">
              <a:spcBef>
                <a:spcPts val="0"/>
              </a:spcBef>
              <a:spcAft>
                <a:spcPts val="0"/>
              </a:spcAft>
              <a:buSzPts val="1300"/>
              <a:buChar char="●"/>
            </a:pPr>
            <a:r>
              <a:rPr lang="en-GB"/>
              <a:t>When flow has stopped, or downfield defenders are poaching off then the downfield offence can get involved. </a:t>
            </a:r>
            <a:endParaRPr/>
          </a:p>
          <a:p>
            <a:pPr indent="-311150" lvl="0" marL="457200" rtl="0" algn="l">
              <a:spcBef>
                <a:spcPts val="0"/>
              </a:spcBef>
              <a:spcAft>
                <a:spcPts val="0"/>
              </a:spcAft>
              <a:buSzPts val="1300"/>
              <a:buChar char="●"/>
            </a:pPr>
            <a:r>
              <a:rPr lang="en-GB"/>
              <a:t>Fold into an endzone when reaching the redzone. </a:t>
            </a:r>
            <a:endParaRPr/>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85" name="Shape 285"/>
        <p:cNvGrpSpPr/>
        <p:nvPr/>
      </p:nvGrpSpPr>
      <p:grpSpPr>
        <a:xfrm>
          <a:off x="0" y="0"/>
          <a:ext cx="0" cy="0"/>
          <a:chOff x="0" y="0"/>
          <a:chExt cx="0" cy="0"/>
        </a:xfrm>
      </p:grpSpPr>
      <p:sp>
        <p:nvSpPr>
          <p:cNvPr id="286" name="Google Shape;286;p3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To remember</a:t>
            </a:r>
            <a:endParaRPr/>
          </a:p>
        </p:txBody>
      </p:sp>
      <p:sp>
        <p:nvSpPr>
          <p:cNvPr id="287" name="Google Shape;287;p31"/>
          <p:cNvSpPr txBox="1"/>
          <p:nvPr>
            <p:ph idx="1" type="body"/>
          </p:nvPr>
        </p:nvSpPr>
        <p:spPr>
          <a:xfrm>
            <a:off x="819150" y="1626075"/>
            <a:ext cx="7505700" cy="2812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Don’t abandon </a:t>
            </a:r>
            <a:r>
              <a:rPr lang="en-GB"/>
              <a:t>the</a:t>
            </a:r>
            <a:r>
              <a:rPr lang="en-GB"/>
              <a:t> handler on disc, keep the disc moving as much as possible.</a:t>
            </a:r>
            <a:endParaRPr/>
          </a:p>
          <a:p>
            <a:pPr indent="-311150" lvl="0" marL="457200" rtl="0" algn="l">
              <a:spcBef>
                <a:spcPts val="0"/>
              </a:spcBef>
              <a:spcAft>
                <a:spcPts val="0"/>
              </a:spcAft>
              <a:buSzPts val="1300"/>
              <a:buChar char="●"/>
            </a:pPr>
            <a:r>
              <a:rPr lang="en-GB"/>
              <a:t>Know when to melt out of the </a:t>
            </a:r>
            <a:r>
              <a:rPr lang="en-GB"/>
              <a:t>structure</a:t>
            </a:r>
            <a:r>
              <a:rPr lang="en-GB"/>
              <a:t> and utilize other </a:t>
            </a:r>
            <a:r>
              <a:rPr lang="en-GB"/>
              <a:t>receivers</a:t>
            </a:r>
            <a:r>
              <a:rPr lang="en-GB"/>
              <a:t>. On zone look, on poachy look, when flow has stopped, when near the endzone. </a:t>
            </a:r>
            <a:endParaRPr/>
          </a:p>
          <a:p>
            <a:pPr indent="-311150" lvl="0" marL="457200" rtl="0" algn="l">
              <a:spcBef>
                <a:spcPts val="0"/>
              </a:spcBef>
              <a:spcAft>
                <a:spcPts val="0"/>
              </a:spcAft>
              <a:buSzPts val="1300"/>
              <a:buChar char="●"/>
            </a:pPr>
            <a:r>
              <a:rPr lang="en-GB"/>
              <a:t>Early looks, even if potentially backwards and continue movement.</a:t>
            </a:r>
            <a:endParaRPr/>
          </a:p>
          <a:p>
            <a:pPr indent="-311150" lvl="0" marL="457200" rtl="0" algn="l">
              <a:spcBef>
                <a:spcPts val="0"/>
              </a:spcBef>
              <a:spcAft>
                <a:spcPts val="0"/>
              </a:spcAft>
              <a:buSzPts val="1300"/>
              <a:buChar char="●"/>
            </a:pPr>
            <a:r>
              <a:rPr lang="en-GB"/>
              <a:t>Pass and follow.</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3" name="Shape 133"/>
        <p:cNvGrpSpPr/>
        <p:nvPr/>
      </p:nvGrpSpPr>
      <p:grpSpPr>
        <a:xfrm>
          <a:off x="0" y="0"/>
          <a:ext cx="0" cy="0"/>
          <a:chOff x="0" y="0"/>
          <a:chExt cx="0" cy="0"/>
        </a:xfrm>
      </p:grpSpPr>
      <p:sp>
        <p:nvSpPr>
          <p:cNvPr id="134" name="Google Shape;134;p14"/>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Defence - person</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91" name="Shape 291"/>
        <p:cNvGrpSpPr/>
        <p:nvPr/>
      </p:nvGrpSpPr>
      <p:grpSpPr>
        <a:xfrm>
          <a:off x="0" y="0"/>
          <a:ext cx="0" cy="0"/>
          <a:chOff x="0" y="0"/>
          <a:chExt cx="0" cy="0"/>
        </a:xfrm>
      </p:grpSpPr>
      <p:sp>
        <p:nvSpPr>
          <p:cNvPr id="292" name="Google Shape;292;p32"/>
          <p:cNvSpPr txBox="1"/>
          <p:nvPr>
            <p:ph type="title"/>
          </p:nvPr>
        </p:nvSpPr>
        <p:spPr>
          <a:xfrm>
            <a:off x="819150" y="45795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Footage</a:t>
            </a:r>
            <a:endParaRPr/>
          </a:p>
        </p:txBody>
      </p:sp>
      <p:sp>
        <p:nvSpPr>
          <p:cNvPr id="293" name="Google Shape;293;p32"/>
          <p:cNvSpPr txBox="1"/>
          <p:nvPr>
            <p:ph idx="1" type="body"/>
          </p:nvPr>
        </p:nvSpPr>
        <p:spPr>
          <a:xfrm>
            <a:off x="819150" y="1219700"/>
            <a:ext cx="7505700" cy="3404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(mixed uni level dom here)</a:t>
            </a:r>
            <a:endParaRPr/>
          </a:p>
          <a:p>
            <a:pPr indent="0" lvl="0" marL="0" rtl="0" algn="l">
              <a:spcBef>
                <a:spcPts val="120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3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Offence - Vertical</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Principles</a:t>
            </a:r>
            <a:endParaRPr/>
          </a:p>
        </p:txBody>
      </p:sp>
      <p:sp>
        <p:nvSpPr>
          <p:cNvPr id="304" name="Google Shape;304;p34"/>
          <p:cNvSpPr txBox="1"/>
          <p:nvPr>
            <p:ph idx="1" type="body"/>
          </p:nvPr>
        </p:nvSpPr>
        <p:spPr>
          <a:xfrm>
            <a:off x="819150" y="1602275"/>
            <a:ext cx="7505700" cy="3022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2-5 vertical stack that is </a:t>
            </a:r>
            <a:r>
              <a:rPr b="1" lang="en-GB"/>
              <a:t>not too deep</a:t>
            </a:r>
            <a:r>
              <a:rPr lang="en-GB"/>
              <a:t> relative to the thrower. The cut from the back of stack should be a viable deep look and under look. </a:t>
            </a:r>
            <a:endParaRPr/>
          </a:p>
          <a:p>
            <a:pPr indent="-311150" lvl="0" marL="457200" rtl="0" algn="l">
              <a:spcBef>
                <a:spcPts val="0"/>
              </a:spcBef>
              <a:spcAft>
                <a:spcPts val="0"/>
              </a:spcAft>
              <a:buSzPts val="1300"/>
              <a:buChar char="●"/>
            </a:pPr>
            <a:r>
              <a:rPr lang="en-GB"/>
              <a:t>Looking to continue flow down the same sideline. The next back of stack should already be setting up their cut when the previous cutter is approaching the disc and actively cutting as the receiver catches.</a:t>
            </a:r>
            <a:endParaRPr/>
          </a:p>
          <a:p>
            <a:pPr indent="-311150" lvl="0" marL="457200" rtl="0" algn="l">
              <a:spcBef>
                <a:spcPts val="0"/>
              </a:spcBef>
              <a:spcAft>
                <a:spcPts val="0"/>
              </a:spcAft>
              <a:buSzPts val="1300"/>
              <a:buChar char="●"/>
            </a:pPr>
            <a:r>
              <a:rPr lang="en-GB"/>
              <a:t>Under-cuts at and angle, not straight to the receiver and deep-cuts straight deep. All cuts should be set up properly to ensure the defender is on the back foot.</a:t>
            </a:r>
            <a:endParaRPr/>
          </a:p>
          <a:p>
            <a:pPr indent="-311150" lvl="0" marL="457200" rtl="0" algn="l">
              <a:spcBef>
                <a:spcPts val="0"/>
              </a:spcBef>
              <a:spcAft>
                <a:spcPts val="0"/>
              </a:spcAft>
              <a:buSzPts val="1300"/>
              <a:buChar char="●"/>
            </a:pPr>
            <a:r>
              <a:rPr lang="en-GB"/>
              <a:t>Keeping the stack in motion when the disc is moving. Looking to reset and swing when downfield options aren’t viable.</a:t>
            </a:r>
            <a:endParaRPr/>
          </a:p>
          <a:p>
            <a:pPr indent="-311150" lvl="0" marL="457200" rtl="0" algn="l">
              <a:spcBef>
                <a:spcPts val="0"/>
              </a:spcBef>
              <a:spcAft>
                <a:spcPts val="0"/>
              </a:spcAft>
              <a:buSzPts val="1300"/>
              <a:buChar char="●"/>
            </a:pPr>
            <a:r>
              <a:rPr lang="en-GB"/>
              <a:t>Wide clearing and filtering through into the stack from from finished cuts and handler space is key to maintain stack discipline and good reset options.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5"/>
          <p:cNvSpPr/>
          <p:nvPr/>
        </p:nvSpPr>
        <p:spPr>
          <a:xfrm>
            <a:off x="661250" y="626700"/>
            <a:ext cx="2751000" cy="40425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10" name="Google Shape;310;p35"/>
          <p:cNvSpPr/>
          <p:nvPr/>
        </p:nvSpPr>
        <p:spPr>
          <a:xfrm>
            <a:off x="2711950" y="1504350"/>
            <a:ext cx="232500" cy="2325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11" name="Google Shape;311;p35"/>
          <p:cNvSpPr/>
          <p:nvPr/>
        </p:nvSpPr>
        <p:spPr>
          <a:xfrm>
            <a:off x="2529375" y="1416475"/>
            <a:ext cx="232500" cy="232500"/>
          </a:xfrm>
          <a:prstGeom prst="diamond">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12" name="Google Shape;312;p35"/>
          <p:cNvSpPr/>
          <p:nvPr/>
        </p:nvSpPr>
        <p:spPr>
          <a:xfrm>
            <a:off x="2322675" y="1517250"/>
            <a:ext cx="206700" cy="2067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13" name="Google Shape;313;p35"/>
          <p:cNvSpPr/>
          <p:nvPr/>
        </p:nvSpPr>
        <p:spPr>
          <a:xfrm>
            <a:off x="1933400" y="1689650"/>
            <a:ext cx="206700" cy="2067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14" name="Google Shape;314;p35"/>
          <p:cNvSpPr/>
          <p:nvPr/>
        </p:nvSpPr>
        <p:spPr>
          <a:xfrm>
            <a:off x="1546525" y="2282125"/>
            <a:ext cx="206700" cy="2067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15" name="Google Shape;315;p35"/>
          <p:cNvSpPr/>
          <p:nvPr/>
        </p:nvSpPr>
        <p:spPr>
          <a:xfrm>
            <a:off x="1583750" y="2584638"/>
            <a:ext cx="206700" cy="2067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16" name="Google Shape;316;p35"/>
          <p:cNvSpPr/>
          <p:nvPr/>
        </p:nvSpPr>
        <p:spPr>
          <a:xfrm>
            <a:off x="1583750" y="2900238"/>
            <a:ext cx="206700" cy="2067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17" name="Google Shape;317;p35"/>
          <p:cNvSpPr/>
          <p:nvPr/>
        </p:nvSpPr>
        <p:spPr>
          <a:xfrm>
            <a:off x="1546525" y="3469850"/>
            <a:ext cx="206700" cy="2067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18" name="Google Shape;318;p35"/>
          <p:cNvSpPr/>
          <p:nvPr/>
        </p:nvSpPr>
        <p:spPr>
          <a:xfrm>
            <a:off x="1546525" y="3185050"/>
            <a:ext cx="206700" cy="2067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19" name="Google Shape;319;p35"/>
          <p:cNvSpPr/>
          <p:nvPr/>
        </p:nvSpPr>
        <p:spPr>
          <a:xfrm>
            <a:off x="5818300" y="640925"/>
            <a:ext cx="2751000" cy="40425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cxnSp>
        <p:nvCxnSpPr>
          <p:cNvPr id="320" name="Google Shape;320;p35"/>
          <p:cNvCxnSpPr/>
          <p:nvPr/>
        </p:nvCxnSpPr>
        <p:spPr>
          <a:xfrm>
            <a:off x="419450" y="2571750"/>
            <a:ext cx="0" cy="982800"/>
          </a:xfrm>
          <a:prstGeom prst="straightConnector1">
            <a:avLst/>
          </a:prstGeom>
          <a:noFill/>
          <a:ln cap="flat" cmpd="sng" w="9525">
            <a:solidFill>
              <a:schemeClr val="dk2"/>
            </a:solidFill>
            <a:prstDash val="solid"/>
            <a:round/>
            <a:headEnd len="med" w="med" type="none"/>
            <a:tailEnd len="med" w="med" type="triangle"/>
          </a:ln>
        </p:spPr>
      </p:cxnSp>
      <p:sp>
        <p:nvSpPr>
          <p:cNvPr id="321" name="Google Shape;321;p35"/>
          <p:cNvSpPr/>
          <p:nvPr/>
        </p:nvSpPr>
        <p:spPr>
          <a:xfrm>
            <a:off x="1700900" y="1738850"/>
            <a:ext cx="232500" cy="232500"/>
          </a:xfrm>
          <a:prstGeom prst="diamond">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22" name="Google Shape;322;p35"/>
          <p:cNvSpPr/>
          <p:nvPr/>
        </p:nvSpPr>
        <p:spPr>
          <a:xfrm>
            <a:off x="1351250" y="2308475"/>
            <a:ext cx="232500" cy="232500"/>
          </a:xfrm>
          <a:prstGeom prst="diamond">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23" name="Google Shape;323;p35"/>
          <p:cNvSpPr/>
          <p:nvPr/>
        </p:nvSpPr>
        <p:spPr>
          <a:xfrm>
            <a:off x="1351250" y="2571750"/>
            <a:ext cx="232500" cy="232500"/>
          </a:xfrm>
          <a:prstGeom prst="diamond">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24" name="Google Shape;324;p35"/>
          <p:cNvSpPr/>
          <p:nvPr/>
        </p:nvSpPr>
        <p:spPr>
          <a:xfrm>
            <a:off x="1301125" y="2835025"/>
            <a:ext cx="232500" cy="232500"/>
          </a:xfrm>
          <a:prstGeom prst="diamond">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25" name="Google Shape;325;p35"/>
          <p:cNvSpPr/>
          <p:nvPr/>
        </p:nvSpPr>
        <p:spPr>
          <a:xfrm>
            <a:off x="1301125" y="3098300"/>
            <a:ext cx="232500" cy="232500"/>
          </a:xfrm>
          <a:prstGeom prst="diamond">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26" name="Google Shape;326;p35"/>
          <p:cNvSpPr/>
          <p:nvPr/>
        </p:nvSpPr>
        <p:spPr>
          <a:xfrm>
            <a:off x="1301125" y="3409775"/>
            <a:ext cx="232500" cy="232500"/>
          </a:xfrm>
          <a:prstGeom prst="diamond">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27" name="Google Shape;327;p35"/>
          <p:cNvSpPr txBox="1"/>
          <p:nvPr/>
        </p:nvSpPr>
        <p:spPr>
          <a:xfrm rot="-5400000">
            <a:off x="-287800" y="1537650"/>
            <a:ext cx="1414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chemeClr val="dk2"/>
                </a:solidFill>
                <a:latin typeface="Calibri"/>
                <a:ea typeface="Calibri"/>
                <a:cs typeface="Calibri"/>
                <a:sym typeface="Calibri"/>
              </a:rPr>
              <a:t>Direction of pitch</a:t>
            </a:r>
            <a:endParaRPr sz="1300">
              <a:solidFill>
                <a:schemeClr val="dk2"/>
              </a:solidFill>
              <a:latin typeface="Calibri"/>
              <a:ea typeface="Calibri"/>
              <a:cs typeface="Calibri"/>
              <a:sym typeface="Calibri"/>
            </a:endParaRPr>
          </a:p>
        </p:txBody>
      </p:sp>
      <p:sp>
        <p:nvSpPr>
          <p:cNvPr id="328" name="Google Shape;328;p35"/>
          <p:cNvSpPr/>
          <p:nvPr/>
        </p:nvSpPr>
        <p:spPr>
          <a:xfrm>
            <a:off x="7811813" y="1613850"/>
            <a:ext cx="232500" cy="2325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29" name="Google Shape;329;p35"/>
          <p:cNvSpPr/>
          <p:nvPr/>
        </p:nvSpPr>
        <p:spPr>
          <a:xfrm>
            <a:off x="7968250" y="1504350"/>
            <a:ext cx="232500" cy="232500"/>
          </a:xfrm>
          <a:prstGeom prst="diamond">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30" name="Google Shape;330;p35"/>
          <p:cNvSpPr/>
          <p:nvPr/>
        </p:nvSpPr>
        <p:spPr>
          <a:xfrm>
            <a:off x="8120525" y="1736750"/>
            <a:ext cx="206700" cy="2067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31" name="Google Shape;331;p35"/>
          <p:cNvSpPr/>
          <p:nvPr/>
        </p:nvSpPr>
        <p:spPr>
          <a:xfrm>
            <a:off x="7340200" y="1102900"/>
            <a:ext cx="206700" cy="2067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32" name="Google Shape;332;p35"/>
          <p:cNvSpPr/>
          <p:nvPr/>
        </p:nvSpPr>
        <p:spPr>
          <a:xfrm>
            <a:off x="7229200" y="2258100"/>
            <a:ext cx="206700" cy="2067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33" name="Google Shape;333;p35"/>
          <p:cNvSpPr/>
          <p:nvPr/>
        </p:nvSpPr>
        <p:spPr>
          <a:xfrm>
            <a:off x="7009600" y="2699750"/>
            <a:ext cx="206700" cy="2067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34" name="Google Shape;334;p35"/>
          <p:cNvSpPr/>
          <p:nvPr/>
        </p:nvSpPr>
        <p:spPr>
          <a:xfrm>
            <a:off x="6890950" y="3127150"/>
            <a:ext cx="206700" cy="2067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35" name="Google Shape;335;p35"/>
          <p:cNvSpPr/>
          <p:nvPr/>
        </p:nvSpPr>
        <p:spPr>
          <a:xfrm>
            <a:off x="6868125" y="4162000"/>
            <a:ext cx="206700" cy="2067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36" name="Google Shape;336;p35"/>
          <p:cNvSpPr/>
          <p:nvPr/>
        </p:nvSpPr>
        <p:spPr>
          <a:xfrm>
            <a:off x="6868125" y="3554550"/>
            <a:ext cx="206700" cy="2067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37" name="Google Shape;337;p35"/>
          <p:cNvSpPr/>
          <p:nvPr/>
        </p:nvSpPr>
        <p:spPr>
          <a:xfrm>
            <a:off x="7216300" y="870400"/>
            <a:ext cx="232500" cy="232500"/>
          </a:xfrm>
          <a:prstGeom prst="diamond">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38" name="Google Shape;338;p35"/>
          <p:cNvSpPr/>
          <p:nvPr/>
        </p:nvSpPr>
        <p:spPr>
          <a:xfrm>
            <a:off x="7294425" y="2450213"/>
            <a:ext cx="232500" cy="232500"/>
          </a:xfrm>
          <a:prstGeom prst="diamond">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39" name="Google Shape;339;p35"/>
          <p:cNvSpPr/>
          <p:nvPr/>
        </p:nvSpPr>
        <p:spPr>
          <a:xfrm>
            <a:off x="7160475" y="3177275"/>
            <a:ext cx="232500" cy="232500"/>
          </a:xfrm>
          <a:prstGeom prst="diamond">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40" name="Google Shape;340;p35"/>
          <p:cNvSpPr/>
          <p:nvPr/>
        </p:nvSpPr>
        <p:spPr>
          <a:xfrm>
            <a:off x="7216300" y="2813750"/>
            <a:ext cx="232500" cy="232500"/>
          </a:xfrm>
          <a:prstGeom prst="diamond">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41" name="Google Shape;341;p35"/>
          <p:cNvSpPr/>
          <p:nvPr/>
        </p:nvSpPr>
        <p:spPr>
          <a:xfrm>
            <a:off x="7074825" y="3541638"/>
            <a:ext cx="232500" cy="232500"/>
          </a:xfrm>
          <a:prstGeom prst="diamond">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42" name="Google Shape;342;p35"/>
          <p:cNvSpPr/>
          <p:nvPr/>
        </p:nvSpPr>
        <p:spPr>
          <a:xfrm>
            <a:off x="7074825" y="4036925"/>
            <a:ext cx="232500" cy="232500"/>
          </a:xfrm>
          <a:prstGeom prst="diamond">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cxnSp>
        <p:nvCxnSpPr>
          <p:cNvPr id="343" name="Google Shape;343;p35"/>
          <p:cNvCxnSpPr>
            <a:stCxn id="326" idx="2"/>
          </p:cNvCxnSpPr>
          <p:nvPr/>
        </p:nvCxnSpPr>
        <p:spPr>
          <a:xfrm>
            <a:off x="1417375" y="3642275"/>
            <a:ext cx="345900" cy="333900"/>
          </a:xfrm>
          <a:prstGeom prst="straightConnector1">
            <a:avLst/>
          </a:prstGeom>
          <a:noFill/>
          <a:ln cap="flat" cmpd="sng" w="9525">
            <a:solidFill>
              <a:schemeClr val="dk2"/>
            </a:solidFill>
            <a:prstDash val="solid"/>
            <a:round/>
            <a:headEnd len="med" w="med" type="none"/>
            <a:tailEnd len="med" w="med" type="none"/>
          </a:ln>
        </p:spPr>
      </p:cxnSp>
      <p:cxnSp>
        <p:nvCxnSpPr>
          <p:cNvPr id="344" name="Google Shape;344;p35"/>
          <p:cNvCxnSpPr/>
          <p:nvPr/>
        </p:nvCxnSpPr>
        <p:spPr>
          <a:xfrm flipH="1" rot="10800000">
            <a:off x="1750981" y="2431919"/>
            <a:ext cx="1422600" cy="1532100"/>
          </a:xfrm>
          <a:prstGeom prst="straightConnector1">
            <a:avLst/>
          </a:prstGeom>
          <a:noFill/>
          <a:ln cap="flat" cmpd="sng" w="9525">
            <a:solidFill>
              <a:schemeClr val="dk2"/>
            </a:solidFill>
            <a:prstDash val="solid"/>
            <a:round/>
            <a:headEnd len="med" w="med" type="none"/>
            <a:tailEnd len="med" w="med" type="triangle"/>
          </a:ln>
        </p:spPr>
      </p:cxnSp>
      <p:cxnSp>
        <p:nvCxnSpPr>
          <p:cNvPr id="345" name="Google Shape;345;p35"/>
          <p:cNvCxnSpPr/>
          <p:nvPr/>
        </p:nvCxnSpPr>
        <p:spPr>
          <a:xfrm>
            <a:off x="1417375" y="3330800"/>
            <a:ext cx="163500" cy="1156200"/>
          </a:xfrm>
          <a:prstGeom prst="straightConnector1">
            <a:avLst/>
          </a:prstGeom>
          <a:noFill/>
          <a:ln cap="flat" cmpd="sng" w="9525">
            <a:solidFill>
              <a:schemeClr val="dk2"/>
            </a:solidFill>
            <a:prstDash val="dash"/>
            <a:round/>
            <a:headEnd len="med" w="med" type="none"/>
            <a:tailEnd len="med" w="med" type="none"/>
          </a:ln>
        </p:spPr>
      </p:cxnSp>
      <p:cxnSp>
        <p:nvCxnSpPr>
          <p:cNvPr id="346" name="Google Shape;346;p35"/>
          <p:cNvCxnSpPr/>
          <p:nvPr/>
        </p:nvCxnSpPr>
        <p:spPr>
          <a:xfrm flipH="1" rot="10800000">
            <a:off x="1583756" y="3076394"/>
            <a:ext cx="1504800" cy="1410600"/>
          </a:xfrm>
          <a:prstGeom prst="straightConnector1">
            <a:avLst/>
          </a:prstGeom>
          <a:noFill/>
          <a:ln cap="flat" cmpd="sng" w="9525">
            <a:solidFill>
              <a:schemeClr val="dk2"/>
            </a:solidFill>
            <a:prstDash val="dash"/>
            <a:round/>
            <a:headEnd len="med" w="med" type="none"/>
            <a:tailEnd len="med" w="med" type="triangl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36"/>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Offence - Side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3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Principles</a:t>
            </a:r>
            <a:endParaRPr/>
          </a:p>
        </p:txBody>
      </p:sp>
      <p:sp>
        <p:nvSpPr>
          <p:cNvPr id="357" name="Google Shape;357;p37"/>
          <p:cNvSpPr txBox="1"/>
          <p:nvPr>
            <p:ph idx="1" type="body"/>
          </p:nvPr>
        </p:nvSpPr>
        <p:spPr>
          <a:xfrm>
            <a:off x="819150" y="1602275"/>
            <a:ext cx="7505700" cy="30222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Similar to vertical with </a:t>
            </a:r>
            <a:r>
              <a:rPr lang="en-GB"/>
              <a:t>initiating</a:t>
            </a:r>
            <a:r>
              <a:rPr lang="en-GB"/>
              <a:t> player(s) in the open space (lane).</a:t>
            </a:r>
            <a:endParaRPr/>
          </a:p>
          <a:p>
            <a:pPr indent="-311150" lvl="0" marL="457200" rtl="0" algn="l">
              <a:spcBef>
                <a:spcPts val="0"/>
              </a:spcBef>
              <a:spcAft>
                <a:spcPts val="0"/>
              </a:spcAft>
              <a:buSzPts val="1300"/>
              <a:buChar char="●"/>
            </a:pPr>
            <a:r>
              <a:rPr lang="en-GB"/>
              <a:t>Focus on cutting in pairs and mirroring cuts, to ensure there is always an option and players do not get isolated.</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38"/>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Offence - Endzone</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39"/>
          <p:cNvSpPr txBox="1"/>
          <p:nvPr>
            <p:ph type="title"/>
          </p:nvPr>
        </p:nvSpPr>
        <p:spPr>
          <a:xfrm>
            <a:off x="819150" y="49712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Principles</a:t>
            </a:r>
            <a:endParaRPr/>
          </a:p>
        </p:txBody>
      </p:sp>
      <p:sp>
        <p:nvSpPr>
          <p:cNvPr id="368" name="Google Shape;368;p39"/>
          <p:cNvSpPr txBox="1"/>
          <p:nvPr>
            <p:ph idx="1" type="body"/>
          </p:nvPr>
        </p:nvSpPr>
        <p:spPr>
          <a:xfrm>
            <a:off x="819150" y="1161575"/>
            <a:ext cx="7505700" cy="3624000"/>
          </a:xfrm>
          <a:prstGeom prst="rect">
            <a:avLst/>
          </a:prstGeom>
        </p:spPr>
        <p:txBody>
          <a:bodyPr anchorCtr="0" anchor="t" bIns="91425" lIns="91425" spcFirstLastPara="1" rIns="91425" wrap="square" tIns="91425">
            <a:normAutofit lnSpcReduction="20000"/>
          </a:bodyPr>
          <a:lstStyle/>
          <a:p>
            <a:pPr indent="-311150" lvl="0" marL="457200" rtl="0" algn="l">
              <a:spcBef>
                <a:spcPts val="0"/>
              </a:spcBef>
              <a:spcAft>
                <a:spcPts val="0"/>
              </a:spcAft>
              <a:buSzPts val="1300"/>
              <a:buChar char="●"/>
            </a:pPr>
            <a:r>
              <a:rPr lang="en-GB"/>
              <a:t>Vertical </a:t>
            </a:r>
            <a:r>
              <a:rPr lang="en-GB"/>
              <a:t>structure</a:t>
            </a:r>
            <a:r>
              <a:rPr lang="en-GB"/>
              <a:t> to maintain </a:t>
            </a:r>
            <a:r>
              <a:rPr lang="en-GB"/>
              <a:t>spaces large space either side and quick options in the middle</a:t>
            </a:r>
            <a:endParaRPr/>
          </a:p>
          <a:p>
            <a:pPr indent="-311150" lvl="0" marL="457200" rtl="0" algn="l">
              <a:spcBef>
                <a:spcPts val="0"/>
              </a:spcBef>
              <a:spcAft>
                <a:spcPts val="0"/>
              </a:spcAft>
              <a:buSzPts val="1300"/>
              <a:buChar char="●"/>
            </a:pPr>
            <a:r>
              <a:rPr lang="en-GB"/>
              <a:t>Identity</a:t>
            </a:r>
            <a:r>
              <a:rPr lang="en-GB"/>
              <a:t> which player/ area you are looking at first with a call:</a:t>
            </a:r>
            <a:endParaRPr/>
          </a:p>
          <a:p>
            <a:pPr indent="-311150" lvl="1" marL="914400" rtl="0" algn="l">
              <a:spcBef>
                <a:spcPts val="0"/>
              </a:spcBef>
              <a:spcAft>
                <a:spcPts val="0"/>
              </a:spcAft>
              <a:buSzPts val="1300"/>
              <a:buChar char="○"/>
            </a:pPr>
            <a:r>
              <a:rPr lang="en-GB" sz="1300"/>
              <a:t>Words beginning with </a:t>
            </a:r>
            <a:r>
              <a:rPr b="1" lang="en-GB" sz="1300"/>
              <a:t>C </a:t>
            </a:r>
            <a:r>
              <a:rPr lang="en-GB" sz="1300"/>
              <a:t> means you are looking at the reset to do something</a:t>
            </a:r>
            <a:endParaRPr sz="1300"/>
          </a:p>
          <a:p>
            <a:pPr indent="-311150" lvl="1" marL="914400" rtl="0" algn="l">
              <a:spcBef>
                <a:spcPts val="0"/>
              </a:spcBef>
              <a:spcAft>
                <a:spcPts val="0"/>
              </a:spcAft>
              <a:buSzPts val="1300"/>
              <a:buChar char="○"/>
            </a:pPr>
            <a:r>
              <a:rPr lang="en-GB" sz="1300"/>
              <a:t>Words beginning with </a:t>
            </a:r>
            <a:r>
              <a:rPr b="1" lang="en-GB" sz="1300"/>
              <a:t>A </a:t>
            </a:r>
            <a:r>
              <a:rPr lang="en-GB" sz="1300"/>
              <a:t> means you are looking at the front-of-stack to do something</a:t>
            </a:r>
            <a:endParaRPr sz="1300"/>
          </a:p>
          <a:p>
            <a:pPr indent="-311150" lvl="1" marL="914400" rtl="0" algn="l">
              <a:spcBef>
                <a:spcPts val="0"/>
              </a:spcBef>
              <a:spcAft>
                <a:spcPts val="0"/>
              </a:spcAft>
              <a:buSzPts val="1300"/>
              <a:buChar char="○"/>
            </a:pPr>
            <a:r>
              <a:rPr lang="en-GB" sz="1300"/>
              <a:t>Words beginning with </a:t>
            </a:r>
            <a:r>
              <a:rPr b="1" lang="en-GB" sz="1300"/>
              <a:t>M</a:t>
            </a:r>
            <a:r>
              <a:rPr lang="en-GB" sz="1300"/>
              <a:t> means you are looking at the back-of-stack to do something</a:t>
            </a:r>
            <a:endParaRPr sz="1300"/>
          </a:p>
          <a:p>
            <a:pPr indent="-311150" lvl="0" marL="457200" rtl="0" algn="l">
              <a:spcBef>
                <a:spcPts val="0"/>
              </a:spcBef>
              <a:spcAft>
                <a:spcPts val="0"/>
              </a:spcAft>
              <a:buSzPts val="1300"/>
              <a:buChar char="●"/>
            </a:pPr>
            <a:r>
              <a:rPr lang="en-GB"/>
              <a:t>Just the initial look is defined, but afterwards it is more flow-based, cuts and clears based on where the disc is.</a:t>
            </a:r>
            <a:endParaRPr/>
          </a:p>
          <a:p>
            <a:pPr indent="-298450" lvl="1" marL="914400" rtl="0" algn="l">
              <a:spcBef>
                <a:spcPts val="0"/>
              </a:spcBef>
              <a:spcAft>
                <a:spcPts val="0"/>
              </a:spcAft>
              <a:buSzPts val="1100"/>
              <a:buChar char="○"/>
            </a:pPr>
            <a:r>
              <a:rPr lang="en-GB" sz="1300"/>
              <a:t>When the disc is flowing sideline inwards, then the preferred flow/ next cut is from the front of stack.</a:t>
            </a:r>
            <a:endParaRPr sz="1300"/>
          </a:p>
          <a:p>
            <a:pPr indent="-298450" lvl="1" marL="914400" rtl="0" algn="l">
              <a:spcBef>
                <a:spcPts val="0"/>
              </a:spcBef>
              <a:spcAft>
                <a:spcPts val="0"/>
              </a:spcAft>
              <a:buSzPts val="1100"/>
              <a:buChar char="○"/>
            </a:pPr>
            <a:r>
              <a:rPr lang="en-GB" sz="1300"/>
              <a:t>In the opposite case, inwards to sideline, then the preferred look is from the back of stack.</a:t>
            </a:r>
            <a:endParaRPr sz="1300"/>
          </a:p>
          <a:p>
            <a:pPr indent="-311150" lvl="1" marL="914400" rtl="0" algn="l">
              <a:spcBef>
                <a:spcPts val="0"/>
              </a:spcBef>
              <a:spcAft>
                <a:spcPts val="0"/>
              </a:spcAft>
              <a:buSzPts val="1300"/>
              <a:buChar char="○"/>
            </a:pPr>
            <a:r>
              <a:rPr lang="en-GB" sz="1300"/>
              <a:t>Cuts should have counter cuts. Structure should be maintained.</a:t>
            </a:r>
            <a:endParaRPr sz="1300"/>
          </a:p>
          <a:p>
            <a:pPr indent="-311150" lvl="0" marL="457200" rtl="0" algn="l">
              <a:spcBef>
                <a:spcPts val="0"/>
              </a:spcBef>
              <a:spcAft>
                <a:spcPts val="0"/>
              </a:spcAft>
              <a:buSzPts val="1300"/>
              <a:buChar char="●"/>
            </a:pPr>
            <a:r>
              <a:rPr lang="en-GB"/>
              <a:t>Ensure the stack is adapted to where the disc is, further out of the endzone and angled as required. </a:t>
            </a:r>
            <a:endParaRPr/>
          </a:p>
          <a:p>
            <a:pPr indent="-311150" lvl="0" marL="457200" rtl="0" algn="l">
              <a:spcBef>
                <a:spcPts val="0"/>
              </a:spcBef>
              <a:spcAft>
                <a:spcPts val="0"/>
              </a:spcAft>
              <a:buSzPts val="1300"/>
              <a:buChar char="●"/>
            </a:pPr>
            <a:r>
              <a:rPr lang="en-GB"/>
              <a:t>As with other vert stack principles, when on the sideline, the initial look should be to get it off the sideline (</a:t>
            </a:r>
            <a:r>
              <a:rPr b="1" lang="en-GB"/>
              <a:t>C </a:t>
            </a:r>
            <a:r>
              <a:rPr lang="en-GB"/>
              <a:t>or </a:t>
            </a:r>
            <a:r>
              <a:rPr b="1" lang="en-GB"/>
              <a:t>A </a:t>
            </a:r>
            <a:r>
              <a:rPr lang="en-GB"/>
              <a:t>look). </a:t>
            </a:r>
            <a:endParaRPr/>
          </a:p>
          <a:p>
            <a:pPr indent="-311150" lvl="0" marL="457200" rtl="0" algn="l">
              <a:spcBef>
                <a:spcPts val="0"/>
              </a:spcBef>
              <a:spcAft>
                <a:spcPts val="0"/>
              </a:spcAft>
              <a:buSzPts val="1300"/>
              <a:buChar char="●"/>
            </a:pPr>
            <a:r>
              <a:rPr lang="en-GB"/>
              <a:t>Cuts should be clear and aiming towards the corner cones, running 100%. Clears should be wide, out, and to the back of the endzone, joining the stack.</a:t>
            </a:r>
            <a:endParaRPr/>
          </a:p>
          <a:p>
            <a:pPr indent="0" lvl="0" marL="0" rtl="0" algn="l">
              <a:spcBef>
                <a:spcPts val="1200"/>
              </a:spcBef>
              <a:spcAft>
                <a:spcPts val="12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0"/>
          <p:cNvSpPr/>
          <p:nvPr/>
        </p:nvSpPr>
        <p:spPr>
          <a:xfrm>
            <a:off x="661250" y="626700"/>
            <a:ext cx="2751000" cy="40425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74" name="Google Shape;374;p40"/>
          <p:cNvSpPr/>
          <p:nvPr/>
        </p:nvSpPr>
        <p:spPr>
          <a:xfrm>
            <a:off x="2127200" y="2339250"/>
            <a:ext cx="232500" cy="2325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75" name="Google Shape;375;p40"/>
          <p:cNvSpPr/>
          <p:nvPr/>
        </p:nvSpPr>
        <p:spPr>
          <a:xfrm>
            <a:off x="1920500" y="2255800"/>
            <a:ext cx="232500" cy="232500"/>
          </a:xfrm>
          <a:prstGeom prst="diamond">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76" name="Google Shape;376;p40"/>
          <p:cNvSpPr/>
          <p:nvPr/>
        </p:nvSpPr>
        <p:spPr>
          <a:xfrm>
            <a:off x="1863650" y="2488300"/>
            <a:ext cx="206700" cy="2067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77" name="Google Shape;377;p40"/>
          <p:cNvSpPr/>
          <p:nvPr/>
        </p:nvSpPr>
        <p:spPr>
          <a:xfrm>
            <a:off x="2751800" y="2008775"/>
            <a:ext cx="206700" cy="2067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78" name="Google Shape;378;p40"/>
          <p:cNvSpPr/>
          <p:nvPr/>
        </p:nvSpPr>
        <p:spPr>
          <a:xfrm>
            <a:off x="2140100" y="3221800"/>
            <a:ext cx="206700" cy="2067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79" name="Google Shape;379;p40"/>
          <p:cNvSpPr/>
          <p:nvPr/>
        </p:nvSpPr>
        <p:spPr>
          <a:xfrm>
            <a:off x="2153000" y="3567438"/>
            <a:ext cx="206700" cy="2067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80" name="Google Shape;380;p40"/>
          <p:cNvSpPr/>
          <p:nvPr/>
        </p:nvSpPr>
        <p:spPr>
          <a:xfrm>
            <a:off x="2140100" y="3877625"/>
            <a:ext cx="206700" cy="2067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81" name="Google Shape;381;p40"/>
          <p:cNvSpPr/>
          <p:nvPr/>
        </p:nvSpPr>
        <p:spPr>
          <a:xfrm>
            <a:off x="2153000" y="4449600"/>
            <a:ext cx="206700" cy="2067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82" name="Google Shape;382;p40"/>
          <p:cNvSpPr/>
          <p:nvPr/>
        </p:nvSpPr>
        <p:spPr>
          <a:xfrm>
            <a:off x="2153000" y="4162000"/>
            <a:ext cx="206700" cy="2067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83" name="Google Shape;383;p40"/>
          <p:cNvSpPr txBox="1"/>
          <p:nvPr/>
        </p:nvSpPr>
        <p:spPr>
          <a:xfrm>
            <a:off x="3492975" y="256025"/>
            <a:ext cx="22446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GB" sz="1300">
                <a:solidFill>
                  <a:srgbClr val="FF0000"/>
                </a:solidFill>
                <a:latin typeface="Calibri"/>
                <a:ea typeface="Calibri"/>
                <a:cs typeface="Calibri"/>
                <a:sym typeface="Calibri"/>
              </a:rPr>
              <a:t>Endzone structure</a:t>
            </a:r>
            <a:endParaRPr sz="1300">
              <a:solidFill>
                <a:schemeClr val="dk2"/>
              </a:solidFill>
              <a:latin typeface="Calibri"/>
              <a:ea typeface="Calibri"/>
              <a:cs typeface="Calibri"/>
              <a:sym typeface="Calibri"/>
            </a:endParaRPr>
          </a:p>
        </p:txBody>
      </p:sp>
      <p:cxnSp>
        <p:nvCxnSpPr>
          <p:cNvPr id="384" name="Google Shape;384;p40"/>
          <p:cNvCxnSpPr/>
          <p:nvPr/>
        </p:nvCxnSpPr>
        <p:spPr>
          <a:xfrm>
            <a:off x="419450" y="2571750"/>
            <a:ext cx="0" cy="982800"/>
          </a:xfrm>
          <a:prstGeom prst="straightConnector1">
            <a:avLst/>
          </a:prstGeom>
          <a:noFill/>
          <a:ln cap="flat" cmpd="sng" w="9525">
            <a:solidFill>
              <a:schemeClr val="dk2"/>
            </a:solidFill>
            <a:prstDash val="solid"/>
            <a:round/>
            <a:headEnd len="med" w="med" type="none"/>
            <a:tailEnd len="med" w="med" type="triangle"/>
          </a:ln>
        </p:spPr>
      </p:cxnSp>
      <p:sp>
        <p:nvSpPr>
          <p:cNvPr id="385" name="Google Shape;385;p40"/>
          <p:cNvSpPr/>
          <p:nvPr/>
        </p:nvSpPr>
        <p:spPr>
          <a:xfrm>
            <a:off x="2575875" y="1776275"/>
            <a:ext cx="232500" cy="232500"/>
          </a:xfrm>
          <a:prstGeom prst="diamond">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86" name="Google Shape;386;p40"/>
          <p:cNvSpPr/>
          <p:nvPr/>
        </p:nvSpPr>
        <p:spPr>
          <a:xfrm>
            <a:off x="1907600" y="3196000"/>
            <a:ext cx="232500" cy="232500"/>
          </a:xfrm>
          <a:prstGeom prst="diamond">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87" name="Google Shape;387;p40"/>
          <p:cNvSpPr/>
          <p:nvPr/>
        </p:nvSpPr>
        <p:spPr>
          <a:xfrm>
            <a:off x="1920500" y="3554550"/>
            <a:ext cx="232500" cy="232500"/>
          </a:xfrm>
          <a:prstGeom prst="diamond">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88" name="Google Shape;388;p40"/>
          <p:cNvSpPr/>
          <p:nvPr/>
        </p:nvSpPr>
        <p:spPr>
          <a:xfrm>
            <a:off x="1907600" y="3864725"/>
            <a:ext cx="232500" cy="232500"/>
          </a:xfrm>
          <a:prstGeom prst="diamond">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89" name="Google Shape;389;p40"/>
          <p:cNvSpPr/>
          <p:nvPr/>
        </p:nvSpPr>
        <p:spPr>
          <a:xfrm>
            <a:off x="1907600" y="4174900"/>
            <a:ext cx="232500" cy="232500"/>
          </a:xfrm>
          <a:prstGeom prst="diamond">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90" name="Google Shape;390;p40"/>
          <p:cNvSpPr/>
          <p:nvPr/>
        </p:nvSpPr>
        <p:spPr>
          <a:xfrm>
            <a:off x="1907600" y="4436700"/>
            <a:ext cx="232500" cy="232500"/>
          </a:xfrm>
          <a:prstGeom prst="diamond">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91" name="Google Shape;391;p40"/>
          <p:cNvSpPr txBox="1"/>
          <p:nvPr/>
        </p:nvSpPr>
        <p:spPr>
          <a:xfrm rot="-5400000">
            <a:off x="-287800" y="1537650"/>
            <a:ext cx="1414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chemeClr val="dk2"/>
                </a:solidFill>
                <a:latin typeface="Calibri"/>
                <a:ea typeface="Calibri"/>
                <a:cs typeface="Calibri"/>
                <a:sym typeface="Calibri"/>
              </a:rPr>
              <a:t>Direction of pitch</a:t>
            </a:r>
            <a:endParaRPr sz="1300">
              <a:solidFill>
                <a:schemeClr val="dk2"/>
              </a:solidFill>
              <a:latin typeface="Calibri"/>
              <a:ea typeface="Calibri"/>
              <a:cs typeface="Calibri"/>
              <a:sym typeface="Calibri"/>
            </a:endParaRPr>
          </a:p>
        </p:txBody>
      </p:sp>
      <p:sp>
        <p:nvSpPr>
          <p:cNvPr id="392" name="Google Shape;392;p40"/>
          <p:cNvSpPr/>
          <p:nvPr/>
        </p:nvSpPr>
        <p:spPr>
          <a:xfrm>
            <a:off x="3286275" y="2973750"/>
            <a:ext cx="206700" cy="178800"/>
          </a:xfrm>
          <a:prstGeom prst="triangle">
            <a:avLst>
              <a:gd fmla="val 50000" name="adj"/>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93" name="Google Shape;393;p40"/>
          <p:cNvSpPr/>
          <p:nvPr/>
        </p:nvSpPr>
        <p:spPr>
          <a:xfrm>
            <a:off x="593250" y="2973750"/>
            <a:ext cx="206700" cy="178800"/>
          </a:xfrm>
          <a:prstGeom prst="triangle">
            <a:avLst>
              <a:gd fmla="val 50000" name="adj"/>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94" name="Google Shape;394;p40"/>
          <p:cNvSpPr/>
          <p:nvPr/>
        </p:nvSpPr>
        <p:spPr>
          <a:xfrm>
            <a:off x="2485400" y="1655975"/>
            <a:ext cx="473100" cy="4731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95" name="Google Shape;395;p40"/>
          <p:cNvSpPr/>
          <p:nvPr/>
        </p:nvSpPr>
        <p:spPr>
          <a:xfrm>
            <a:off x="1787300" y="3049763"/>
            <a:ext cx="473100" cy="4731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96" name="Google Shape;396;p40"/>
          <p:cNvSpPr/>
          <p:nvPr/>
        </p:nvSpPr>
        <p:spPr>
          <a:xfrm>
            <a:off x="1800200" y="4316388"/>
            <a:ext cx="473100" cy="473100"/>
          </a:xfrm>
          <a:prstGeom prst="ellipse">
            <a:avLst/>
          </a:prstGeom>
          <a:noFill/>
          <a:ln cap="flat" cmpd="sng" w="381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397" name="Google Shape;397;p40"/>
          <p:cNvSpPr txBox="1"/>
          <p:nvPr/>
        </p:nvSpPr>
        <p:spPr>
          <a:xfrm>
            <a:off x="2346800" y="1428150"/>
            <a:ext cx="267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300">
                <a:solidFill>
                  <a:schemeClr val="dk2"/>
                </a:solidFill>
                <a:latin typeface="Calibri"/>
                <a:ea typeface="Calibri"/>
                <a:cs typeface="Calibri"/>
                <a:sym typeface="Calibri"/>
              </a:rPr>
              <a:t>C</a:t>
            </a:r>
            <a:endParaRPr b="1" sz="1300">
              <a:solidFill>
                <a:schemeClr val="dk2"/>
              </a:solidFill>
              <a:latin typeface="Calibri"/>
              <a:ea typeface="Calibri"/>
              <a:cs typeface="Calibri"/>
              <a:sym typeface="Calibri"/>
            </a:endParaRPr>
          </a:p>
        </p:txBody>
      </p:sp>
      <p:sp>
        <p:nvSpPr>
          <p:cNvPr id="398" name="Google Shape;398;p40"/>
          <p:cNvSpPr txBox="1"/>
          <p:nvPr/>
        </p:nvSpPr>
        <p:spPr>
          <a:xfrm>
            <a:off x="1596050" y="2813750"/>
            <a:ext cx="267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300">
                <a:solidFill>
                  <a:schemeClr val="dk2"/>
                </a:solidFill>
                <a:latin typeface="Calibri"/>
                <a:ea typeface="Calibri"/>
                <a:cs typeface="Calibri"/>
                <a:sym typeface="Calibri"/>
              </a:rPr>
              <a:t>A</a:t>
            </a:r>
            <a:endParaRPr b="1" sz="1300">
              <a:solidFill>
                <a:schemeClr val="dk2"/>
              </a:solidFill>
              <a:latin typeface="Calibri"/>
              <a:ea typeface="Calibri"/>
              <a:cs typeface="Calibri"/>
              <a:sym typeface="Calibri"/>
            </a:endParaRPr>
          </a:p>
        </p:txBody>
      </p:sp>
      <p:sp>
        <p:nvSpPr>
          <p:cNvPr id="399" name="Google Shape;399;p40"/>
          <p:cNvSpPr txBox="1"/>
          <p:nvPr/>
        </p:nvSpPr>
        <p:spPr>
          <a:xfrm>
            <a:off x="1519850" y="4162000"/>
            <a:ext cx="2676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1300">
                <a:solidFill>
                  <a:schemeClr val="dk2"/>
                </a:solidFill>
                <a:latin typeface="Calibri"/>
                <a:ea typeface="Calibri"/>
                <a:cs typeface="Calibri"/>
                <a:sym typeface="Calibri"/>
              </a:rPr>
              <a:t>M</a:t>
            </a:r>
            <a:endParaRPr b="1" sz="1300">
              <a:solidFill>
                <a:schemeClr val="dk2"/>
              </a:solidFill>
              <a:latin typeface="Calibri"/>
              <a:ea typeface="Calibri"/>
              <a:cs typeface="Calibri"/>
              <a:sym typeface="Calibri"/>
            </a:endParaRPr>
          </a:p>
        </p:txBody>
      </p:sp>
      <p:cxnSp>
        <p:nvCxnSpPr>
          <p:cNvPr id="400" name="Google Shape;400;p40"/>
          <p:cNvCxnSpPr/>
          <p:nvPr/>
        </p:nvCxnSpPr>
        <p:spPr>
          <a:xfrm flipH="1" rot="10800000">
            <a:off x="2141900" y="3252400"/>
            <a:ext cx="1169700" cy="1273200"/>
          </a:xfrm>
          <a:prstGeom prst="straightConnector1">
            <a:avLst/>
          </a:prstGeom>
          <a:noFill/>
          <a:ln cap="flat" cmpd="sng" w="9525">
            <a:solidFill>
              <a:schemeClr val="dk2"/>
            </a:solidFill>
            <a:prstDash val="solid"/>
            <a:round/>
            <a:headEnd len="med" w="med" type="none"/>
            <a:tailEnd len="med" w="med" type="triangle"/>
          </a:ln>
        </p:spPr>
      </p:cxnSp>
      <p:cxnSp>
        <p:nvCxnSpPr>
          <p:cNvPr id="401" name="Google Shape;401;p40"/>
          <p:cNvCxnSpPr/>
          <p:nvPr/>
        </p:nvCxnSpPr>
        <p:spPr>
          <a:xfrm rot="10800000">
            <a:off x="819125" y="3257200"/>
            <a:ext cx="1090800" cy="1268400"/>
          </a:xfrm>
          <a:prstGeom prst="straightConnector1">
            <a:avLst/>
          </a:prstGeom>
          <a:noFill/>
          <a:ln cap="flat" cmpd="sng" w="9525">
            <a:solidFill>
              <a:schemeClr val="dk2"/>
            </a:solidFill>
            <a:prstDash val="solid"/>
            <a:round/>
            <a:headEnd len="med" w="med" type="none"/>
            <a:tailEnd len="med" w="med" type="triangle"/>
          </a:ln>
        </p:spPr>
      </p:cxnSp>
      <p:cxnSp>
        <p:nvCxnSpPr>
          <p:cNvPr id="402" name="Google Shape;402;p40"/>
          <p:cNvCxnSpPr/>
          <p:nvPr/>
        </p:nvCxnSpPr>
        <p:spPr>
          <a:xfrm rot="10800000">
            <a:off x="1527901" y="3148190"/>
            <a:ext cx="1273500" cy="0"/>
          </a:xfrm>
          <a:prstGeom prst="straightConnector1">
            <a:avLst/>
          </a:prstGeom>
          <a:noFill/>
          <a:ln cap="flat" cmpd="sng" w="9525">
            <a:solidFill>
              <a:schemeClr val="dk2"/>
            </a:solidFill>
            <a:prstDash val="solid"/>
            <a:round/>
            <a:headEnd len="med" w="med" type="none"/>
            <a:tailEnd len="med" w="med" type="triangle"/>
          </a:ln>
        </p:spPr>
      </p:cxnSp>
      <p:cxnSp>
        <p:nvCxnSpPr>
          <p:cNvPr id="403" name="Google Shape;403;p40"/>
          <p:cNvCxnSpPr/>
          <p:nvPr/>
        </p:nvCxnSpPr>
        <p:spPr>
          <a:xfrm flipH="1" rot="10800000">
            <a:off x="2141900" y="3147900"/>
            <a:ext cx="666300" cy="158700"/>
          </a:xfrm>
          <a:prstGeom prst="straightConnector1">
            <a:avLst/>
          </a:prstGeom>
          <a:noFill/>
          <a:ln cap="flat" cmpd="sng" w="9525">
            <a:solidFill>
              <a:schemeClr val="dk2"/>
            </a:solidFill>
            <a:prstDash val="solid"/>
            <a:round/>
            <a:headEnd len="med" w="med" type="none"/>
            <a:tailEnd len="med" w="med" type="none"/>
          </a:ln>
        </p:spPr>
      </p:cxnSp>
      <p:cxnSp>
        <p:nvCxnSpPr>
          <p:cNvPr id="404" name="Google Shape;404;p40"/>
          <p:cNvCxnSpPr/>
          <p:nvPr/>
        </p:nvCxnSpPr>
        <p:spPr>
          <a:xfrm>
            <a:off x="1575510" y="3233000"/>
            <a:ext cx="927600" cy="0"/>
          </a:xfrm>
          <a:prstGeom prst="straightConnector1">
            <a:avLst/>
          </a:prstGeom>
          <a:noFill/>
          <a:ln cap="flat" cmpd="sng" w="9525">
            <a:solidFill>
              <a:schemeClr val="dk2"/>
            </a:solidFill>
            <a:prstDash val="solid"/>
            <a:round/>
            <a:headEnd len="med" w="med" type="none"/>
            <a:tailEnd len="med" w="med" type="triangle"/>
          </a:ln>
        </p:spPr>
      </p:cxnSp>
      <p:cxnSp>
        <p:nvCxnSpPr>
          <p:cNvPr id="405" name="Google Shape;405;p40"/>
          <p:cNvCxnSpPr/>
          <p:nvPr/>
        </p:nvCxnSpPr>
        <p:spPr>
          <a:xfrm rot="10800000">
            <a:off x="1570392" y="3232900"/>
            <a:ext cx="343800" cy="93900"/>
          </a:xfrm>
          <a:prstGeom prst="straightConnector1">
            <a:avLst/>
          </a:prstGeom>
          <a:noFill/>
          <a:ln cap="flat" cmpd="sng" w="9525">
            <a:solidFill>
              <a:schemeClr val="dk2"/>
            </a:solidFill>
            <a:prstDash val="solid"/>
            <a:round/>
            <a:headEnd len="med" w="med" type="none"/>
            <a:tailEnd len="med" w="med" type="none"/>
          </a:ln>
        </p:spPr>
      </p:cxnSp>
      <p:cxnSp>
        <p:nvCxnSpPr>
          <p:cNvPr id="406" name="Google Shape;406;p40"/>
          <p:cNvCxnSpPr/>
          <p:nvPr/>
        </p:nvCxnSpPr>
        <p:spPr>
          <a:xfrm>
            <a:off x="2692125" y="2008775"/>
            <a:ext cx="46800" cy="399600"/>
          </a:xfrm>
          <a:prstGeom prst="straightConnector1">
            <a:avLst/>
          </a:prstGeom>
          <a:noFill/>
          <a:ln cap="flat" cmpd="sng" w="9525">
            <a:solidFill>
              <a:schemeClr val="dk2"/>
            </a:solidFill>
            <a:prstDash val="solid"/>
            <a:round/>
            <a:headEnd len="med" w="med" type="none"/>
            <a:tailEnd len="med" w="med" type="triangle"/>
          </a:ln>
        </p:spPr>
      </p:cxnSp>
      <p:cxnSp>
        <p:nvCxnSpPr>
          <p:cNvPr id="407" name="Google Shape;407;p40"/>
          <p:cNvCxnSpPr/>
          <p:nvPr/>
        </p:nvCxnSpPr>
        <p:spPr>
          <a:xfrm flipH="1">
            <a:off x="1860675" y="1912325"/>
            <a:ext cx="715200" cy="7500"/>
          </a:xfrm>
          <a:prstGeom prst="straightConnector1">
            <a:avLst/>
          </a:prstGeom>
          <a:noFill/>
          <a:ln cap="flat" cmpd="sng" w="9525">
            <a:solidFill>
              <a:schemeClr val="dk2"/>
            </a:solidFill>
            <a:prstDash val="solid"/>
            <a:round/>
            <a:headEnd len="med" w="med" type="none"/>
            <a:tailEnd len="med" w="med" type="triangle"/>
          </a:ln>
        </p:spPr>
      </p:cxnSp>
      <p:sp>
        <p:nvSpPr>
          <p:cNvPr id="408" name="Google Shape;408;p40"/>
          <p:cNvSpPr txBox="1"/>
          <p:nvPr/>
        </p:nvSpPr>
        <p:spPr>
          <a:xfrm>
            <a:off x="3574063" y="818175"/>
            <a:ext cx="21504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chemeClr val="dk2"/>
                </a:solidFill>
                <a:latin typeface="Calibri"/>
                <a:ea typeface="Calibri"/>
                <a:cs typeface="Calibri"/>
                <a:sym typeface="Calibri"/>
              </a:rPr>
              <a:t>&lt;&lt; Letters denoting the players initially looked at and suggested/ expected cuts.</a:t>
            </a:r>
            <a:endParaRPr sz="1300">
              <a:solidFill>
                <a:schemeClr val="dk2"/>
              </a:solidFill>
              <a:latin typeface="Calibri"/>
              <a:ea typeface="Calibri"/>
              <a:cs typeface="Calibri"/>
              <a:sym typeface="Calibri"/>
            </a:endParaRPr>
          </a:p>
        </p:txBody>
      </p:sp>
      <p:sp>
        <p:nvSpPr>
          <p:cNvPr id="409" name="Google Shape;409;p40"/>
          <p:cNvSpPr/>
          <p:nvPr/>
        </p:nvSpPr>
        <p:spPr>
          <a:xfrm>
            <a:off x="5886300" y="510250"/>
            <a:ext cx="2751000" cy="40425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10" name="Google Shape;410;p40"/>
          <p:cNvSpPr/>
          <p:nvPr/>
        </p:nvSpPr>
        <p:spPr>
          <a:xfrm>
            <a:off x="6037900" y="1659825"/>
            <a:ext cx="232500" cy="2325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11" name="Google Shape;411;p40"/>
          <p:cNvSpPr/>
          <p:nvPr/>
        </p:nvSpPr>
        <p:spPr>
          <a:xfrm>
            <a:off x="5805400" y="1659825"/>
            <a:ext cx="232500" cy="232500"/>
          </a:xfrm>
          <a:prstGeom prst="diamond">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12" name="Google Shape;412;p40"/>
          <p:cNvSpPr/>
          <p:nvPr/>
        </p:nvSpPr>
        <p:spPr>
          <a:xfrm>
            <a:off x="5818300" y="1919825"/>
            <a:ext cx="206700" cy="2067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13" name="Google Shape;413;p40"/>
          <p:cNvSpPr/>
          <p:nvPr/>
        </p:nvSpPr>
        <p:spPr>
          <a:xfrm>
            <a:off x="6964750" y="1165450"/>
            <a:ext cx="206700" cy="2067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14" name="Google Shape;414;p40"/>
          <p:cNvSpPr/>
          <p:nvPr/>
        </p:nvSpPr>
        <p:spPr>
          <a:xfrm>
            <a:off x="7063125" y="2268700"/>
            <a:ext cx="206700" cy="2067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15" name="Google Shape;415;p40"/>
          <p:cNvSpPr/>
          <p:nvPr/>
        </p:nvSpPr>
        <p:spPr>
          <a:xfrm>
            <a:off x="7158450" y="2637688"/>
            <a:ext cx="206700" cy="2067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16" name="Google Shape;416;p40"/>
          <p:cNvSpPr/>
          <p:nvPr/>
        </p:nvSpPr>
        <p:spPr>
          <a:xfrm>
            <a:off x="7269825" y="2959800"/>
            <a:ext cx="206700" cy="2067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17" name="Google Shape;417;p40"/>
          <p:cNvSpPr/>
          <p:nvPr/>
        </p:nvSpPr>
        <p:spPr>
          <a:xfrm>
            <a:off x="7489425" y="3663800"/>
            <a:ext cx="206700" cy="2067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18" name="Google Shape;418;p40"/>
          <p:cNvSpPr/>
          <p:nvPr/>
        </p:nvSpPr>
        <p:spPr>
          <a:xfrm>
            <a:off x="7365150" y="3326800"/>
            <a:ext cx="206700" cy="2067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19" name="Google Shape;419;p40"/>
          <p:cNvSpPr/>
          <p:nvPr/>
        </p:nvSpPr>
        <p:spPr>
          <a:xfrm>
            <a:off x="6732250" y="962875"/>
            <a:ext cx="232500" cy="232500"/>
          </a:xfrm>
          <a:prstGeom prst="diamond">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20" name="Google Shape;420;p40"/>
          <p:cNvSpPr/>
          <p:nvPr/>
        </p:nvSpPr>
        <p:spPr>
          <a:xfrm>
            <a:off x="6830625" y="2339250"/>
            <a:ext cx="232500" cy="232500"/>
          </a:xfrm>
          <a:prstGeom prst="diamond">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21" name="Google Shape;421;p40"/>
          <p:cNvSpPr/>
          <p:nvPr/>
        </p:nvSpPr>
        <p:spPr>
          <a:xfrm>
            <a:off x="6951850" y="2624800"/>
            <a:ext cx="232500" cy="232500"/>
          </a:xfrm>
          <a:prstGeom prst="diamond">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22" name="Google Shape;422;p40"/>
          <p:cNvSpPr/>
          <p:nvPr/>
        </p:nvSpPr>
        <p:spPr>
          <a:xfrm>
            <a:off x="7050225" y="2910350"/>
            <a:ext cx="232500" cy="232500"/>
          </a:xfrm>
          <a:prstGeom prst="diamond">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23" name="Google Shape;423;p40"/>
          <p:cNvSpPr/>
          <p:nvPr/>
        </p:nvSpPr>
        <p:spPr>
          <a:xfrm>
            <a:off x="7145550" y="3244763"/>
            <a:ext cx="232500" cy="232500"/>
          </a:xfrm>
          <a:prstGeom prst="diamond">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24" name="Google Shape;424;p40"/>
          <p:cNvSpPr/>
          <p:nvPr/>
        </p:nvSpPr>
        <p:spPr>
          <a:xfrm>
            <a:off x="7256925" y="3650900"/>
            <a:ext cx="232500" cy="232500"/>
          </a:xfrm>
          <a:prstGeom prst="diamond">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25" name="Google Shape;425;p40"/>
          <p:cNvSpPr/>
          <p:nvPr/>
        </p:nvSpPr>
        <p:spPr>
          <a:xfrm>
            <a:off x="8511325" y="2857300"/>
            <a:ext cx="206700" cy="178800"/>
          </a:xfrm>
          <a:prstGeom prst="triangle">
            <a:avLst>
              <a:gd fmla="val 50000" name="adj"/>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26" name="Google Shape;426;p40"/>
          <p:cNvSpPr/>
          <p:nvPr/>
        </p:nvSpPr>
        <p:spPr>
          <a:xfrm>
            <a:off x="5818300" y="2857300"/>
            <a:ext cx="206700" cy="178800"/>
          </a:xfrm>
          <a:prstGeom prst="triangle">
            <a:avLst>
              <a:gd fmla="val 50000" name="adj"/>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27" name="Google Shape;427;p40"/>
          <p:cNvSpPr txBox="1"/>
          <p:nvPr/>
        </p:nvSpPr>
        <p:spPr>
          <a:xfrm>
            <a:off x="3670963" y="3374600"/>
            <a:ext cx="21504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chemeClr val="dk2"/>
                </a:solidFill>
                <a:latin typeface="Calibri"/>
                <a:ea typeface="Calibri"/>
                <a:cs typeface="Calibri"/>
                <a:sym typeface="Calibri"/>
              </a:rPr>
              <a:t>&gt;&gt; Adapting the stack to the position of the disc to make initial looks easier.</a:t>
            </a:r>
            <a:endParaRPr sz="1300">
              <a:solidFill>
                <a:schemeClr val="dk2"/>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41"/>
          <p:cNvSpPr/>
          <p:nvPr/>
        </p:nvSpPr>
        <p:spPr>
          <a:xfrm>
            <a:off x="661250" y="626700"/>
            <a:ext cx="2751000" cy="40425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33" name="Google Shape;433;p41"/>
          <p:cNvSpPr/>
          <p:nvPr/>
        </p:nvSpPr>
        <p:spPr>
          <a:xfrm>
            <a:off x="2266488" y="2245875"/>
            <a:ext cx="232500" cy="2325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34" name="Google Shape;434;p41"/>
          <p:cNvSpPr/>
          <p:nvPr/>
        </p:nvSpPr>
        <p:spPr>
          <a:xfrm>
            <a:off x="3214000" y="2126525"/>
            <a:ext cx="232500" cy="232500"/>
          </a:xfrm>
          <a:prstGeom prst="diamond">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35" name="Google Shape;435;p41"/>
          <p:cNvSpPr/>
          <p:nvPr/>
        </p:nvSpPr>
        <p:spPr>
          <a:xfrm>
            <a:off x="3061375" y="2268700"/>
            <a:ext cx="206700" cy="2067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36" name="Google Shape;436;p41"/>
          <p:cNvSpPr/>
          <p:nvPr/>
        </p:nvSpPr>
        <p:spPr>
          <a:xfrm>
            <a:off x="2512325" y="2693488"/>
            <a:ext cx="206700" cy="2067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37" name="Google Shape;437;p41"/>
          <p:cNvSpPr/>
          <p:nvPr/>
        </p:nvSpPr>
        <p:spPr>
          <a:xfrm>
            <a:off x="2512325" y="3208900"/>
            <a:ext cx="206700" cy="2067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38" name="Google Shape;438;p41"/>
          <p:cNvSpPr/>
          <p:nvPr/>
        </p:nvSpPr>
        <p:spPr>
          <a:xfrm>
            <a:off x="2498975" y="3477275"/>
            <a:ext cx="206700" cy="2067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39" name="Google Shape;439;p41"/>
          <p:cNvSpPr/>
          <p:nvPr/>
        </p:nvSpPr>
        <p:spPr>
          <a:xfrm>
            <a:off x="2359700" y="3745650"/>
            <a:ext cx="206700" cy="2067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40" name="Google Shape;440;p41"/>
          <p:cNvSpPr/>
          <p:nvPr/>
        </p:nvSpPr>
        <p:spPr>
          <a:xfrm>
            <a:off x="2359700" y="4282400"/>
            <a:ext cx="206700" cy="2067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41" name="Google Shape;441;p41"/>
          <p:cNvSpPr/>
          <p:nvPr/>
        </p:nvSpPr>
        <p:spPr>
          <a:xfrm>
            <a:off x="2359700" y="4014025"/>
            <a:ext cx="206700" cy="2067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42" name="Google Shape;442;p41"/>
          <p:cNvSpPr txBox="1"/>
          <p:nvPr/>
        </p:nvSpPr>
        <p:spPr>
          <a:xfrm>
            <a:off x="3492975" y="256025"/>
            <a:ext cx="22446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GB" sz="1300">
                <a:solidFill>
                  <a:srgbClr val="FF0000"/>
                </a:solidFill>
                <a:latin typeface="Calibri"/>
                <a:ea typeface="Calibri"/>
                <a:cs typeface="Calibri"/>
                <a:sym typeface="Calibri"/>
              </a:rPr>
              <a:t>Preferred</a:t>
            </a:r>
            <a:r>
              <a:rPr b="1" lang="en-GB" sz="1300">
                <a:solidFill>
                  <a:srgbClr val="FF0000"/>
                </a:solidFill>
                <a:latin typeface="Calibri"/>
                <a:ea typeface="Calibri"/>
                <a:cs typeface="Calibri"/>
                <a:sym typeface="Calibri"/>
              </a:rPr>
              <a:t> looks based on 1/3s </a:t>
            </a:r>
            <a:endParaRPr sz="1300">
              <a:solidFill>
                <a:schemeClr val="dk2"/>
              </a:solidFill>
              <a:latin typeface="Calibri"/>
              <a:ea typeface="Calibri"/>
              <a:cs typeface="Calibri"/>
              <a:sym typeface="Calibri"/>
            </a:endParaRPr>
          </a:p>
        </p:txBody>
      </p:sp>
      <p:cxnSp>
        <p:nvCxnSpPr>
          <p:cNvPr id="443" name="Google Shape;443;p41"/>
          <p:cNvCxnSpPr/>
          <p:nvPr/>
        </p:nvCxnSpPr>
        <p:spPr>
          <a:xfrm>
            <a:off x="419450" y="2571750"/>
            <a:ext cx="0" cy="982800"/>
          </a:xfrm>
          <a:prstGeom prst="straightConnector1">
            <a:avLst/>
          </a:prstGeom>
          <a:noFill/>
          <a:ln cap="flat" cmpd="sng" w="9525">
            <a:solidFill>
              <a:schemeClr val="dk2"/>
            </a:solidFill>
            <a:prstDash val="solid"/>
            <a:round/>
            <a:headEnd len="med" w="med" type="none"/>
            <a:tailEnd len="med" w="med" type="triangle"/>
          </a:ln>
        </p:spPr>
      </p:cxnSp>
      <p:sp>
        <p:nvSpPr>
          <p:cNvPr id="444" name="Google Shape;444;p41"/>
          <p:cNvSpPr/>
          <p:nvPr/>
        </p:nvSpPr>
        <p:spPr>
          <a:xfrm>
            <a:off x="2279825" y="2431400"/>
            <a:ext cx="232500" cy="232500"/>
          </a:xfrm>
          <a:prstGeom prst="diamond">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45" name="Google Shape;445;p41"/>
          <p:cNvSpPr/>
          <p:nvPr/>
        </p:nvSpPr>
        <p:spPr>
          <a:xfrm>
            <a:off x="2279825" y="3089675"/>
            <a:ext cx="232500" cy="232500"/>
          </a:xfrm>
          <a:prstGeom prst="diamond">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46" name="Google Shape;446;p41"/>
          <p:cNvSpPr/>
          <p:nvPr/>
        </p:nvSpPr>
        <p:spPr>
          <a:xfrm>
            <a:off x="2127200" y="3394425"/>
            <a:ext cx="232500" cy="232500"/>
          </a:xfrm>
          <a:prstGeom prst="diamond">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47" name="Google Shape;447;p41"/>
          <p:cNvSpPr/>
          <p:nvPr/>
        </p:nvSpPr>
        <p:spPr>
          <a:xfrm>
            <a:off x="2033975" y="3697763"/>
            <a:ext cx="232500" cy="232500"/>
          </a:xfrm>
          <a:prstGeom prst="diamond">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48" name="Google Shape;448;p41"/>
          <p:cNvSpPr/>
          <p:nvPr/>
        </p:nvSpPr>
        <p:spPr>
          <a:xfrm>
            <a:off x="2033975" y="4001125"/>
            <a:ext cx="232500" cy="232500"/>
          </a:xfrm>
          <a:prstGeom prst="diamond">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49" name="Google Shape;449;p41"/>
          <p:cNvSpPr/>
          <p:nvPr/>
        </p:nvSpPr>
        <p:spPr>
          <a:xfrm>
            <a:off x="2033975" y="4304475"/>
            <a:ext cx="232500" cy="232500"/>
          </a:xfrm>
          <a:prstGeom prst="diamond">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50" name="Google Shape;450;p41"/>
          <p:cNvSpPr txBox="1"/>
          <p:nvPr/>
        </p:nvSpPr>
        <p:spPr>
          <a:xfrm rot="-5400000">
            <a:off x="-287800" y="1537650"/>
            <a:ext cx="14145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chemeClr val="dk2"/>
                </a:solidFill>
                <a:latin typeface="Calibri"/>
                <a:ea typeface="Calibri"/>
                <a:cs typeface="Calibri"/>
                <a:sym typeface="Calibri"/>
              </a:rPr>
              <a:t>Direction of pitch</a:t>
            </a:r>
            <a:endParaRPr sz="1300">
              <a:solidFill>
                <a:schemeClr val="dk2"/>
              </a:solidFill>
              <a:latin typeface="Calibri"/>
              <a:ea typeface="Calibri"/>
              <a:cs typeface="Calibri"/>
              <a:sym typeface="Calibri"/>
            </a:endParaRPr>
          </a:p>
        </p:txBody>
      </p:sp>
      <p:sp>
        <p:nvSpPr>
          <p:cNvPr id="451" name="Google Shape;451;p41"/>
          <p:cNvSpPr/>
          <p:nvPr/>
        </p:nvSpPr>
        <p:spPr>
          <a:xfrm>
            <a:off x="3286275" y="2973750"/>
            <a:ext cx="206700" cy="178800"/>
          </a:xfrm>
          <a:prstGeom prst="triangle">
            <a:avLst>
              <a:gd fmla="val 50000" name="adj"/>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52" name="Google Shape;452;p41"/>
          <p:cNvSpPr/>
          <p:nvPr/>
        </p:nvSpPr>
        <p:spPr>
          <a:xfrm>
            <a:off x="593250" y="2973750"/>
            <a:ext cx="206700" cy="178800"/>
          </a:xfrm>
          <a:prstGeom prst="triangle">
            <a:avLst>
              <a:gd fmla="val 50000" name="adj"/>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cxnSp>
        <p:nvCxnSpPr>
          <p:cNvPr id="453" name="Google Shape;453;p41"/>
          <p:cNvCxnSpPr/>
          <p:nvPr/>
        </p:nvCxnSpPr>
        <p:spPr>
          <a:xfrm>
            <a:off x="1551465" y="640925"/>
            <a:ext cx="0" cy="4028700"/>
          </a:xfrm>
          <a:prstGeom prst="straightConnector1">
            <a:avLst/>
          </a:prstGeom>
          <a:noFill/>
          <a:ln cap="flat" cmpd="sng" w="9525">
            <a:solidFill>
              <a:srgbClr val="FF0000"/>
            </a:solidFill>
            <a:prstDash val="dot"/>
            <a:round/>
            <a:headEnd len="med" w="med" type="none"/>
            <a:tailEnd len="med" w="med" type="none"/>
          </a:ln>
        </p:spPr>
      </p:cxnSp>
      <p:cxnSp>
        <p:nvCxnSpPr>
          <p:cNvPr id="454" name="Google Shape;454;p41"/>
          <p:cNvCxnSpPr/>
          <p:nvPr/>
        </p:nvCxnSpPr>
        <p:spPr>
          <a:xfrm>
            <a:off x="2512329" y="640925"/>
            <a:ext cx="0" cy="4028700"/>
          </a:xfrm>
          <a:prstGeom prst="straightConnector1">
            <a:avLst/>
          </a:prstGeom>
          <a:noFill/>
          <a:ln cap="flat" cmpd="sng" w="9525">
            <a:solidFill>
              <a:srgbClr val="FF0000"/>
            </a:solidFill>
            <a:prstDash val="dot"/>
            <a:round/>
            <a:headEnd len="med" w="med" type="none"/>
            <a:tailEnd len="med" w="med" type="none"/>
          </a:ln>
        </p:spPr>
      </p:cxnSp>
      <p:cxnSp>
        <p:nvCxnSpPr>
          <p:cNvPr id="455" name="Google Shape;455;p41"/>
          <p:cNvCxnSpPr>
            <a:stCxn id="434" idx="1"/>
            <a:endCxn id="433" idx="7"/>
          </p:cNvCxnSpPr>
          <p:nvPr/>
        </p:nvCxnSpPr>
        <p:spPr>
          <a:xfrm flipH="1">
            <a:off x="2464900" y="2242775"/>
            <a:ext cx="749100" cy="37200"/>
          </a:xfrm>
          <a:prstGeom prst="straightConnector1">
            <a:avLst/>
          </a:prstGeom>
          <a:noFill/>
          <a:ln cap="flat" cmpd="sng" w="28575">
            <a:solidFill>
              <a:schemeClr val="dk1"/>
            </a:solidFill>
            <a:prstDash val="solid"/>
            <a:round/>
            <a:headEnd len="med" w="med" type="none"/>
            <a:tailEnd len="med" w="med" type="triangle"/>
          </a:ln>
        </p:spPr>
      </p:cxnSp>
      <p:cxnSp>
        <p:nvCxnSpPr>
          <p:cNvPr id="456" name="Google Shape;456;p41"/>
          <p:cNvCxnSpPr/>
          <p:nvPr/>
        </p:nvCxnSpPr>
        <p:spPr>
          <a:xfrm rot="10800000">
            <a:off x="1931365" y="2813859"/>
            <a:ext cx="948600" cy="245100"/>
          </a:xfrm>
          <a:prstGeom prst="straightConnector1">
            <a:avLst/>
          </a:prstGeom>
          <a:noFill/>
          <a:ln cap="flat" cmpd="sng" w="9525">
            <a:solidFill>
              <a:schemeClr val="dk2"/>
            </a:solidFill>
            <a:prstDash val="solid"/>
            <a:round/>
            <a:headEnd len="med" w="med" type="none"/>
            <a:tailEnd len="med" w="med" type="triangle"/>
          </a:ln>
        </p:spPr>
      </p:cxnSp>
      <p:cxnSp>
        <p:nvCxnSpPr>
          <p:cNvPr id="457" name="Google Shape;457;p41"/>
          <p:cNvCxnSpPr/>
          <p:nvPr/>
        </p:nvCxnSpPr>
        <p:spPr>
          <a:xfrm flipH="1" rot="10800000">
            <a:off x="2489837" y="3058675"/>
            <a:ext cx="394200" cy="158700"/>
          </a:xfrm>
          <a:prstGeom prst="straightConnector1">
            <a:avLst/>
          </a:prstGeom>
          <a:noFill/>
          <a:ln cap="flat" cmpd="sng" w="9525">
            <a:solidFill>
              <a:schemeClr val="dk2"/>
            </a:solidFill>
            <a:prstDash val="solid"/>
            <a:round/>
            <a:headEnd len="med" w="med" type="none"/>
            <a:tailEnd len="med" w="med" type="none"/>
          </a:ln>
        </p:spPr>
      </p:cxnSp>
      <p:sp>
        <p:nvSpPr>
          <p:cNvPr id="458" name="Google Shape;458;p41"/>
          <p:cNvSpPr txBox="1"/>
          <p:nvPr/>
        </p:nvSpPr>
        <p:spPr>
          <a:xfrm>
            <a:off x="3574063" y="818175"/>
            <a:ext cx="2150400" cy="118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chemeClr val="dk2"/>
                </a:solidFill>
                <a:latin typeface="Calibri"/>
                <a:ea typeface="Calibri"/>
                <a:cs typeface="Calibri"/>
                <a:sym typeface="Calibri"/>
              </a:rPr>
              <a:t> &lt;&lt; Look from sideline to the middle, front of stack is making the </a:t>
            </a:r>
            <a:r>
              <a:rPr lang="en-GB" sz="1300">
                <a:solidFill>
                  <a:schemeClr val="dk2"/>
                </a:solidFill>
                <a:latin typeface="Calibri"/>
                <a:ea typeface="Calibri"/>
                <a:cs typeface="Calibri"/>
                <a:sym typeface="Calibri"/>
              </a:rPr>
              <a:t>preferred</a:t>
            </a:r>
            <a:r>
              <a:rPr lang="en-GB" sz="1300">
                <a:solidFill>
                  <a:schemeClr val="dk2"/>
                </a:solidFill>
                <a:latin typeface="Calibri"/>
                <a:ea typeface="Calibri"/>
                <a:cs typeface="Calibri"/>
                <a:sym typeface="Calibri"/>
              </a:rPr>
              <a:t> cut, back of stack is </a:t>
            </a:r>
            <a:r>
              <a:rPr lang="en-GB" sz="1300">
                <a:solidFill>
                  <a:schemeClr val="dk2"/>
                </a:solidFill>
                <a:latin typeface="Calibri"/>
                <a:ea typeface="Calibri"/>
                <a:cs typeface="Calibri"/>
                <a:sym typeface="Calibri"/>
              </a:rPr>
              <a:t>making</a:t>
            </a:r>
            <a:r>
              <a:rPr lang="en-GB" sz="1300">
                <a:solidFill>
                  <a:schemeClr val="dk2"/>
                </a:solidFill>
                <a:latin typeface="Calibri"/>
                <a:ea typeface="Calibri"/>
                <a:cs typeface="Calibri"/>
                <a:sym typeface="Calibri"/>
              </a:rPr>
              <a:t> a counter-cut </a:t>
            </a:r>
            <a:endParaRPr sz="1300">
              <a:solidFill>
                <a:schemeClr val="dk2"/>
              </a:solidFill>
              <a:latin typeface="Calibri"/>
              <a:ea typeface="Calibri"/>
              <a:cs typeface="Calibri"/>
              <a:sym typeface="Calibri"/>
            </a:endParaRPr>
          </a:p>
        </p:txBody>
      </p:sp>
      <p:cxnSp>
        <p:nvCxnSpPr>
          <p:cNvPr id="459" name="Google Shape;459;p41"/>
          <p:cNvCxnSpPr/>
          <p:nvPr/>
        </p:nvCxnSpPr>
        <p:spPr>
          <a:xfrm flipH="1" rot="10800000">
            <a:off x="2176750" y="3208900"/>
            <a:ext cx="1169700" cy="1273200"/>
          </a:xfrm>
          <a:prstGeom prst="straightConnector1">
            <a:avLst/>
          </a:prstGeom>
          <a:noFill/>
          <a:ln cap="flat" cmpd="sng" w="9525">
            <a:solidFill>
              <a:schemeClr val="dk2"/>
            </a:solidFill>
            <a:prstDash val="solid"/>
            <a:round/>
            <a:headEnd len="med" w="med" type="none"/>
            <a:tailEnd len="med" w="med" type="triangle"/>
          </a:ln>
        </p:spPr>
      </p:cxnSp>
      <p:sp>
        <p:nvSpPr>
          <p:cNvPr id="460" name="Google Shape;460;p41"/>
          <p:cNvSpPr/>
          <p:nvPr/>
        </p:nvSpPr>
        <p:spPr>
          <a:xfrm>
            <a:off x="5866550" y="640925"/>
            <a:ext cx="2751000" cy="40425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61" name="Google Shape;461;p41"/>
          <p:cNvSpPr/>
          <p:nvPr/>
        </p:nvSpPr>
        <p:spPr>
          <a:xfrm>
            <a:off x="8070238" y="2359025"/>
            <a:ext cx="232500" cy="2325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62" name="Google Shape;462;p41"/>
          <p:cNvSpPr/>
          <p:nvPr/>
        </p:nvSpPr>
        <p:spPr>
          <a:xfrm>
            <a:off x="7790588" y="2441438"/>
            <a:ext cx="206700" cy="2067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63" name="Google Shape;463;p41"/>
          <p:cNvSpPr/>
          <p:nvPr/>
        </p:nvSpPr>
        <p:spPr>
          <a:xfrm>
            <a:off x="7252175" y="2062463"/>
            <a:ext cx="206700" cy="2067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64" name="Google Shape;464;p41"/>
          <p:cNvSpPr/>
          <p:nvPr/>
        </p:nvSpPr>
        <p:spPr>
          <a:xfrm>
            <a:off x="7057550" y="2717725"/>
            <a:ext cx="206700" cy="2067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65" name="Google Shape;465;p41"/>
          <p:cNvSpPr/>
          <p:nvPr/>
        </p:nvSpPr>
        <p:spPr>
          <a:xfrm>
            <a:off x="6835500" y="3012575"/>
            <a:ext cx="206700" cy="2067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66" name="Google Shape;466;p41"/>
          <p:cNvSpPr/>
          <p:nvPr/>
        </p:nvSpPr>
        <p:spPr>
          <a:xfrm>
            <a:off x="6872300" y="3307400"/>
            <a:ext cx="206700" cy="2067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67" name="Google Shape;467;p41"/>
          <p:cNvSpPr/>
          <p:nvPr/>
        </p:nvSpPr>
        <p:spPr>
          <a:xfrm>
            <a:off x="6872300" y="3877800"/>
            <a:ext cx="206700" cy="2067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68" name="Google Shape;468;p41"/>
          <p:cNvSpPr/>
          <p:nvPr/>
        </p:nvSpPr>
        <p:spPr>
          <a:xfrm>
            <a:off x="6872300" y="3579700"/>
            <a:ext cx="206700" cy="2067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69" name="Google Shape;469;p41"/>
          <p:cNvSpPr/>
          <p:nvPr/>
        </p:nvSpPr>
        <p:spPr>
          <a:xfrm>
            <a:off x="7120950" y="1829975"/>
            <a:ext cx="232500" cy="232500"/>
          </a:xfrm>
          <a:prstGeom prst="diamond">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70" name="Google Shape;470;p41"/>
          <p:cNvSpPr/>
          <p:nvPr/>
        </p:nvSpPr>
        <p:spPr>
          <a:xfrm>
            <a:off x="7310900" y="2718838"/>
            <a:ext cx="232500" cy="232500"/>
          </a:xfrm>
          <a:prstGeom prst="diamond">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71" name="Google Shape;471;p41"/>
          <p:cNvSpPr/>
          <p:nvPr/>
        </p:nvSpPr>
        <p:spPr>
          <a:xfrm>
            <a:off x="7120950" y="3022188"/>
            <a:ext cx="232500" cy="232500"/>
          </a:xfrm>
          <a:prstGeom prst="diamond">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72" name="Google Shape;472;p41"/>
          <p:cNvSpPr/>
          <p:nvPr/>
        </p:nvSpPr>
        <p:spPr>
          <a:xfrm>
            <a:off x="7114275" y="3325538"/>
            <a:ext cx="232500" cy="232500"/>
          </a:xfrm>
          <a:prstGeom prst="diamond">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73" name="Google Shape;473;p41"/>
          <p:cNvSpPr/>
          <p:nvPr/>
        </p:nvSpPr>
        <p:spPr>
          <a:xfrm>
            <a:off x="7044638" y="3579688"/>
            <a:ext cx="232500" cy="232500"/>
          </a:xfrm>
          <a:prstGeom prst="diamond">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74" name="Google Shape;474;p41"/>
          <p:cNvSpPr/>
          <p:nvPr/>
        </p:nvSpPr>
        <p:spPr>
          <a:xfrm>
            <a:off x="7044638" y="3833850"/>
            <a:ext cx="232500" cy="232500"/>
          </a:xfrm>
          <a:prstGeom prst="diamond">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75" name="Google Shape;475;p41"/>
          <p:cNvSpPr/>
          <p:nvPr/>
        </p:nvSpPr>
        <p:spPr>
          <a:xfrm>
            <a:off x="8491575" y="2987975"/>
            <a:ext cx="206700" cy="178800"/>
          </a:xfrm>
          <a:prstGeom prst="triangle">
            <a:avLst>
              <a:gd fmla="val 50000" name="adj"/>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76" name="Google Shape;476;p41"/>
          <p:cNvSpPr/>
          <p:nvPr/>
        </p:nvSpPr>
        <p:spPr>
          <a:xfrm>
            <a:off x="5798550" y="2987975"/>
            <a:ext cx="206700" cy="178800"/>
          </a:xfrm>
          <a:prstGeom prst="triangle">
            <a:avLst>
              <a:gd fmla="val 50000" name="adj"/>
            </a:avLst>
          </a:prstGeom>
          <a:solidFill>
            <a:srgbClr val="F6B26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cxnSp>
        <p:nvCxnSpPr>
          <p:cNvPr id="477" name="Google Shape;477;p41"/>
          <p:cNvCxnSpPr/>
          <p:nvPr/>
        </p:nvCxnSpPr>
        <p:spPr>
          <a:xfrm>
            <a:off x="6756765" y="655150"/>
            <a:ext cx="0" cy="4028700"/>
          </a:xfrm>
          <a:prstGeom prst="straightConnector1">
            <a:avLst/>
          </a:prstGeom>
          <a:noFill/>
          <a:ln cap="flat" cmpd="sng" w="9525">
            <a:solidFill>
              <a:srgbClr val="FF0000"/>
            </a:solidFill>
            <a:prstDash val="dot"/>
            <a:round/>
            <a:headEnd len="med" w="med" type="none"/>
            <a:tailEnd len="med" w="med" type="none"/>
          </a:ln>
        </p:spPr>
      </p:cxnSp>
      <p:cxnSp>
        <p:nvCxnSpPr>
          <p:cNvPr id="478" name="Google Shape;478;p41"/>
          <p:cNvCxnSpPr/>
          <p:nvPr/>
        </p:nvCxnSpPr>
        <p:spPr>
          <a:xfrm>
            <a:off x="7717629" y="655150"/>
            <a:ext cx="0" cy="4028700"/>
          </a:xfrm>
          <a:prstGeom prst="straightConnector1">
            <a:avLst/>
          </a:prstGeom>
          <a:noFill/>
          <a:ln cap="flat" cmpd="sng" w="9525">
            <a:solidFill>
              <a:srgbClr val="FF0000"/>
            </a:solidFill>
            <a:prstDash val="dot"/>
            <a:round/>
            <a:headEnd len="med" w="med" type="none"/>
            <a:tailEnd len="med" w="med" type="none"/>
          </a:ln>
        </p:spPr>
      </p:cxnSp>
      <p:cxnSp>
        <p:nvCxnSpPr>
          <p:cNvPr id="479" name="Google Shape;479;p41"/>
          <p:cNvCxnSpPr>
            <a:stCxn id="469" idx="3"/>
            <a:endCxn id="480" idx="1"/>
          </p:cNvCxnSpPr>
          <p:nvPr/>
        </p:nvCxnSpPr>
        <p:spPr>
          <a:xfrm>
            <a:off x="7353450" y="1946225"/>
            <a:ext cx="777600" cy="315300"/>
          </a:xfrm>
          <a:prstGeom prst="straightConnector1">
            <a:avLst/>
          </a:prstGeom>
          <a:noFill/>
          <a:ln cap="flat" cmpd="sng" w="28575">
            <a:solidFill>
              <a:schemeClr val="dk1"/>
            </a:solidFill>
            <a:prstDash val="solid"/>
            <a:round/>
            <a:headEnd len="med" w="med" type="none"/>
            <a:tailEnd len="med" w="med" type="triangle"/>
          </a:ln>
        </p:spPr>
      </p:cxnSp>
      <p:cxnSp>
        <p:nvCxnSpPr>
          <p:cNvPr id="481" name="Google Shape;481;p41"/>
          <p:cNvCxnSpPr>
            <a:stCxn id="474" idx="3"/>
          </p:cNvCxnSpPr>
          <p:nvPr/>
        </p:nvCxnSpPr>
        <p:spPr>
          <a:xfrm flipH="1" rot="10800000">
            <a:off x="7277138" y="3223200"/>
            <a:ext cx="1274700" cy="726900"/>
          </a:xfrm>
          <a:prstGeom prst="straightConnector1">
            <a:avLst/>
          </a:prstGeom>
          <a:noFill/>
          <a:ln cap="flat" cmpd="sng" w="9525">
            <a:solidFill>
              <a:schemeClr val="dk2"/>
            </a:solidFill>
            <a:prstDash val="solid"/>
            <a:round/>
            <a:headEnd len="med" w="med" type="none"/>
            <a:tailEnd len="med" w="med" type="triangle"/>
          </a:ln>
        </p:spPr>
      </p:cxnSp>
      <p:sp>
        <p:nvSpPr>
          <p:cNvPr id="480" name="Google Shape;480;p41"/>
          <p:cNvSpPr/>
          <p:nvPr/>
        </p:nvSpPr>
        <p:spPr>
          <a:xfrm>
            <a:off x="8131050" y="2145125"/>
            <a:ext cx="232500" cy="232500"/>
          </a:xfrm>
          <a:prstGeom prst="diamond">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482" name="Google Shape;482;p41"/>
          <p:cNvSpPr txBox="1"/>
          <p:nvPr/>
        </p:nvSpPr>
        <p:spPr>
          <a:xfrm>
            <a:off x="3656013" y="3188400"/>
            <a:ext cx="2150400" cy="1585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300">
                <a:solidFill>
                  <a:schemeClr val="dk2"/>
                </a:solidFill>
                <a:latin typeface="Calibri"/>
                <a:ea typeface="Calibri"/>
                <a:cs typeface="Calibri"/>
                <a:sym typeface="Calibri"/>
              </a:rPr>
              <a:t> &gt;&gt; </a:t>
            </a:r>
            <a:r>
              <a:rPr lang="en-GB" sz="1300">
                <a:solidFill>
                  <a:schemeClr val="dk2"/>
                </a:solidFill>
                <a:latin typeface="Calibri"/>
                <a:ea typeface="Calibri"/>
                <a:cs typeface="Calibri"/>
                <a:sym typeface="Calibri"/>
              </a:rPr>
              <a:t>Look from middle to the sideline, back of stack is making the preferred cut, other stack is leaving space for cut, probably re-</a:t>
            </a:r>
            <a:r>
              <a:rPr lang="en-GB" sz="1300">
                <a:solidFill>
                  <a:schemeClr val="dk2"/>
                </a:solidFill>
                <a:latin typeface="Calibri"/>
                <a:ea typeface="Calibri"/>
                <a:cs typeface="Calibri"/>
                <a:sym typeface="Calibri"/>
              </a:rPr>
              <a:t>positioning</a:t>
            </a:r>
            <a:r>
              <a:rPr lang="en-GB" sz="1300">
                <a:solidFill>
                  <a:schemeClr val="dk2"/>
                </a:solidFill>
                <a:latin typeface="Calibri"/>
                <a:ea typeface="Calibri"/>
                <a:cs typeface="Calibri"/>
                <a:sym typeface="Calibri"/>
              </a:rPr>
              <a:t> ready to get involved as stall rises</a:t>
            </a:r>
            <a:endParaRPr sz="1300">
              <a:solidFill>
                <a:schemeClr val="dk2"/>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38" name="Shape 138"/>
        <p:cNvGrpSpPr/>
        <p:nvPr/>
      </p:nvGrpSpPr>
      <p:grpSpPr>
        <a:xfrm>
          <a:off x="0" y="0"/>
          <a:ext cx="0" cy="0"/>
          <a:chOff x="0" y="0"/>
          <a:chExt cx="0" cy="0"/>
        </a:xfrm>
      </p:grpSpPr>
      <p:sp>
        <p:nvSpPr>
          <p:cNvPr id="139" name="Google Shape;139;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Principles</a:t>
            </a:r>
            <a:endParaRPr/>
          </a:p>
        </p:txBody>
      </p:sp>
      <p:sp>
        <p:nvSpPr>
          <p:cNvPr id="140" name="Google Shape;140;p15"/>
          <p:cNvSpPr txBox="1"/>
          <p:nvPr>
            <p:ph idx="1" type="body"/>
          </p:nvPr>
        </p:nvSpPr>
        <p:spPr>
          <a:xfrm>
            <a:off x="819150" y="2914275"/>
            <a:ext cx="7505700" cy="1524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Play tight “back-shoulder” defence</a:t>
            </a:r>
            <a:endParaRPr/>
          </a:p>
          <a:p>
            <a:pPr indent="-311150" lvl="0" marL="457200" rtl="0" algn="l">
              <a:spcBef>
                <a:spcPts val="0"/>
              </a:spcBef>
              <a:spcAft>
                <a:spcPts val="0"/>
              </a:spcAft>
              <a:buSzPts val="1300"/>
              <a:buChar char="●"/>
            </a:pPr>
            <a:r>
              <a:rPr lang="en-GB"/>
              <a:t>Heads up in appropriate places, to </a:t>
            </a:r>
            <a:r>
              <a:rPr lang="en-GB"/>
              <a:t>assist</a:t>
            </a:r>
            <a:r>
              <a:rPr lang="en-GB"/>
              <a:t> with team-members. </a:t>
            </a:r>
            <a:endParaRPr/>
          </a:p>
          <a:p>
            <a:pPr indent="0" lvl="0" marL="45720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41" name="Google Shape;141;p15"/>
          <p:cNvSpPr txBox="1"/>
          <p:nvPr>
            <p:ph idx="1" type="body"/>
          </p:nvPr>
        </p:nvSpPr>
        <p:spPr>
          <a:xfrm>
            <a:off x="819150" y="1602275"/>
            <a:ext cx="7505700" cy="13119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Forcing flick(forehand) or backhand (can be </a:t>
            </a:r>
            <a:r>
              <a:rPr lang="en-GB"/>
              <a:t>referred</a:t>
            </a:r>
            <a:r>
              <a:rPr lang="en-GB"/>
              <a:t> to as home/away)</a:t>
            </a:r>
            <a:endParaRPr/>
          </a:p>
          <a:p>
            <a:pPr indent="-311150" lvl="0" marL="457200" rtl="0" algn="l">
              <a:spcBef>
                <a:spcPts val="0"/>
              </a:spcBef>
              <a:spcAft>
                <a:spcPts val="0"/>
              </a:spcAft>
              <a:buSzPts val="1300"/>
              <a:buChar char="●"/>
            </a:pPr>
            <a:r>
              <a:t/>
            </a:r>
            <a:endParaRPr/>
          </a:p>
          <a:p>
            <a:pPr indent="0" lvl="0" marL="0" rtl="0" algn="l">
              <a:spcBef>
                <a:spcPts val="1200"/>
              </a:spcBef>
              <a:spcAft>
                <a:spcPts val="1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42"/>
          <p:cNvSpPr txBox="1"/>
          <p:nvPr>
            <p:ph type="title"/>
          </p:nvPr>
        </p:nvSpPr>
        <p:spPr>
          <a:xfrm>
            <a:off x="819150" y="531975"/>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To remember</a:t>
            </a:r>
            <a:endParaRPr/>
          </a:p>
        </p:txBody>
      </p:sp>
      <p:sp>
        <p:nvSpPr>
          <p:cNvPr id="488" name="Google Shape;488;p42"/>
          <p:cNvSpPr txBox="1"/>
          <p:nvPr>
            <p:ph idx="1" type="body"/>
          </p:nvPr>
        </p:nvSpPr>
        <p:spPr>
          <a:xfrm>
            <a:off x="819150" y="1208050"/>
            <a:ext cx="7505700" cy="32061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SzPts val="1300"/>
              <a:buChar char="●"/>
            </a:pPr>
            <a:r>
              <a:rPr lang="en-GB"/>
              <a:t>Patience around the endzone. </a:t>
            </a:r>
            <a:endParaRPr/>
          </a:p>
          <a:p>
            <a:pPr indent="-311150" lvl="1" marL="914400" rtl="0" algn="l">
              <a:spcBef>
                <a:spcPts val="0"/>
              </a:spcBef>
              <a:spcAft>
                <a:spcPts val="0"/>
              </a:spcAft>
              <a:buSzPts val="1300"/>
              <a:buChar char="○"/>
            </a:pPr>
            <a:r>
              <a:rPr lang="en-GB" sz="1300"/>
              <a:t>Not forcing tricky shots through/ over</a:t>
            </a:r>
            <a:endParaRPr sz="1300"/>
          </a:p>
          <a:p>
            <a:pPr indent="-311150" lvl="0" marL="457200" rtl="0" algn="l">
              <a:spcBef>
                <a:spcPts val="0"/>
              </a:spcBef>
              <a:spcAft>
                <a:spcPts val="0"/>
              </a:spcAft>
              <a:buSzPts val="1300"/>
              <a:buChar char="●"/>
            </a:pPr>
            <a:r>
              <a:rPr lang="en-GB"/>
              <a:t>Swing off sideline early</a:t>
            </a:r>
            <a:endParaRPr/>
          </a:p>
          <a:p>
            <a:pPr indent="-311150" lvl="0" marL="457200" rtl="0" algn="l">
              <a:spcBef>
                <a:spcPts val="0"/>
              </a:spcBef>
              <a:spcAft>
                <a:spcPts val="0"/>
              </a:spcAft>
              <a:buSzPts val="1300"/>
              <a:buChar char="●"/>
            </a:pPr>
            <a:r>
              <a:rPr lang="en-GB"/>
              <a:t>Swing and use motion to punish gaps. “Gamble” on successful cuts to maintain quick flow. </a:t>
            </a:r>
            <a:r>
              <a:rPr lang="en-GB"/>
              <a:t>Early</a:t>
            </a:r>
            <a:r>
              <a:rPr lang="en-GB"/>
              <a:t> cuts from the back</a:t>
            </a:r>
            <a:endParaRPr/>
          </a:p>
          <a:p>
            <a:pPr indent="-311150" lvl="0" marL="457200" rtl="0" algn="l">
              <a:spcBef>
                <a:spcPts val="0"/>
              </a:spcBef>
              <a:spcAft>
                <a:spcPts val="0"/>
              </a:spcAft>
              <a:buSzPts val="1300"/>
              <a:buChar char="●"/>
            </a:pPr>
            <a:r>
              <a:rPr b="1" lang="en-GB"/>
              <a:t>Clear cuts and go wide</a:t>
            </a:r>
            <a:r>
              <a:rPr lang="en-GB"/>
              <a:t> to the back of the endzone to filter through. Leave space for others and don’t clog the front of the endzone/ reset spaces.</a:t>
            </a:r>
            <a:endParaRPr/>
          </a:p>
          <a:p>
            <a:pPr indent="-311150" lvl="0" marL="457200" rtl="0" algn="l">
              <a:spcBef>
                <a:spcPts val="0"/>
              </a:spcBef>
              <a:spcAft>
                <a:spcPts val="0"/>
              </a:spcAft>
              <a:buSzPts val="1300"/>
              <a:buChar char="●"/>
            </a:pPr>
            <a:r>
              <a:rPr lang="en-GB"/>
              <a:t>Identify first look </a:t>
            </a:r>
            <a:r>
              <a:rPr b="1" lang="en-GB"/>
              <a:t>EARLY</a:t>
            </a:r>
            <a:r>
              <a:rPr lang="en-GB"/>
              <a:t>. Don’t wait </a:t>
            </a:r>
            <a:r>
              <a:rPr lang="en-GB"/>
              <a:t>until</a:t>
            </a:r>
            <a:r>
              <a:rPr lang="en-GB"/>
              <a:t> you are over the disc.</a:t>
            </a:r>
            <a:endParaRPr/>
          </a:p>
          <a:p>
            <a:pPr indent="-311150" lvl="0" marL="457200" rtl="0" algn="l">
              <a:spcBef>
                <a:spcPts val="0"/>
              </a:spcBef>
              <a:spcAft>
                <a:spcPts val="0"/>
              </a:spcAft>
              <a:buSzPts val="1300"/>
              <a:buChar char="●"/>
            </a:pPr>
            <a:r>
              <a:rPr lang="en-GB"/>
              <a:t>Once in flow, cut smart and make counter-cuts for other teammates</a:t>
            </a:r>
            <a:endParaRPr/>
          </a:p>
          <a:p>
            <a:pPr indent="-311150" lvl="0" marL="457200" rtl="0" algn="l">
              <a:spcBef>
                <a:spcPts val="0"/>
              </a:spcBef>
              <a:spcAft>
                <a:spcPts val="0"/>
              </a:spcAft>
              <a:buSzPts val="1300"/>
              <a:buChar char="●"/>
            </a:pPr>
            <a:r>
              <a:rPr lang="en-GB"/>
              <a:t>Stack should adapt to where the disc is</a:t>
            </a:r>
            <a:endParaRPr/>
          </a:p>
          <a:p>
            <a:pPr indent="-311150" lvl="0" marL="457200" rtl="0" algn="l">
              <a:spcBef>
                <a:spcPts val="0"/>
              </a:spcBef>
              <a:spcAft>
                <a:spcPts val="0"/>
              </a:spcAft>
              <a:buSzPts val="1300"/>
              <a:buChar char="●"/>
            </a:pPr>
            <a:r>
              <a:rPr lang="en-GB"/>
              <a:t>Look for options off </a:t>
            </a:r>
            <a:r>
              <a:rPr lang="en-GB"/>
              <a:t>the</a:t>
            </a:r>
            <a:r>
              <a:rPr lang="en-GB"/>
              <a:t> </a:t>
            </a:r>
            <a:r>
              <a:rPr lang="en-GB"/>
              <a:t>sideline</a:t>
            </a:r>
            <a:r>
              <a:rPr lang="en-GB"/>
              <a:t> (“C” or “A”) rather than back of stack (“M”) when on a sideline</a:t>
            </a:r>
            <a:endParaRPr/>
          </a:p>
          <a:p>
            <a:pPr indent="-311150" lvl="0" marL="457200" rtl="0" algn="l">
              <a:spcBef>
                <a:spcPts val="0"/>
              </a:spcBef>
              <a:spcAft>
                <a:spcPts val="0"/>
              </a:spcAft>
              <a:buSzPts val="1300"/>
              <a:buChar char="●"/>
            </a:pPr>
            <a:r>
              <a:rPr lang="en-GB"/>
              <a:t>Don’t have to score with </a:t>
            </a:r>
            <a:r>
              <a:rPr lang="en-GB"/>
              <a:t>initial</a:t>
            </a:r>
            <a:r>
              <a:rPr lang="en-GB"/>
              <a:t> cut, wherever the disc is. Easier to score when in motion. </a:t>
            </a:r>
            <a:endParaRPr/>
          </a:p>
          <a:p>
            <a:pPr indent="-311150" lvl="0" marL="457200" rtl="0" algn="l">
              <a:spcBef>
                <a:spcPts val="0"/>
              </a:spcBef>
              <a:spcAft>
                <a:spcPts val="0"/>
              </a:spcAft>
              <a:buSzPts val="1300"/>
              <a:buChar char="●"/>
            </a:pPr>
            <a:r>
              <a:rPr lang="en-GB"/>
              <a:t>Sometimes the best thing to do is nothing and let others, who are better </a:t>
            </a:r>
            <a:r>
              <a:rPr lang="en-GB"/>
              <a:t>positioned</a:t>
            </a:r>
            <a:r>
              <a:rPr lang="en-GB"/>
              <a:t> make better cuts.</a:t>
            </a:r>
            <a:endParaRPr/>
          </a:p>
          <a:p>
            <a:pPr indent="-311150" lvl="0" marL="457200" rtl="0" algn="l">
              <a:spcBef>
                <a:spcPts val="0"/>
              </a:spcBef>
              <a:spcAft>
                <a:spcPts val="0"/>
              </a:spcAft>
              <a:buSzPts val="1300"/>
              <a:buChar char="●"/>
            </a:pPr>
            <a:r>
              <a:rPr lang="en-GB"/>
              <a:t>Stack positions will change, ensure it is clear who is front/ back/ reset at any point</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43"/>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Offence</a:t>
            </a:r>
            <a:r>
              <a:rPr lang="en-GB"/>
              <a:t> calls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44"/>
          <p:cNvSpPr txBox="1"/>
          <p:nvPr>
            <p:ph idx="1" type="body"/>
          </p:nvPr>
        </p:nvSpPr>
        <p:spPr>
          <a:xfrm>
            <a:off x="518975" y="461300"/>
            <a:ext cx="8026500" cy="4244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t/>
            </a:r>
            <a:endParaRPr/>
          </a:p>
          <a:p>
            <a:pPr indent="-311150" lvl="0" marL="457200" rtl="0" algn="l">
              <a:spcBef>
                <a:spcPts val="0"/>
              </a:spcBef>
              <a:spcAft>
                <a:spcPts val="0"/>
              </a:spcAft>
              <a:buSzPts val="1300"/>
              <a:buChar char="●"/>
            </a:pPr>
            <a:r>
              <a:t/>
            </a:r>
            <a:endParaRPr/>
          </a:p>
          <a:p>
            <a:pPr indent="0" lvl="0" marL="0" rtl="0" algn="l">
              <a:spcBef>
                <a:spcPts val="1200"/>
              </a:spcBef>
              <a:spcAft>
                <a:spcPts val="0"/>
              </a:spcAft>
              <a:buNone/>
            </a:pPr>
            <a:r>
              <a:rPr lang="en-GB"/>
              <a:t>Endzone specific:</a:t>
            </a:r>
            <a:endParaRPr/>
          </a:p>
          <a:p>
            <a:pPr indent="-311150" lvl="0" marL="457200" rtl="0" algn="l">
              <a:spcBef>
                <a:spcPts val="1200"/>
              </a:spcBef>
              <a:spcAft>
                <a:spcPts val="0"/>
              </a:spcAft>
              <a:buSzPts val="1300"/>
              <a:buChar char="●"/>
            </a:pPr>
            <a:r>
              <a:rPr lang="en-GB"/>
              <a:t>Words beginning with </a:t>
            </a:r>
            <a:r>
              <a:rPr b="1" lang="en-GB"/>
              <a:t>C </a:t>
            </a:r>
            <a:r>
              <a:rPr lang="en-GB"/>
              <a:t> means you are looking at the reset to do something</a:t>
            </a:r>
            <a:endParaRPr/>
          </a:p>
          <a:p>
            <a:pPr indent="-311150" lvl="0" marL="457200" rtl="0" algn="l">
              <a:spcBef>
                <a:spcPts val="0"/>
              </a:spcBef>
              <a:spcAft>
                <a:spcPts val="0"/>
              </a:spcAft>
              <a:buSzPts val="1300"/>
              <a:buChar char="●"/>
            </a:pPr>
            <a:r>
              <a:rPr lang="en-GB"/>
              <a:t>Words beginning with </a:t>
            </a:r>
            <a:r>
              <a:rPr b="1" lang="en-GB"/>
              <a:t>A </a:t>
            </a:r>
            <a:r>
              <a:rPr lang="en-GB"/>
              <a:t> means you are looking at the front-of-stack to do something</a:t>
            </a:r>
            <a:endParaRPr/>
          </a:p>
          <a:p>
            <a:pPr indent="-311150" lvl="0" marL="457200" rtl="0" algn="l">
              <a:spcBef>
                <a:spcPts val="0"/>
              </a:spcBef>
              <a:spcAft>
                <a:spcPts val="0"/>
              </a:spcAft>
              <a:buSzPts val="1300"/>
              <a:buChar char="●"/>
            </a:pPr>
            <a:r>
              <a:rPr lang="en-GB"/>
              <a:t>Words beginning with </a:t>
            </a:r>
            <a:r>
              <a:rPr b="1" lang="en-GB"/>
              <a:t>M</a:t>
            </a:r>
            <a:r>
              <a:rPr lang="en-GB"/>
              <a:t> means you are looking at the back-of-stack to do something</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To remember</a:t>
            </a:r>
            <a:endParaRPr/>
          </a:p>
        </p:txBody>
      </p:sp>
      <p:sp>
        <p:nvSpPr>
          <p:cNvPr id="147" name="Google Shape;147;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Understand what you should be attempting to take away on the force. Inside or around.</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51" name="Shape 151"/>
        <p:cNvGrpSpPr/>
        <p:nvPr/>
      </p:nvGrpSpPr>
      <p:grpSpPr>
        <a:xfrm>
          <a:off x="0" y="0"/>
          <a:ext cx="0" cy="0"/>
          <a:chOff x="0" y="0"/>
          <a:chExt cx="0" cy="0"/>
        </a:xfrm>
      </p:grpSpPr>
      <p:sp>
        <p:nvSpPr>
          <p:cNvPr id="152" name="Google Shape;152;p17"/>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Defence - zone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56" name="Shape 156"/>
        <p:cNvGrpSpPr/>
        <p:nvPr/>
      </p:nvGrpSpPr>
      <p:grpSpPr>
        <a:xfrm>
          <a:off x="0" y="0"/>
          <a:ext cx="0" cy="0"/>
          <a:chOff x="0" y="0"/>
          <a:chExt cx="0" cy="0"/>
        </a:xfrm>
      </p:grpSpPr>
      <p:sp>
        <p:nvSpPr>
          <p:cNvPr id="157" name="Google Shape;157;p18"/>
          <p:cNvSpPr/>
          <p:nvPr/>
        </p:nvSpPr>
        <p:spPr>
          <a:xfrm>
            <a:off x="661250" y="626700"/>
            <a:ext cx="2751000" cy="40425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58" name="Google Shape;158;p18"/>
          <p:cNvSpPr/>
          <p:nvPr/>
        </p:nvSpPr>
        <p:spPr>
          <a:xfrm>
            <a:off x="2314400" y="1608225"/>
            <a:ext cx="232500" cy="232500"/>
          </a:xfrm>
          <a:prstGeom prst="ellipse">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59" name="Google Shape;159;p18"/>
          <p:cNvSpPr/>
          <p:nvPr/>
        </p:nvSpPr>
        <p:spPr>
          <a:xfrm>
            <a:off x="2314400" y="1375725"/>
            <a:ext cx="232500" cy="232500"/>
          </a:xfrm>
          <a:prstGeom prst="diamond">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60" name="Google Shape;160;p18"/>
          <p:cNvSpPr/>
          <p:nvPr/>
        </p:nvSpPr>
        <p:spPr>
          <a:xfrm>
            <a:off x="1571925" y="2199450"/>
            <a:ext cx="206700" cy="2067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61" name="Google Shape;161;p18"/>
          <p:cNvSpPr/>
          <p:nvPr/>
        </p:nvSpPr>
        <p:spPr>
          <a:xfrm>
            <a:off x="1271600" y="2199450"/>
            <a:ext cx="206700" cy="2067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62" name="Google Shape;162;p18"/>
          <p:cNvSpPr/>
          <p:nvPr/>
        </p:nvSpPr>
        <p:spPr>
          <a:xfrm>
            <a:off x="971275" y="2199450"/>
            <a:ext cx="206700" cy="2067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63" name="Google Shape;163;p18"/>
          <p:cNvSpPr/>
          <p:nvPr/>
        </p:nvSpPr>
        <p:spPr>
          <a:xfrm>
            <a:off x="1478300" y="3110175"/>
            <a:ext cx="206700" cy="2067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64" name="Google Shape;164;p18"/>
          <p:cNvSpPr/>
          <p:nvPr/>
        </p:nvSpPr>
        <p:spPr>
          <a:xfrm>
            <a:off x="1933400" y="3316875"/>
            <a:ext cx="206700" cy="2067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65" name="Google Shape;165;p18"/>
          <p:cNvSpPr/>
          <p:nvPr/>
        </p:nvSpPr>
        <p:spPr>
          <a:xfrm>
            <a:off x="1397475" y="3523575"/>
            <a:ext cx="206700" cy="2067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66" name="Google Shape;166;p18"/>
          <p:cNvSpPr/>
          <p:nvPr/>
        </p:nvSpPr>
        <p:spPr>
          <a:xfrm>
            <a:off x="2047650" y="3679975"/>
            <a:ext cx="206700" cy="2067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67" name="Google Shape;167;p18"/>
          <p:cNvSpPr txBox="1"/>
          <p:nvPr/>
        </p:nvSpPr>
        <p:spPr>
          <a:xfrm>
            <a:off x="4079325" y="256025"/>
            <a:ext cx="1260300" cy="384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b="1" lang="en-GB" sz="1300">
                <a:solidFill>
                  <a:srgbClr val="FF0000"/>
                </a:solidFill>
                <a:latin typeface="Calibri"/>
                <a:ea typeface="Calibri"/>
                <a:cs typeface="Calibri"/>
                <a:sym typeface="Calibri"/>
              </a:rPr>
              <a:t>Zone shape</a:t>
            </a:r>
            <a:endParaRPr sz="1300">
              <a:solidFill>
                <a:schemeClr val="dk2"/>
              </a:solidFill>
              <a:latin typeface="Calibri"/>
              <a:ea typeface="Calibri"/>
              <a:cs typeface="Calibri"/>
              <a:sym typeface="Calibri"/>
            </a:endParaRPr>
          </a:p>
        </p:txBody>
      </p:sp>
      <p:sp>
        <p:nvSpPr>
          <p:cNvPr id="168" name="Google Shape;168;p18"/>
          <p:cNvSpPr/>
          <p:nvPr/>
        </p:nvSpPr>
        <p:spPr>
          <a:xfrm>
            <a:off x="5818300" y="640925"/>
            <a:ext cx="2751000" cy="4042500"/>
          </a:xfrm>
          <a:prstGeom prst="rect">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72" name="Shape 172"/>
        <p:cNvGrpSpPr/>
        <p:nvPr/>
      </p:nvGrpSpPr>
      <p:grpSpPr>
        <a:xfrm>
          <a:off x="0" y="0"/>
          <a:ext cx="0" cy="0"/>
          <a:chOff x="0" y="0"/>
          <a:chExt cx="0" cy="0"/>
        </a:xfrm>
      </p:grpSpPr>
      <p:sp>
        <p:nvSpPr>
          <p:cNvPr id="173" name="Google Shape;173;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Principles</a:t>
            </a:r>
            <a:endParaRPr/>
          </a:p>
        </p:txBody>
      </p:sp>
      <p:sp>
        <p:nvSpPr>
          <p:cNvPr id="174" name="Google Shape;174;p19"/>
          <p:cNvSpPr txBox="1"/>
          <p:nvPr>
            <p:ph idx="1" type="body"/>
          </p:nvPr>
        </p:nvSpPr>
        <p:spPr>
          <a:xfrm>
            <a:off x="819150" y="1602275"/>
            <a:ext cx="7505700" cy="30339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Zone shape?</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78" name="Shape 178"/>
        <p:cNvGrpSpPr/>
        <p:nvPr/>
      </p:nvGrpSpPr>
      <p:grpSpPr>
        <a:xfrm>
          <a:off x="0" y="0"/>
          <a:ext cx="0" cy="0"/>
          <a:chOff x="0" y="0"/>
          <a:chExt cx="0" cy="0"/>
        </a:xfrm>
      </p:grpSpPr>
      <p:sp>
        <p:nvSpPr>
          <p:cNvPr id="179" name="Google Shape;179;p20"/>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To remember</a:t>
            </a:r>
            <a:endParaRPr/>
          </a:p>
        </p:txBody>
      </p:sp>
      <p:sp>
        <p:nvSpPr>
          <p:cNvPr id="180" name="Google Shape;180;p20"/>
          <p:cNvSpPr txBox="1"/>
          <p:nvPr>
            <p:ph idx="1" type="body"/>
          </p:nvPr>
        </p:nvSpPr>
        <p:spPr>
          <a:xfrm>
            <a:off x="819150" y="1626075"/>
            <a:ext cx="7505700" cy="28125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1"/>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Defence calls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