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922EBC-D70C-4BB1-AF83-6185EF4DA355}">
  <a:tblStyle styleId="{A5922EBC-D70C-4BB1-AF83-6185EF4DA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03b89bb6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03b89bb6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03b89bb6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03b89bb6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065128f43_1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065128f43_1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a32885a6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a32885a6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03b89bb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03b89bb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3b89bb6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03b89bb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03b89b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03b89b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3b89bb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03b89bb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03b89bb6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03b89bb6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03b89bb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03b89bb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065128f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065128f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3b89bb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3b89bb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065128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065128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elnagara/BRAD-Arabic-Dataset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Arabic Reviews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6200" y="2895700"/>
            <a:ext cx="8026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Basant Allam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Sedrak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Lojain El Sayed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7650" y="57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59400" y="1603550"/>
            <a:ext cx="73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Arabic slang 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Words with repeated characters  “حلوووو اوييييي” 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Spelling mistakes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People usually don’t use diacritics (تشكيل) when typing online.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Data availability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7650" y="57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59400" y="1603550"/>
            <a:ext cx="78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Pre-processing 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Fine-tune the pretrained transformer on our dataset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chemeClr val="accent3"/>
              </a:highlight>
            </a:endParaRPr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91550" y="58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1250563" y="25529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>
            <a:off x="-231212" y="2261950"/>
            <a:ext cx="1709100" cy="1150950"/>
            <a:chOff x="683188" y="1957150"/>
            <a:chExt cx="1709100" cy="1150950"/>
          </a:xfrm>
        </p:grpSpPr>
        <p:sp>
          <p:nvSpPr>
            <p:cNvPr id="182" name="Google Shape;182;p2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683188" y="2661700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Remove Diacritics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1708825" y="2261950"/>
            <a:ext cx="1709100" cy="1150175"/>
            <a:chOff x="2699425" y="1957150"/>
            <a:chExt cx="1709100" cy="1150175"/>
          </a:xfrm>
        </p:grpSpPr>
        <p:sp>
          <p:nvSpPr>
            <p:cNvPr id="186" name="Google Shape;186;p24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Remove Misspelled Words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24"/>
          <p:cNvGrpSpPr/>
          <p:nvPr/>
        </p:nvGrpSpPr>
        <p:grpSpPr>
          <a:xfrm>
            <a:off x="3790813" y="2261950"/>
            <a:ext cx="1709100" cy="1150175"/>
            <a:chOff x="4781413" y="1957150"/>
            <a:chExt cx="1709100" cy="1150175"/>
          </a:xfrm>
        </p:grpSpPr>
        <p:sp>
          <p:nvSpPr>
            <p:cNvPr id="190" name="Google Shape;190;p24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Lemmatiztion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4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" name="Google Shape;193;p24"/>
          <p:cNvSpPr/>
          <p:nvPr/>
        </p:nvSpPr>
        <p:spPr>
          <a:xfrm>
            <a:off x="3346575" y="25529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5428550" y="25529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5872788" y="2261950"/>
            <a:ext cx="1709100" cy="1150175"/>
            <a:chOff x="6863388" y="1957150"/>
            <a:chExt cx="1709100" cy="1150175"/>
          </a:xfrm>
        </p:grpSpPr>
        <p:sp>
          <p:nvSpPr>
            <p:cNvPr id="196" name="Google Shape;196;p24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Tokenization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9" name="Google Shape;199;p24"/>
          <p:cNvSpPr/>
          <p:nvPr/>
        </p:nvSpPr>
        <p:spPr>
          <a:xfrm>
            <a:off x="7409750" y="25529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0" name="Google Shape;200;p24"/>
          <p:cNvGrpSpPr/>
          <p:nvPr/>
        </p:nvGrpSpPr>
        <p:grpSpPr>
          <a:xfrm>
            <a:off x="7777788" y="2261950"/>
            <a:ext cx="1709100" cy="1150175"/>
            <a:chOff x="6863388" y="1957150"/>
            <a:chExt cx="1709100" cy="1150175"/>
          </a:xfrm>
        </p:grpSpPr>
        <p:sp>
          <p:nvSpPr>
            <p:cNvPr id="201" name="Google Shape;201;p24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Padding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664950" y="61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MARBert*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729450" y="1443075"/>
            <a:ext cx="76887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chemeClr val="lt1"/>
                </a:highlight>
              </a:rPr>
              <a:t>Will use pretrained MARBert model </a:t>
            </a:r>
            <a:endParaRPr sz="155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chemeClr val="lt1"/>
                </a:highlight>
              </a:rPr>
              <a:t> Network architecture: same as BERTBase (12 layers, 768 hidden units, 12 heads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chemeClr val="lt1"/>
                </a:highlight>
              </a:rPr>
              <a:t>Pre-trained on: Masked Language Modeling. Where </a:t>
            </a: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15% of the input tokens are selected for replacement. (&gt;15 Arabic datasets)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 Of which: 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80% </a:t>
            </a: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replaced </a:t>
            </a: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with the [MASK] token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10% with a random token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10% with the original token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793700" y="4844425"/>
            <a:ext cx="557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*from ARBERT &amp; MARBERT: Deep Bidirectional Transformers for Arabic, 2021.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57875" y="220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Thank you</a:t>
            </a:r>
            <a:endParaRPr sz="322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96850" y="59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Task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517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Sentiment Analysis for Arabic hotel, book &amp; airline reviews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325" y="2238375"/>
            <a:ext cx="3585900" cy="19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37075" y="57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Dataset: </a:t>
            </a:r>
            <a:r>
              <a:rPr lang="en" sz="2520"/>
              <a:t>Arabic 100k Reviews</a:t>
            </a:r>
            <a:endParaRPr sz="25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67475" y="1498725"/>
            <a:ext cx="49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</a:rPr>
              <a:t>Three classes (Mixed, Negative and Positive).</a:t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50"/>
              <a:buChar char="●"/>
            </a:pPr>
            <a:r>
              <a:rPr lang="en" sz="1350">
                <a:solidFill>
                  <a:srgbClr val="3C4043"/>
                </a:solidFill>
                <a:highlight>
                  <a:srgbClr val="FFFFFF"/>
                </a:highlight>
              </a:rPr>
              <a:t>Hotel, book and airline reviews</a:t>
            </a:r>
            <a:endParaRPr sz="13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50"/>
              <a:buChar char="●"/>
            </a:pPr>
            <a:r>
              <a:rPr lang="en" sz="1350">
                <a:solidFill>
                  <a:srgbClr val="3C4043"/>
                </a:solidFill>
                <a:highlight>
                  <a:srgbClr val="FFFFFF"/>
                </a:highlight>
              </a:rPr>
              <a:t>Hotel and book reviews from the HARD and 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BRAD</a:t>
            </a:r>
            <a:r>
              <a:rPr lang="en" sz="1350">
                <a:solidFill>
                  <a:srgbClr val="3C4043"/>
                </a:solidFill>
                <a:highlight>
                  <a:srgbClr val="FFFFFF"/>
                </a:highlight>
              </a:rPr>
              <a:t> datasets. </a:t>
            </a:r>
            <a:endParaRPr sz="13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50"/>
              <a:buChar char="●"/>
            </a:pPr>
            <a:r>
              <a:rPr lang="en" sz="1350">
                <a:solidFill>
                  <a:srgbClr val="3C4043"/>
                </a:solidFill>
                <a:highlight>
                  <a:srgbClr val="FFFFFF"/>
                </a:highlight>
              </a:rPr>
              <a:t>Airline reviews were collected manually from 100 airlines reviews.</a:t>
            </a:r>
            <a:endParaRPr sz="13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60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2450300" y="14149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{A5922EBC-D70C-4BB1-AF83-6185EF4DA355}</a:tableStyleId>
              </a:tblPr>
              <a:tblGrid>
                <a:gridCol w="1245050"/>
                <a:gridCol w="2692025"/>
              </a:tblGrid>
              <a:tr h="45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Class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Sample Data 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23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4043"/>
                          </a:solidFill>
                        </a:rPr>
                        <a:t>ممتاز . كل شي ممتاز في الفندق طاقم الاستقبال رائع والفندق رائع ونظيف.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8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4043"/>
                          </a:solidFill>
                        </a:rPr>
                        <a:t>مرضي. سعر الغرف غالي جدا</a:t>
                      </a:r>
                      <a:endParaRPr sz="1150">
                        <a:solidFill>
                          <a:srgbClr val="3C40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8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4043"/>
                          </a:solidFill>
                        </a:rPr>
                        <a:t>سوء أدب موظف الاستقبال </a:t>
                      </a:r>
                      <a:r>
                        <a:rPr lang="en" sz="1150">
                          <a:solidFill>
                            <a:srgbClr val="3C4043"/>
                          </a:solidFill>
                        </a:rPr>
                        <a:t>مخيب للأمل.</a:t>
                      </a:r>
                      <a:endParaRPr sz="1150">
                        <a:solidFill>
                          <a:srgbClr val="3C40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7650" y="65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17"/>
          <p:cNvGraphicFramePr/>
          <p:nvPr/>
        </p:nvGraphicFramePr>
        <p:xfrm>
          <a:off x="4990600" y="2045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{A5922EBC-D70C-4BB1-AF83-6185EF4DA355}</a:tableStyleId>
              </a:tblPr>
              <a:tblGrid>
                <a:gridCol w="1300825"/>
                <a:gridCol w="1300825"/>
              </a:tblGrid>
              <a:tr h="4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Class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Data 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4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C4043"/>
                          </a:solidFill>
                        </a:rPr>
                        <a:t>33,333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C4043"/>
                          </a:solidFill>
                        </a:rPr>
                        <a:t>33,333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C4043"/>
                          </a:solidFill>
                        </a:rPr>
                        <a:t>33,333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25" y="1191113"/>
            <a:ext cx="3506983" cy="36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7650" y="69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650" y="1406350"/>
            <a:ext cx="6318599" cy="37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3038775" y="1150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Average Review Length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7650" y="69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350" y="1226900"/>
            <a:ext cx="6051299" cy="386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7650" y="65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275" y="1191125"/>
            <a:ext cx="6322100" cy="40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7650" y="65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50" y="2661600"/>
            <a:ext cx="595650" cy="2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1" y="1191125"/>
            <a:ext cx="3844350" cy="3998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1"/>
          <p:cNvGraphicFramePr/>
          <p:nvPr/>
        </p:nvGraphicFramePr>
        <p:xfrm>
          <a:off x="5298100" y="22878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{A5922EBC-D70C-4BB1-AF83-6185EF4DA355}</a:tableStyleId>
              </a:tblPr>
              <a:tblGrid>
                <a:gridCol w="1300825"/>
                <a:gridCol w="1300825"/>
              </a:tblGrid>
              <a:tr h="4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Spelling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Vocab Size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4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Misspelled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C4043"/>
                          </a:solidFill>
                        </a:rPr>
                        <a:t>53,035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C4043"/>
                          </a:solidFill>
                        </a:rPr>
                        <a:t>27,934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8E3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