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0C00C1-1F59-464F-A0FB-A08AA354A3FB}">
  <a:tblStyle styleId="{E70C00C1-1F59-464F-A0FB-A08AA354A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97c15528_1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97c15528_1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97c15528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97c15528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b97c15528_1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b97c15528_1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97c15528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97c15528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97c15528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b97c15528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97c15528_1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97c15528_1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b97c15528_1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b97c15528_1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b97c15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b97c15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b97c15528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b97c15528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bb8d96c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bb8d96c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9935c9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b9935c9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bb8e332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bb8e332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97c1552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b97c1552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97c15528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97c15528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b97c15528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b97c15528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97c15528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b97c15528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97c15528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97c15528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b97c15528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b97c15528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b97c15528_1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b97c15528_1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esearchgate.net/publication/271852211_Towards_Improving_the_Lexicon-Based_Approach_for_Arabic_Sentiment_Analysis" TargetMode="External"/><Relationship Id="rId4" Type="http://schemas.openxmlformats.org/officeDocument/2006/relationships/hyperlink" Target="https://pytorch.org/docs/stable/generated/torch.n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380"/>
              <a:t>Sentiment</a:t>
            </a:r>
            <a:r>
              <a:rPr lang="en" sz="4380"/>
              <a:t> Analysis for Arabic Reviews using MARBERT</a:t>
            </a:r>
            <a:endParaRPr sz="43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147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Basant Allam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Sedrak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Lujaine el Sayed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7650" y="62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Stop-Word Removal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19650" y="1393875"/>
            <a:ext cx="76887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1. Removing Stop Words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2. Spell-Check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3. Padding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4. Adding [CLS] and [SEP] tokens for BERT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5. Tokenization</a:t>
            </a:r>
            <a:endParaRPr sz="19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7650" y="62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Multi-Label Soft Margin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19650" y="1393875"/>
            <a:ext cx="76887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1. Removing Stop Words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2. Spell-Check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3. Padding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4. Adding [CLS] and [SEP] tokens for BERT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5. Tokenization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B45F06"/>
                </a:solidFill>
              </a:rPr>
              <a:t>*</a:t>
            </a:r>
            <a:r>
              <a:rPr lang="en" sz="2100">
                <a:solidFill>
                  <a:srgbClr val="B45F0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Multi-Label Soft Margin Loss Function </a:t>
            </a:r>
            <a:endParaRPr sz="19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7650" y="213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40"/>
              <a:t>Results</a:t>
            </a:r>
            <a:endParaRPr sz="49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76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Results: </a:t>
            </a:r>
            <a:r>
              <a:rPr lang="en"/>
              <a:t>Control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40"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1399032" y="1591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{E70C00C1-1F59-464F-A0FB-A08AA354A3FB}</a:tableStyleId>
              </a:tblPr>
              <a:tblGrid>
                <a:gridCol w="1036325"/>
                <a:gridCol w="1036325"/>
                <a:gridCol w="1036325"/>
                <a:gridCol w="1036325"/>
                <a:gridCol w="1036325"/>
                <a:gridCol w="1036325"/>
              </a:tblGrid>
              <a:tr h="64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number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loss 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72.69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73.03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73.07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72.96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73.02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1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76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Results: </a:t>
            </a:r>
            <a:r>
              <a:rPr lang="en"/>
              <a:t>Spell-Checked Data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40"/>
          </a:p>
        </p:txBody>
      </p:sp>
      <p:graphicFrame>
        <p:nvGraphicFramePr>
          <p:cNvPr id="167" name="Google Shape;167;p26"/>
          <p:cNvGraphicFramePr/>
          <p:nvPr/>
        </p:nvGraphicFramePr>
        <p:xfrm>
          <a:off x="1403550" y="1593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{E70C00C1-1F59-464F-A0FB-A08AA354A3FB}</a:tableStyleId>
              </a:tblPr>
              <a:tblGrid>
                <a:gridCol w="1036325"/>
                <a:gridCol w="1036325"/>
                <a:gridCol w="1036325"/>
                <a:gridCol w="1036325"/>
                <a:gridCol w="1036325"/>
                <a:gridCol w="1036325"/>
              </a:tblGrid>
              <a:tr h="65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number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loss 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73.06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73.07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73.08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76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Results: </a:t>
            </a:r>
            <a:r>
              <a:rPr lang="en"/>
              <a:t>Stop-Word Removal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40"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1555725" y="1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{E70C00C1-1F59-464F-A0FB-A08AA354A3FB}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70.94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70.99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70.96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76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Results: </a:t>
            </a:r>
            <a:r>
              <a:rPr lang="en"/>
              <a:t>Multi-Label Soft Margin 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40"/>
          </a:p>
        </p:txBody>
      </p:sp>
      <p:graphicFrame>
        <p:nvGraphicFramePr>
          <p:cNvPr id="179" name="Google Shape;179;p28"/>
          <p:cNvGraphicFramePr/>
          <p:nvPr/>
        </p:nvGraphicFramePr>
        <p:xfrm>
          <a:off x="1555725" y="1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{E70C00C1-1F59-464F-A0FB-A08AA354A3FB}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72.91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7650" y="55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Limitations</a:t>
            </a:r>
            <a:endParaRPr sz="3040"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Mislabelled data: 	</a:t>
            </a:r>
            <a:r>
              <a:rPr lang="en"/>
              <a:t>	     </a:t>
            </a:r>
            <a:r>
              <a:rPr lang="en" sz="1600"/>
              <a:t>ف</a:t>
            </a:r>
            <a:r>
              <a:rPr lang="en" sz="1600"/>
              <a:t>لسفة القضاء والقدر </a:t>
            </a:r>
            <a:r>
              <a:rPr lang="en" sz="1600"/>
              <a:t>والانسان</a:t>
            </a:r>
            <a:r>
              <a:rPr lang="en" sz="1600"/>
              <a:t> مسير أو مخير هي نقطة مثيرة فقط في هذه رواية</a:t>
            </a:r>
            <a:endParaRPr sz="16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context: 	</a:t>
            </a:r>
            <a:r>
              <a:rPr lang="en" sz="1600"/>
              <a:t>أشرف أجمد واحلى ألف مرة فى الشعر العامى عن الكتابة الساخرة على عكس عمر طاهر</a:t>
            </a:r>
            <a:endParaRPr sz="16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Sarcasm:						          </a:t>
            </a:r>
            <a:r>
              <a:rPr lang="en" sz="1600"/>
              <a:t>عن جد هالكومة عاطينا حريتنا بالكاااااامل ههههههههه</a:t>
            </a:r>
            <a:endParaRPr sz="16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Blurred Lines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Mixed class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7650" y="613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Conclusion</a:t>
            </a:r>
            <a:endParaRPr sz="3040"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7650" y="1373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 fair comparison at Epoch 2, Spell-checked data performed</a:t>
            </a:r>
            <a:r>
              <a:rPr lang="en" sz="1500"/>
              <a:t> best </a:t>
            </a:r>
            <a:r>
              <a:rPr lang="en" sz="1500"/>
              <a:t>with 73.8% accuracy </a:t>
            </a:r>
            <a:endParaRPr sz="1500"/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Variation</a:t>
            </a:r>
            <a:r>
              <a:rPr lang="en" sz="1500"/>
              <a:t>s in preprocessing and loss did very little</a:t>
            </a:r>
            <a:endParaRPr sz="1500"/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MARBERT gener</a:t>
            </a:r>
            <a:r>
              <a:rPr lang="en" sz="1500"/>
              <a:t>alizes well on unseen data (test set)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7650" y="613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Future</a:t>
            </a:r>
            <a:r>
              <a:rPr lang="en" sz="3040"/>
              <a:t> Work</a:t>
            </a:r>
            <a:endParaRPr sz="304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7650" y="1449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Specialized dataset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Tagging System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Exaggeration tokens: 	جميل [VRY] &lt;- جمييييييييل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Crowdsource data labelling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49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Outline</a:t>
            </a:r>
            <a:endParaRPr sz="32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60950"/>
            <a:ext cx="7688700" cy="30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MARBERT Model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Data Pre-processing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Experiments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Results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Limitations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7650" y="613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References</a:t>
            </a:r>
            <a:endParaRPr sz="3040"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 u="sng">
                <a:solidFill>
                  <a:schemeClr val="hlink"/>
                </a:solidFill>
                <a:hlinkClick r:id="rId3"/>
              </a:rPr>
              <a:t>https://www.researchgate.net/publication/271852211_Towards_Improving_the_Lexicon-Based_Approach_for_Arabic_Sentiment_Analysis</a:t>
            </a:r>
            <a:endParaRPr sz="1305"/>
          </a:p>
          <a:p>
            <a:pPr indent="-3114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Multilabelsoftmarginloss. </a:t>
            </a:r>
            <a:r>
              <a:rPr lang="en" sz="1305" u="sng">
                <a:solidFill>
                  <a:schemeClr val="hlink"/>
                </a:solidFill>
                <a:hlinkClick r:id="rId4"/>
              </a:rPr>
              <a:t>https://pytorch.org/docs/stable/generated/torch.nn</a:t>
            </a:r>
            <a:r>
              <a:rPr lang="en" sz="1305"/>
              <a:t>. MultiLabelSoftMarginLoss.html.</a:t>
            </a:r>
            <a:endParaRPr sz="1305"/>
          </a:p>
          <a:p>
            <a:pPr indent="-3114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Muhammad Abdul-Mageed, AbdelRahim Elmadany, and El Moatez Billah Nagoudi. Arbert marbert: Deep bidirectional transformers for arabic, 2021.</a:t>
            </a:r>
            <a:endParaRPr sz="1305"/>
          </a:p>
          <a:p>
            <a:pPr indent="-3114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Taha Zerrouki. Arabic Stop Words, 2010.</a:t>
            </a:r>
            <a:endParaRPr sz="130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7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16"/>
              <a:t>MARBERT Model</a:t>
            </a:r>
            <a:endParaRPr sz="21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41200"/>
            <a:ext cx="805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088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26"/>
              <a:buChar char="-"/>
            </a:pPr>
            <a:r>
              <a:rPr lang="en" sz="1925"/>
              <a:t>Transformer architecture as BERT</a:t>
            </a:r>
            <a:endParaRPr sz="1925"/>
          </a:p>
          <a:p>
            <a:pPr indent="-35088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26"/>
              <a:buChar char="-"/>
            </a:pPr>
            <a:r>
              <a:rPr lang="en" sz="1925"/>
              <a:t>BERTBase configuration: 12 layers, 768 hidden units, 12 heads</a:t>
            </a:r>
            <a:endParaRPr sz="1925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925"/>
              <a:t>Pre-trained on 1B Arabic tweets randomly sampled from a dataset of 6B tweets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91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Recommended Pre-processing</a:t>
            </a:r>
            <a:endParaRPr sz="28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535250"/>
            <a:ext cx="76887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Authors of MARBERT recommended: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removing</a:t>
            </a:r>
            <a:r>
              <a:rPr lang="en" sz="1800"/>
              <a:t> diacritics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Replacing URLs and Hashtags with [URL] [HASHTAG] tokens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However our </a:t>
            </a:r>
            <a:r>
              <a:rPr lang="en" sz="1800"/>
              <a:t>dataset</a:t>
            </a:r>
            <a:r>
              <a:rPr lang="en" sz="1800"/>
              <a:t> already did not have any URLs, Hashtags or diacritics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7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800"/>
              <a:t>Our Data Pre-processing</a:t>
            </a:r>
            <a:endParaRPr sz="28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19650" y="1393875"/>
            <a:ext cx="76887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1. Removing Stop Words</a:t>
            </a:r>
            <a:r>
              <a:rPr lang="en" sz="1600"/>
              <a:t> except (</a:t>
            </a:r>
            <a:r>
              <a:rPr lang="en" sz="1500"/>
              <a:t>لا-ليس): Arabic Stop Words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2. Spell-Check: </a:t>
            </a:r>
            <a:r>
              <a:rPr lang="en" sz="1600"/>
              <a:t>pyspellchecker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3. Padding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4. Adding [CLS] and [SEP] tokens for BERT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5. Tokenization: </a:t>
            </a:r>
            <a:r>
              <a:rPr lang="en" sz="1500"/>
              <a:t>BertTokenizer</a:t>
            </a:r>
            <a:endParaRPr sz="15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50" y="3955175"/>
            <a:ext cx="7325801" cy="9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771575" y="4497625"/>
            <a:ext cx="198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[PAD] [PAD] [PAD] [PAD]</a:t>
            </a:r>
            <a:endParaRPr b="1" sz="12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91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MARBERT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874" y="1340825"/>
            <a:ext cx="4710725" cy="29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12425" y="165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100k Arabic Reviews Dataset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80:20 train-test split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57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Experiments</a:t>
            </a:r>
            <a:endParaRPr sz="27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7650" y="1491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Control Experiment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Spell-Checked Data Experiment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Stop-Word Removal Experiment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Multi-Label Soft Margin Loss Function Experiment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62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Experiment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19650" y="1393875"/>
            <a:ext cx="76887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90000"/>
                </a:solidFill>
              </a:rPr>
              <a:t>1. Removing Stop Words</a:t>
            </a:r>
            <a:endParaRPr sz="19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90000"/>
                </a:solidFill>
              </a:rPr>
              <a:t>2. Spell-Check</a:t>
            </a:r>
            <a:endParaRPr sz="19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3. Padding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4. Adding [CLS] and [SEP] tokens 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5. Tokenization</a:t>
            </a:r>
            <a:endParaRPr sz="19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7650" y="62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Spell-Checked Data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19650" y="1393875"/>
            <a:ext cx="76887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90000"/>
                </a:solidFill>
              </a:rPr>
              <a:t>1. Removing Stop Words</a:t>
            </a:r>
            <a:endParaRPr sz="19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2. Spell-Check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3. Padding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4. Adding [CLS] and [SEP] tokens for BERT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5. Tokenization</a:t>
            </a:r>
            <a:endParaRPr sz="19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