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org/documentation" TargetMode="External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upyter.org/instal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787D-DE79-2B40-86C3-A347FC6BC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54B46-7DB9-494E-9CE9-7B88F388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494709"/>
          </a:xfrm>
        </p:spPr>
        <p:txBody>
          <a:bodyPr>
            <a:normAutofit/>
          </a:bodyPr>
          <a:lstStyle/>
          <a:p>
            <a:r>
              <a:rPr lang="en-US" dirty="0"/>
              <a:t>Quick and easy Python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45175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C813-6C8B-2846-9723-16BEDF51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C8D63-89A5-F945-B642-689D7ED4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references</a:t>
            </a:r>
          </a:p>
          <a:p>
            <a:r>
              <a:rPr lang="en-US" dirty="0"/>
              <a:t>Notebook basics</a:t>
            </a:r>
          </a:p>
          <a:p>
            <a:r>
              <a:rPr lang="en-US" dirty="0"/>
              <a:t>Accessing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1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0536-A46E-0841-99D8-2A616C9D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D803E-1ECE-C940-8FD6-E691590D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http://jupyter.org/</a:t>
            </a:r>
            <a:endParaRPr lang="en-US" dirty="0"/>
          </a:p>
          <a:p>
            <a:r>
              <a:rPr lang="en-US" dirty="0">
                <a:hlinkClick r:id="rId3"/>
              </a:rPr>
              <a:t>http://jupyter.org/documentation</a:t>
            </a:r>
            <a:r>
              <a:rPr lang="en-US" dirty="0"/>
              <a:t> 	</a:t>
            </a:r>
          </a:p>
          <a:p>
            <a:r>
              <a:rPr lang="en-US" dirty="0">
                <a:hlinkClick r:id="rId4"/>
              </a:rPr>
              <a:t>http://jupyter.org/install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3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39C6-8FDF-EA41-AA5D-34F1E090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053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4540D-BB7B-9A40-A5F4-A31BC539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5913"/>
            <a:ext cx="8915400" cy="4857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History:  Python has rich libraries for data-science and machine learning</a:t>
            </a:r>
          </a:p>
          <a:p>
            <a:pPr lvl="1"/>
            <a:r>
              <a:rPr lang="en-US" dirty="0"/>
              <a:t>Working with data (exploring, harvesting, detecting insights) is complex </a:t>
            </a:r>
          </a:p>
          <a:p>
            <a:pPr lvl="2"/>
            <a:r>
              <a:rPr lang="en-US" dirty="0"/>
              <a:t>Typically iterative.  Trial and error.  Fraught with frustrations and inspirations</a:t>
            </a:r>
          </a:p>
          <a:p>
            <a:pPr lvl="2"/>
            <a:r>
              <a:rPr lang="en-US" dirty="0"/>
              <a:t>It is easy to not remember what you have tried, and what finally made something work.  </a:t>
            </a:r>
          </a:p>
          <a:p>
            <a:pPr lvl="1"/>
            <a:r>
              <a:rPr lang="en-US" dirty="0"/>
              <a:t>So, best practice conventions embrace the scientific method </a:t>
            </a:r>
          </a:p>
          <a:p>
            <a:pPr lvl="1"/>
            <a:r>
              <a:rPr lang="en-US" dirty="0"/>
              <a:t>Hence, the idea of a </a:t>
            </a:r>
            <a:r>
              <a:rPr lang="en-US" i="1" dirty="0"/>
              <a:t>Lab Notebook</a:t>
            </a:r>
            <a:r>
              <a:rPr lang="en-US" dirty="0"/>
              <a:t> is the idea behind </a:t>
            </a:r>
            <a:r>
              <a:rPr lang="en-US" dirty="0" err="1"/>
              <a:t>Jupyter</a:t>
            </a:r>
            <a:r>
              <a:rPr lang="en-US" dirty="0"/>
              <a:t> Notebooks.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is an umbrella organization that creates standards and notebook implementations for many languages</a:t>
            </a:r>
          </a:p>
          <a:p>
            <a:r>
              <a:rPr lang="en-US" dirty="0"/>
              <a:t>Why you should consider </a:t>
            </a:r>
          </a:p>
          <a:p>
            <a:pPr lvl="1"/>
            <a:r>
              <a:rPr lang="en-US" dirty="0"/>
              <a:t>Easy text-based encoding for easy, lightweight storage in a git repository</a:t>
            </a:r>
          </a:p>
          <a:p>
            <a:pPr lvl="1"/>
            <a:r>
              <a:rPr lang="en-US" dirty="0"/>
              <a:t>Cloud providers (Google, IBM, Amazon) are providing </a:t>
            </a:r>
            <a:r>
              <a:rPr lang="en-US" dirty="0" err="1"/>
              <a:t>Jupyter</a:t>
            </a:r>
            <a:r>
              <a:rPr lang="en-US" dirty="0"/>
              <a:t> notebook services to work with their online data (Branded service names, but same technology approach)</a:t>
            </a:r>
          </a:p>
          <a:p>
            <a:pPr lvl="2"/>
            <a:r>
              <a:rPr lang="en-US" dirty="0"/>
              <a:t>AWS </a:t>
            </a:r>
            <a:r>
              <a:rPr lang="en-US" dirty="0" err="1"/>
              <a:t>SageMaker</a:t>
            </a:r>
            <a:r>
              <a:rPr lang="en-US" dirty="0"/>
              <a:t>, Watson Developer Projects</a:t>
            </a:r>
          </a:p>
          <a:p>
            <a:pPr lvl="1"/>
            <a:r>
              <a:rPr lang="en-US" dirty="0"/>
              <a:t>Online and offline/desktop operating modes – easy to collaborate (code, review, test)</a:t>
            </a:r>
          </a:p>
          <a:p>
            <a:pPr lvl="1"/>
            <a:r>
              <a:rPr lang="en-US" dirty="0"/>
              <a:t>Browser based – only python module installations/updates, not additional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3386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E99C-2E92-6841-BEE4-7CB1E531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1753"/>
          </a:xfrm>
        </p:spPr>
        <p:txBody>
          <a:bodyPr>
            <a:normAutofit fontScale="90000"/>
          </a:bodyPr>
          <a:lstStyle/>
          <a:p>
            <a:r>
              <a:rPr lang="en-US" dirty="0"/>
              <a:t>Quick Win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73E2-A7FF-8E46-B639-C19A30C8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4463"/>
            <a:ext cx="8915400" cy="4496759"/>
          </a:xfrm>
        </p:spPr>
        <p:txBody>
          <a:bodyPr/>
          <a:lstStyle/>
          <a:p>
            <a:r>
              <a:rPr lang="en-US" dirty="0"/>
              <a:t>Almost everything you can do in the menu interface can be done with keyboard shortcuts </a:t>
            </a:r>
          </a:p>
          <a:p>
            <a:pPr lvl="1"/>
            <a:r>
              <a:rPr lang="en-US" dirty="0"/>
              <a:t>See “Help-&gt;Keyboard Shortcuts”</a:t>
            </a:r>
          </a:p>
          <a:p>
            <a:r>
              <a:rPr lang="en-US" dirty="0"/>
              <a:t>Most data science books/courses have a chapter on </a:t>
            </a:r>
            <a:r>
              <a:rPr lang="en-US" dirty="0" err="1"/>
              <a:t>Jupyter</a:t>
            </a:r>
            <a:r>
              <a:rPr lang="en-US" dirty="0"/>
              <a:t> Notebooks (or the underlying shell, </a:t>
            </a:r>
            <a:r>
              <a:rPr lang="en-US" dirty="0" err="1"/>
              <a:t>iPython</a:t>
            </a:r>
            <a:r>
              <a:rPr lang="en-US" dirty="0"/>
              <a:t>)</a:t>
            </a:r>
          </a:p>
          <a:p>
            <a:r>
              <a:rPr lang="en-US" dirty="0"/>
              <a:t>View your development as building pieces of the solution that work and assembling together as you define the missing links.</a:t>
            </a:r>
          </a:p>
          <a:p>
            <a:pPr lvl="1"/>
            <a:r>
              <a:rPr lang="en-US" dirty="0"/>
              <a:t>Use markdown blocks to document your intentions and notes for the next person to use your notebook.  </a:t>
            </a:r>
          </a:p>
          <a:p>
            <a:pPr lvl="1"/>
            <a:r>
              <a:rPr lang="en-US" dirty="0"/>
              <a:t>If something doesn’t work and you want to note why, turn your code block into an Raw (non-executable) block and state why for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57755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5C03-FC36-7449-A9E0-E121477F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822"/>
            <a:ext cx="9602788" cy="618903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</a:t>
            </a:r>
            <a:br>
              <a:rPr lang="en-US" dirty="0"/>
            </a:br>
            <a:r>
              <a:rPr lang="en-US" dirty="0"/>
              <a:t>Porting to a cloud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621C-178B-5F42-AB8F-466829B44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0213"/>
            <a:ext cx="9355138" cy="49148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Porting to Cloud development notes: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US" dirty="0"/>
              <a:t>Create a project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US" dirty="0"/>
              <a:t>Add a project token </a:t>
            </a:r>
          </a:p>
          <a:p>
            <a:pPr marL="742944" lvl="1" indent="-457200"/>
            <a:r>
              <a:rPr lang="en-US" dirty="0"/>
              <a:t>And so create a token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US" dirty="0"/>
              <a:t>Add object storage to your project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US" dirty="0"/>
              <a:t>Upload your local files (dataset and notebook) to your project object storage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 err="1"/>
              <a:t>project_lib</a:t>
            </a:r>
            <a:r>
              <a:rPr lang="en-US" dirty="0"/>
              <a:t> import convention to access your dataset file from within your notebook</a:t>
            </a:r>
          </a:p>
          <a:p>
            <a:pPr marL="742944" lvl="1" indent="-457200"/>
            <a:r>
              <a:rPr lang="en-US" dirty="0"/>
              <a:t>Instead of </a:t>
            </a:r>
            <a:r>
              <a:rPr lang="en-US" dirty="0" err="1"/>
              <a:t>excel_file</a:t>
            </a:r>
            <a:r>
              <a:rPr lang="en-US" dirty="0"/>
              <a:t> = '/Users/</a:t>
            </a:r>
            <a:r>
              <a:rPr lang="en-US" dirty="0" err="1"/>
              <a:t>johnshiner</a:t>
            </a:r>
            <a:r>
              <a:rPr lang="en-US" dirty="0"/>
              <a:t>/...’, use</a:t>
            </a:r>
          </a:p>
          <a:p>
            <a:pPr marL="971538" lvl="2" indent="-457200"/>
            <a:r>
              <a:rPr lang="en-US" dirty="0"/>
              <a:t>By a code snippet something like this (get help online by searching for ‘</a:t>
            </a:r>
            <a:r>
              <a:rPr lang="en-US" dirty="0" err="1"/>
              <a:t>project_lib</a:t>
            </a:r>
            <a:r>
              <a:rPr lang="en-US" dirty="0"/>
              <a:t> excel’)</a:t>
            </a:r>
          </a:p>
          <a:p>
            <a:pPr lvl="5" indent="0">
              <a:buNone/>
            </a:pPr>
            <a:r>
              <a:rPr lang="en-US" sz="1400" dirty="0"/>
              <a:t>import pandas as </a:t>
            </a:r>
            <a:r>
              <a:rPr lang="en-US" sz="1400" dirty="0" err="1"/>
              <a:t>pd</a:t>
            </a:r>
            <a:endParaRPr lang="en-US" sz="1400" dirty="0"/>
          </a:p>
          <a:p>
            <a:pPr lvl="5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project_lib</a:t>
            </a:r>
            <a:r>
              <a:rPr lang="en-US" sz="1400" dirty="0"/>
              <a:t> import Project</a:t>
            </a:r>
          </a:p>
          <a:p>
            <a:pPr lvl="5" indent="0">
              <a:buNone/>
            </a:pPr>
            <a:r>
              <a:rPr lang="en-US" sz="1400" dirty="0"/>
              <a:t>project = Project(</a:t>
            </a:r>
            <a:r>
              <a:rPr lang="en-US" sz="1400" dirty="0" err="1"/>
              <a:t>project_id</a:t>
            </a:r>
            <a:r>
              <a:rPr lang="en-US" sz="1400" dirty="0"/>
              <a:t>='e212....', </a:t>
            </a:r>
            <a:r>
              <a:rPr lang="en-US" sz="1400" dirty="0" err="1"/>
              <a:t>project_access_token</a:t>
            </a:r>
            <a:r>
              <a:rPr lang="en-US" sz="1400" dirty="0"/>
              <a:t>='p-117....’)</a:t>
            </a:r>
          </a:p>
          <a:p>
            <a:pPr lvl="5" indent="0">
              <a:buNone/>
            </a:pPr>
            <a:r>
              <a:rPr lang="en-US" sz="1400" dirty="0" err="1"/>
              <a:t>my_file</a:t>
            </a:r>
            <a:r>
              <a:rPr lang="en-US" sz="1400" dirty="0"/>
              <a:t> = </a:t>
            </a:r>
            <a:r>
              <a:rPr lang="en-US" sz="1400" dirty="0" err="1"/>
              <a:t>project.get_file</a:t>
            </a:r>
            <a:r>
              <a:rPr lang="en-US" sz="1400" dirty="0"/>
              <a:t>("</a:t>
            </a:r>
            <a:r>
              <a:rPr lang="en-US" sz="1400" dirty="0" err="1"/>
              <a:t>movies.xls</a:t>
            </a:r>
            <a:r>
              <a:rPr lang="en-US" sz="1400" dirty="0"/>
              <a:t>")</a:t>
            </a:r>
          </a:p>
          <a:p>
            <a:pPr lvl="5" indent="0">
              <a:buNone/>
            </a:pPr>
            <a:r>
              <a:rPr lang="en-US" sz="1400" dirty="0" err="1"/>
              <a:t>my_file.seek</a:t>
            </a:r>
            <a:r>
              <a:rPr lang="en-US" sz="1400" dirty="0"/>
              <a:t>(0)</a:t>
            </a:r>
          </a:p>
          <a:p>
            <a:pPr lvl="5" indent="0">
              <a:buNone/>
            </a:pPr>
            <a:r>
              <a:rPr lang="en-US" sz="1400" dirty="0" err="1"/>
              <a:t>excel_file</a:t>
            </a:r>
            <a:r>
              <a:rPr lang="en-US" sz="1400" dirty="0"/>
              <a:t> = </a:t>
            </a:r>
            <a:r>
              <a:rPr lang="en-US" sz="1400" dirty="0" err="1"/>
              <a:t>pd.read_excel</a:t>
            </a:r>
            <a:r>
              <a:rPr lang="en-US" sz="1400" dirty="0"/>
              <a:t>(</a:t>
            </a:r>
            <a:r>
              <a:rPr lang="en-US" sz="1400" dirty="0" err="1"/>
              <a:t>my_file</a:t>
            </a:r>
            <a:r>
              <a:rPr lang="en-US" sz="1400" dirty="0"/>
              <a:t>)</a:t>
            </a:r>
          </a:p>
          <a:p>
            <a:pPr lvl="5" indent="0">
              <a:buNone/>
            </a:pPr>
            <a:endParaRPr lang="en-US" sz="1400" dirty="0"/>
          </a:p>
          <a:p>
            <a:pPr lvl="5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900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475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Intro to Jupyter Notebooks</vt:lpstr>
      <vt:lpstr>Agenda </vt:lpstr>
      <vt:lpstr>Getting started references </vt:lpstr>
      <vt:lpstr>Why Jupyter Notebooks?</vt:lpstr>
      <vt:lpstr>Quick Win Notes</vt:lpstr>
      <vt:lpstr>Appendix Porting to a cloud development environment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Jupyter Notebooks</dc:title>
  <dc:creator>John Shiner</dc:creator>
  <cp:lastModifiedBy>John Shiner</cp:lastModifiedBy>
  <cp:revision>4</cp:revision>
  <dcterms:created xsi:type="dcterms:W3CDTF">2018-08-06T19:10:36Z</dcterms:created>
  <dcterms:modified xsi:type="dcterms:W3CDTF">2018-08-06T19:43:38Z</dcterms:modified>
</cp:coreProperties>
</file>