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8A1D10-504B-43FE-A83A-8D8B786D12C9}">
  <a:tblStyle styleId="{4A8A1D10-504B-43FE-A83A-8D8B786D12C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2956f8e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92956f8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2956f8e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92956f8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2956f8e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92956f8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3300"/>
              <a:buFont typeface="Georgia"/>
              <a:buNone/>
              <a:defRPr>
                <a:solidFill>
                  <a:srgbClr val="88A4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4571A5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0578E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A84643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88A4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88A44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A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A44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4571A5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0578E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A84643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990600" y="2819400"/>
            <a:ext cx="7162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BRANDON ADAMS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MICHAEL ASHWORTH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ZACH CUMM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BRANDON DIAL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NATASHA NAPIER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JOHN SKAGGS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eorgia"/>
              <a:buNone/>
            </a:pPr>
            <a:r>
              <a:rPr lang="en-US">
                <a:solidFill>
                  <a:schemeClr val="dk2"/>
                </a:solidFill>
              </a:rPr>
              <a:t>Bridging the Gap</a:t>
            </a:r>
            <a:br>
              <a:rPr lang="en-US">
                <a:solidFill>
                  <a:schemeClr val="dk2"/>
                </a:solidFill>
              </a:rPr>
            </a:br>
            <a:r>
              <a:rPr lang="en-US" sz="2400">
                <a:solidFill>
                  <a:schemeClr val="dk2"/>
                </a:solidFill>
              </a:rPr>
              <a:t>Engineering</a:t>
            </a:r>
            <a:endParaRPr/>
          </a:p>
        </p:txBody>
      </p:sp>
      <p:pic>
        <p:nvPicPr>
          <p:cNvPr id="168" name="Google Shape;168;p13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Cost Assumptions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1" indent="-2743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2000" dirty="0"/>
              <a:t>Excludes any features that have a consistent design &amp; cost (deck, parapet wall, etc.)</a:t>
            </a:r>
            <a:endParaRPr sz="2000" dirty="0"/>
          </a:p>
          <a:p>
            <a:pPr marL="548640" lvl="1" indent="-274320" algn="l" rtl="0">
              <a:lnSpc>
                <a:spcPct val="130000"/>
              </a:lnSpc>
              <a:spcBef>
                <a:spcPts val="407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2000" dirty="0"/>
              <a:t>Crane size calculated using an online crane calculator based off of weight and radius required.</a:t>
            </a:r>
            <a:endParaRPr sz="2000" dirty="0"/>
          </a:p>
          <a:p>
            <a:pPr marL="548640" lvl="1" indent="-274320" algn="l" rtl="0">
              <a:lnSpc>
                <a:spcPct val="130000"/>
              </a:lnSpc>
              <a:spcBef>
                <a:spcPts val="407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2000" dirty="0"/>
              <a:t>Running percent of 15% on job office overhead (Primary Contractor), 15% on home office overhead (Primary Contractor), 10% on Profit (Primary Contractor), 2% on bond (Primary Contractor), and 6% on taxes (Project).  25% running percent for sub-contractor.</a:t>
            </a:r>
            <a:endParaRPr sz="2000" dirty="0"/>
          </a:p>
          <a:p>
            <a:pPr marL="548640" lvl="1" indent="-274320" algn="l" rtl="0">
              <a:lnSpc>
                <a:spcPct val="130000"/>
              </a:lnSpc>
              <a:spcBef>
                <a:spcPts val="407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2000" dirty="0"/>
              <a:t>MII &amp; </a:t>
            </a:r>
            <a:r>
              <a:rPr lang="en-US" sz="2000" dirty="0" err="1"/>
              <a:t>RSMeans</a:t>
            </a:r>
            <a:r>
              <a:rPr lang="en-US" sz="2000" dirty="0"/>
              <a:t> cost books used for any pricing that is not separately noted.</a:t>
            </a:r>
            <a:endParaRPr sz="2000" dirty="0"/>
          </a:p>
          <a:p>
            <a:pPr marL="548640" lvl="1" indent="-274320" algn="l" rtl="0">
              <a:lnSpc>
                <a:spcPct val="130000"/>
              </a:lnSpc>
              <a:spcBef>
                <a:spcPts val="407"/>
              </a:spcBef>
              <a:spcAft>
                <a:spcPts val="0"/>
              </a:spcAft>
              <a:buSzPts val="1425"/>
              <a:buFont typeface="Arial"/>
              <a:buChar char="•"/>
            </a:pPr>
            <a:r>
              <a:rPr lang="en-US" sz="2000" dirty="0"/>
              <a:t>10% of girder cost estimated for shipping</a:t>
            </a:r>
            <a:endParaRPr sz="2000" dirty="0"/>
          </a:p>
        </p:txBody>
      </p:sp>
      <p:pic>
        <p:nvPicPr>
          <p:cNvPr id="239" name="Google Shape;239;p22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Cost Comparison</a:t>
            </a:r>
            <a:endParaRPr/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301752" y="1752600"/>
          <a:ext cx="8534400" cy="1602100"/>
        </p:xfrm>
        <a:graphic>
          <a:graphicData uri="http://schemas.openxmlformats.org/drawingml/2006/table">
            <a:tbl>
              <a:tblPr firstRow="1" firstCol="1" bandRow="1">
                <a:noFill/>
                <a:tableStyleId>{4A8A1D10-504B-43FE-A83A-8D8B786D12C9}</a:tableStyleId>
              </a:tblPr>
              <a:tblGrid>
                <a:gridCol w="25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Cost Comparison of Alternatives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Alternative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Direct Material Cost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Project Cost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Direct Cost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Steel Plate Girders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$215,000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$445,000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$295,000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AASHTO Type V Concrete I-Beam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$225,000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$500,000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$330,000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Steel Rolled Beam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$23</a:t>
                      </a:r>
                      <a:r>
                        <a:rPr lang="en-US" sz="1200"/>
                        <a:t>1,000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$51</a:t>
                      </a:r>
                      <a:r>
                        <a:rPr lang="en-US" sz="1200"/>
                        <a:t>1,0o0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$3</a:t>
                      </a:r>
                      <a:r>
                        <a:rPr lang="en-US" sz="1200"/>
                        <a:t>39,000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" name="Google Shape;246;p23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533401" y="3585234"/>
            <a:ext cx="7924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Steel Plate Girder Alternative was determined to be the cheapest with the next closest being 12% higher in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Difference between Steel Plate Girder and Rolled Steel Girder is significant enough ($45,000) to deem the Steel Plate Girder as a better choice from a cost perspective.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Alternative Selection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Selected Alternative:</a:t>
            </a:r>
            <a:endParaRPr/>
          </a:p>
          <a:p>
            <a:pPr marL="548640" lvl="1" indent="-27432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Alternative #1  - Steel Plate Girder</a:t>
            </a:r>
            <a:endParaRPr/>
          </a:p>
          <a:p>
            <a:pPr marL="548640" lvl="1" indent="-27432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Justification for Alternative #1:</a:t>
            </a:r>
            <a:endParaRPr/>
          </a:p>
          <a:p>
            <a:pPr marL="82296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Shipping length made the AASHTO Type V Beam Concrete I-Beams not feasible</a:t>
            </a:r>
            <a:endParaRPr/>
          </a:p>
          <a:p>
            <a:pPr marL="82296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Cost of the Rolled Beam alternative compared to the Plate Girder alternative was too high</a:t>
            </a:r>
            <a:endParaRPr/>
          </a:p>
        </p:txBody>
      </p:sp>
      <p:pic>
        <p:nvPicPr>
          <p:cNvPr id="254" name="Google Shape;254;p24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Beam Optimizations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Calculated deflection limit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1.875”</a:t>
            </a:r>
            <a:endParaRPr/>
          </a:p>
          <a:p>
            <a:pPr marL="274320" lvl="0" indent="-274320" algn="l" rtl="0">
              <a:spcBef>
                <a:spcPts val="44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Flange changes required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Top flange thickness increased from ¾” to 1 ½” 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Bottom flange thickness increased from 1 ¼” to 1 ¾”</a:t>
            </a:r>
            <a:endParaRPr/>
          </a:p>
          <a:p>
            <a:pPr marL="274320" lvl="0" indent="-274955" algn="l" rtl="0">
              <a:spcBef>
                <a:spcPts val="440"/>
              </a:spcBef>
              <a:spcAft>
                <a:spcPts val="0"/>
              </a:spcAft>
              <a:buSzPts val="1540"/>
              <a:buChar char="⚫"/>
            </a:pPr>
            <a:r>
              <a:rPr lang="en-US"/>
              <a:t>New optimized deflection 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1.731”</a:t>
            </a:r>
            <a:endParaRPr/>
          </a:p>
          <a:p>
            <a:pPr marL="27432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None/>
            </a:pPr>
            <a:endParaRPr/>
          </a:p>
        </p:txBody>
      </p:sp>
      <p:pic>
        <p:nvPicPr>
          <p:cNvPr id="261" name="Google Shape;261;p25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Capacity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322897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Design capacity</a:t>
            </a:r>
            <a:endParaRPr/>
          </a:p>
          <a:p>
            <a:pPr marL="548640" lvl="1" indent="-29210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Ultimate Moment</a:t>
            </a:r>
            <a:endParaRPr/>
          </a:p>
          <a:p>
            <a:pPr marL="822960" lvl="2" indent="-238125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10,215.625 foot-kips</a:t>
            </a:r>
            <a:endParaRPr/>
          </a:p>
          <a:p>
            <a:pPr marL="548640" lvl="1" indent="-29210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Ultimate Shear</a:t>
            </a:r>
            <a:endParaRPr/>
          </a:p>
          <a:p>
            <a:pPr marL="822960" lvl="2" indent="-238125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335.09 kips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Plastic moment (AASHTO Table D6.1-1)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10,924.141 foot-kips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Nominal moment (AASHTO 6.10.7.1.2)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10,601.84 foot-kips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Nominal moment &gt; Ultimate moment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Moment Capacity Performance Ratio of 96%</a:t>
            </a:r>
            <a:endParaRPr/>
          </a:p>
          <a:p>
            <a:pPr marL="822960" lvl="2" indent="-1333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68" name="Google Shape;268;p26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Calculations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322897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Shear capacity</a:t>
            </a:r>
            <a:endParaRPr/>
          </a:p>
          <a:p>
            <a:pPr marL="548640" lvl="1" indent="-29210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Longitudinal stiffener required 55 inches from abutment</a:t>
            </a:r>
            <a:endParaRPr/>
          </a:p>
          <a:p>
            <a:pPr marL="548640" lvl="1" indent="-29210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Nominal shear (AASHTO 6.10.9.3.2-2)</a:t>
            </a:r>
            <a:endParaRPr/>
          </a:p>
          <a:p>
            <a:pPr marL="822960" lvl="2" indent="-238125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479.336 kips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Nominal Shear &gt; Ultimate Shear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Shear capacity is adequate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822960" lvl="2" indent="-1333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75" name="Google Shape;275;p27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Design</a:t>
            </a: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Final design contains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Four steel plate girders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Reinforced concrete deck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Diaphragms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Shear studs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Parapet wlls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Elastomeric bearings</a:t>
            </a:r>
            <a:endParaRPr/>
          </a:p>
          <a:p>
            <a:pPr marL="822960" lvl="2" indent="-1333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82" name="Google Shape;282;p28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Design</a:t>
            </a:r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Steel Plate Girder – AASHTO M 270 (ASTM 709M)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Grade 50 steel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Top Flange 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16”x 1 ½” 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Web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55” x ½”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Bottom Flange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16” x 1 ¾”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Girder spacing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9 feet center to center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89" name="Google Shape;289;p29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275" y="2102947"/>
            <a:ext cx="31112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Design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Longitudinal stiffener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½” thick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4 ½” wide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55” deep 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Located 55” from abutment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Shear studs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50 studs every 9”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Transition to 12” spacing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Diaphragms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W30 x 90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31.25 feet apart</a:t>
            </a:r>
            <a:endParaRPr/>
          </a:p>
        </p:txBody>
      </p:sp>
      <p:pic>
        <p:nvPicPr>
          <p:cNvPr id="297" name="Google Shape;297;p30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29602"/>
            <a:ext cx="4238625" cy="23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Design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Elastomeric bearing pads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18” x 20” x 5.875”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1/8” thick internal steel plates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Bridge Deck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8” thick reinforced concrete deck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¼” integral wearing surface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Total deck thickness of 8 ¼”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Compressive strength of 4 ksi</a:t>
            </a:r>
            <a:endParaRPr sz="2035"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Reinforced with #5 steel reinforcing bars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Parapets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WVDOT Type F barrier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1425"/>
              <a:buChar char="⚪"/>
            </a:pPr>
            <a:r>
              <a:rPr lang="en-US" sz="2035"/>
              <a:t>Minimum height of 32”</a:t>
            </a:r>
            <a:endParaRPr/>
          </a:p>
          <a:p>
            <a:pPr marL="274320" lvl="0" indent="-139544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/>
          </a:p>
          <a:p>
            <a:pPr marL="274320" lvl="0" indent="-139544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/>
          </a:p>
        </p:txBody>
      </p:sp>
      <p:pic>
        <p:nvPicPr>
          <p:cNvPr id="305" name="Google Shape;305;p31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Alternatives Summary</a:t>
            </a:r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270248" cy="457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96"/>
              <a:buFont typeface="Arial"/>
              <a:buChar char="•"/>
            </a:pPr>
            <a:r>
              <a:rPr lang="en-US" sz="2497"/>
              <a:t>Comparison Criteria</a:t>
            </a:r>
            <a:endParaRPr/>
          </a:p>
          <a:p>
            <a:pPr marL="548640" lvl="1" indent="-274319" algn="l" rtl="0">
              <a:lnSpc>
                <a:spcPct val="140000"/>
              </a:lnSpc>
              <a:spcBef>
                <a:spcPts val="407"/>
              </a:spcBef>
              <a:spcAft>
                <a:spcPts val="0"/>
              </a:spcAft>
              <a:buSzPts val="2442"/>
              <a:buFont typeface="Arial"/>
              <a:buChar char="•"/>
            </a:pPr>
            <a:r>
              <a:rPr lang="en-US" sz="2035"/>
              <a:t>Cost</a:t>
            </a:r>
            <a:endParaRPr/>
          </a:p>
          <a:p>
            <a:pPr marL="822960" lvl="2" indent="-228600" algn="l" rtl="0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1850"/>
              <a:t>Construction</a:t>
            </a:r>
            <a:endParaRPr/>
          </a:p>
          <a:p>
            <a:pPr marL="822960" lvl="2" indent="-228600" algn="l" rtl="0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1850"/>
              <a:t>Material</a:t>
            </a:r>
            <a:endParaRPr/>
          </a:p>
          <a:p>
            <a:pPr marL="548640" lvl="1" indent="-274319" algn="l" rtl="0">
              <a:lnSpc>
                <a:spcPct val="140000"/>
              </a:lnSpc>
              <a:spcBef>
                <a:spcPts val="407"/>
              </a:spcBef>
              <a:spcAft>
                <a:spcPts val="0"/>
              </a:spcAft>
              <a:buSzPts val="2442"/>
              <a:buFont typeface="Arial"/>
              <a:buChar char="•"/>
            </a:pPr>
            <a:r>
              <a:rPr lang="en-US" sz="2035"/>
              <a:t>Shipping Limitations</a:t>
            </a:r>
            <a:endParaRPr/>
          </a:p>
          <a:p>
            <a:pPr marL="822960" lvl="2" indent="-228600" algn="l" rtl="0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1850"/>
              <a:t>100 feet shipping limit</a:t>
            </a:r>
            <a:endParaRPr/>
          </a:p>
          <a:p>
            <a:pPr marL="548640" lvl="1" indent="-274319" algn="l" rtl="0">
              <a:lnSpc>
                <a:spcPct val="140000"/>
              </a:lnSpc>
              <a:spcBef>
                <a:spcPts val="407"/>
              </a:spcBef>
              <a:spcAft>
                <a:spcPts val="0"/>
              </a:spcAft>
              <a:buSzPts val="2442"/>
              <a:buFont typeface="Arial"/>
              <a:buChar char="•"/>
            </a:pPr>
            <a:r>
              <a:rPr lang="en-US" sz="2035"/>
              <a:t>Scheduling</a:t>
            </a:r>
            <a:endParaRPr/>
          </a:p>
          <a:p>
            <a:pPr marL="548640" lvl="1" indent="-274319" algn="l" rtl="0">
              <a:lnSpc>
                <a:spcPct val="140000"/>
              </a:lnSpc>
              <a:spcBef>
                <a:spcPts val="407"/>
              </a:spcBef>
              <a:spcAft>
                <a:spcPts val="0"/>
              </a:spcAft>
              <a:buSzPts val="2442"/>
              <a:buFont typeface="Arial"/>
              <a:buChar char="•"/>
            </a:pPr>
            <a:r>
              <a:rPr lang="en-US" sz="2035"/>
              <a:t>Manufacturing Availability</a:t>
            </a:r>
            <a:endParaRPr/>
          </a:p>
          <a:p>
            <a:pPr marL="548640" lvl="1" indent="-274319" algn="l" rtl="0">
              <a:lnSpc>
                <a:spcPct val="140000"/>
              </a:lnSpc>
              <a:spcBef>
                <a:spcPts val="407"/>
              </a:spcBef>
              <a:spcAft>
                <a:spcPts val="0"/>
              </a:spcAft>
              <a:buSzPts val="2442"/>
              <a:buFont typeface="Arial"/>
              <a:buChar char="•"/>
            </a:pPr>
            <a:r>
              <a:rPr lang="en-US" sz="2035"/>
              <a:t>Capacity Requirements</a:t>
            </a:r>
            <a:endParaRPr/>
          </a:p>
        </p:txBody>
      </p:sp>
      <p:pic>
        <p:nvPicPr>
          <p:cNvPr id="175" name="Google Shape;175;p14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4565904" y="1524000"/>
            <a:ext cx="4270248" cy="457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Alternatives</a:t>
            </a:r>
            <a:endParaRPr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48640" marR="0" lvl="1" indent="-27432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Steel Plate Girder</a:t>
            </a:r>
            <a:endParaRPr/>
          </a:p>
          <a:p>
            <a:pPr marL="548640" marR="0" lvl="1" indent="-27432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AASHTO Type V Concrete I-Beam</a:t>
            </a:r>
            <a:endParaRPr/>
          </a:p>
          <a:p>
            <a:pPr marL="548640" marR="0" lvl="1" indent="-27432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Steel Rolled Beam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Plate Girder Costs</a:t>
            </a: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Steel Plate Girders: grade 50, 125’ long           $343,669 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Steel Plate Girder Installation	                        $102,817 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Shipping for Steel Plate Girder	                        $35,483 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Steel Plate Girder Misc.                                       $34,573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( Bolts, Plates, stiffeners, 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sheer studs, etc.)	 </a:t>
            </a: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Total Cost for Steel Plate Girders                      $516,542</a:t>
            </a:r>
            <a:endParaRPr sz="2497"/>
          </a:p>
        </p:txBody>
      </p:sp>
      <p:pic>
        <p:nvPicPr>
          <p:cNvPr id="312" name="Google Shape;312;p32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00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Costs</a:t>
            </a:r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Class H concrete Deck: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Includes material, equipment, and labor		           $367,528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Deck: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Rebar including material and labor			             $22,447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Standard Type V Barrier: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Includes material, equipment, and labor		             $38,475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Elastomeric Bearing Pad: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5/8" T layers w/ 5.875" T total				$12,648</a:t>
            </a:r>
            <a:endParaRPr sz="220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200" dirty="0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 dirty="0"/>
          </a:p>
        </p:txBody>
      </p:sp>
      <p:pic>
        <p:nvPicPr>
          <p:cNvPr id="319" name="Google Shape;319;p33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00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Final Costs</a:t>
            </a:r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7" dirty="0"/>
              <a:t>Concrete Class H Haunches:			          $16,158</a:t>
            </a:r>
            <a:endParaRPr sz="2497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7" dirty="0"/>
              <a:t>Splice Connection Installation:			            $4,701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7" dirty="0"/>
              <a:t>   Crane- 40 Ton</a:t>
            </a:r>
            <a:endParaRPr sz="249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7" dirty="0"/>
              <a:t> </a:t>
            </a:r>
            <a:endParaRPr sz="249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7" dirty="0"/>
              <a:t>Predicted Project Cost: 				      $985,000</a:t>
            </a:r>
            <a:endParaRPr sz="2497" dirty="0"/>
          </a:p>
          <a:p>
            <a:pPr marL="274320" lvl="0" indent="-13954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endParaRPr sz="2497" dirty="0"/>
          </a:p>
        </p:txBody>
      </p:sp>
      <p:pic>
        <p:nvPicPr>
          <p:cNvPr id="326" name="Google Shape;326;p34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00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A44E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333" name="Google Shape;333;p35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Alt. #1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26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3240"/>
              <a:buFont typeface="Arial"/>
              <a:buChar char="•"/>
            </a:pPr>
            <a:r>
              <a:rPr lang="en-US"/>
              <a:t>Steel Plate Girder</a:t>
            </a:r>
            <a:endParaRPr/>
          </a:p>
          <a:p>
            <a:pPr marL="548640" lvl="1" indent="-27432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640"/>
              <a:buFont typeface="Arial"/>
              <a:buChar char="•"/>
            </a:pPr>
            <a:r>
              <a:rPr lang="en-US"/>
              <a:t>AASHTO M 270 (ASTM 709M) – Grade 50 Steel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</a:t>
            </a:r>
            <a:r>
              <a:rPr lang="en-US" baseline="-25000"/>
              <a:t>y</a:t>
            </a:r>
            <a:r>
              <a:rPr lang="en-US"/>
              <a:t> = 50 ksi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</a:t>
            </a:r>
            <a:r>
              <a:rPr lang="en-US" baseline="-25000"/>
              <a:t>u</a:t>
            </a:r>
            <a:r>
              <a:rPr lang="en-US"/>
              <a:t> = 65 ksi</a:t>
            </a:r>
            <a:endParaRPr/>
          </a:p>
          <a:p>
            <a:pPr marL="594360" lvl="2" indent="0" algn="l" rtl="0"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48640" lvl="1" indent="-27432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640"/>
              <a:buFont typeface="Arial"/>
              <a:buChar char="•"/>
            </a:pPr>
            <a:r>
              <a:rPr lang="en-US"/>
              <a:t>4 plate girders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9.0 feet spacing (center-to-center)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2 ft – 10 in deck overhang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18 in x 20 in x 5.875 in elastomeric bearing pad (e-Span 140)</a:t>
            </a:r>
            <a:endParaRPr/>
          </a:p>
        </p:txBody>
      </p:sp>
      <p:pic>
        <p:nvPicPr>
          <p:cNvPr id="183" name="Google Shape;183;p15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Alt. #1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3240"/>
              <a:buFont typeface="Arial"/>
              <a:buChar char="•"/>
            </a:pPr>
            <a:r>
              <a:rPr lang="en-US"/>
              <a:t>Steel Plate Girder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2640"/>
              <a:buFont typeface="Arial"/>
              <a:buChar char="•"/>
            </a:pPr>
            <a:r>
              <a:rPr lang="en-US"/>
              <a:t>Spliced at L = 100’ and L = 25’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AASHTO M 164 Type 3 Bolts</a:t>
            </a:r>
            <a:endParaRPr/>
          </a:p>
          <a:p>
            <a:pPr marL="1097280" lvl="3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7/8 in diameter</a:t>
            </a:r>
            <a:endParaRPr/>
          </a:p>
          <a:p>
            <a:pPr marL="1097280" lvl="3" indent="-228600" algn="l" rtl="0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328 bolts/beam x 4 beams = 1312 bolts total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190" name="Google Shape;190;p16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 r="1085"/>
          <a:stretch/>
        </p:blipFill>
        <p:spPr>
          <a:xfrm>
            <a:off x="1218624" y="3749986"/>
            <a:ext cx="6629976" cy="232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Plans</a:t>
            </a:r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Steel Plate Girder Bridge Section </a:t>
            </a:r>
            <a:endParaRPr/>
          </a:p>
        </p:txBody>
      </p:sp>
      <p:pic>
        <p:nvPicPr>
          <p:cNvPr id="198" name="Google Shape;198;p17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652" y="2184610"/>
            <a:ext cx="7086600" cy="32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Plans 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Steel Plate Girder Detail - Section</a:t>
            </a:r>
            <a:endParaRPr/>
          </a:p>
        </p:txBody>
      </p:sp>
      <p:pic>
        <p:nvPicPr>
          <p:cNvPr id="206" name="Google Shape;206;p18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6352" y="1981200"/>
            <a:ext cx="3505200" cy="428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Plans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Connection Detail – Steel Alternatives </a:t>
            </a:r>
            <a:endParaRPr/>
          </a:p>
        </p:txBody>
      </p:sp>
      <p:pic>
        <p:nvPicPr>
          <p:cNvPr id="214" name="Google Shape;214;p19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981200"/>
            <a:ext cx="8839200" cy="473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Alt. #2</a:t>
            </a:r>
            <a:endParaRPr/>
          </a:p>
        </p:txBody>
      </p:sp>
      <p:pic>
        <p:nvPicPr>
          <p:cNvPr id="221" name="Google Shape;221;p20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301752" y="1676400"/>
            <a:ext cx="5718048" cy="472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AASHTO Type V Concrete I-Beam</a:t>
            </a:r>
            <a:endParaRPr/>
          </a:p>
          <a:p>
            <a:pPr marL="548640" marR="0" lvl="1" indent="-27432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 girders</a:t>
            </a:r>
            <a:endParaRPr/>
          </a:p>
          <a:p>
            <a:pPr marL="82296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8.0 feet spacing (center-to-center)</a:t>
            </a:r>
            <a:endParaRPr/>
          </a:p>
          <a:p>
            <a:pPr marL="82296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125 feet span length</a:t>
            </a:r>
            <a:endParaRPr/>
          </a:p>
          <a:p>
            <a:pPr marL="59436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22960" marR="0" lvl="2" indent="-762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922" y="2438400"/>
            <a:ext cx="329081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342261" y="4419601"/>
            <a:ext cx="5168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*Due to shipping limitations the concrete I-beam is not a feasible alternative.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Design Alt. #3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Font typeface="Arial"/>
              <a:buChar char="•"/>
            </a:pPr>
            <a:r>
              <a:rPr lang="en-US"/>
              <a:t>Rolled Steel Beam (W Shape)</a:t>
            </a:r>
            <a:endParaRPr/>
          </a:p>
          <a:p>
            <a:pPr marL="548640" lvl="1" indent="-27432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SzPts val="2640"/>
              <a:buFont typeface="Arial"/>
              <a:buChar char="•"/>
            </a:pPr>
            <a:r>
              <a:rPr lang="en-US"/>
              <a:t>W40x593</a:t>
            </a:r>
            <a:endParaRPr/>
          </a:p>
          <a:p>
            <a:pPr marL="822960" lvl="2" indent="-2286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4 Beams</a:t>
            </a:r>
            <a:endParaRPr/>
          </a:p>
          <a:p>
            <a:pPr marL="1097280" lvl="3" indent="-2286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9’ spacing</a:t>
            </a:r>
            <a:endParaRPr/>
          </a:p>
          <a:p>
            <a:pPr marL="1097280" lvl="3" indent="-2286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34” overhang</a:t>
            </a:r>
            <a:endParaRPr/>
          </a:p>
          <a:p>
            <a:pPr marL="548640" lvl="1" indent="-27432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SzPts val="2640"/>
              <a:buFont typeface="Arial"/>
              <a:buChar char="•"/>
            </a:pPr>
            <a:r>
              <a:rPr lang="en-US"/>
              <a:t>593lbs per foot.</a:t>
            </a:r>
            <a:endParaRPr/>
          </a:p>
          <a:p>
            <a:pPr marL="822960" lvl="2" indent="-2286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Total weight = 148.5 tons</a:t>
            </a:r>
            <a:endParaRPr/>
          </a:p>
          <a:p>
            <a:pPr marL="274320" lvl="1" indent="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SzPts val="2640"/>
              <a:buNone/>
            </a:pPr>
            <a:r>
              <a:rPr lang="en-US">
                <a:solidFill>
                  <a:srgbClr val="FF0000"/>
                </a:solidFill>
              </a:rPr>
              <a:t>*The total weight of the rolled beam is greater than the plate girder. The rolled steel beam is a more expensive alternative. </a:t>
            </a:r>
            <a:endParaRPr/>
          </a:p>
        </p:txBody>
      </p:sp>
      <p:pic>
        <p:nvPicPr>
          <p:cNvPr id="231" name="Google Shape;231;p21" descr="Bridging the G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7248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78" y="1524000"/>
            <a:ext cx="3301538" cy="341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v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On-screen Show (4:3)</PresentationFormat>
  <Paragraphs>196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Georgia</vt:lpstr>
      <vt:lpstr>Noto Sans Symbols</vt:lpstr>
      <vt:lpstr>Times New Roman</vt:lpstr>
      <vt:lpstr>Civic</vt:lpstr>
      <vt:lpstr>Bridging the Gap Engineering</vt:lpstr>
      <vt:lpstr>Alternatives Summary</vt:lpstr>
      <vt:lpstr>Design Alt. #1</vt:lpstr>
      <vt:lpstr>Design Alt. #1</vt:lpstr>
      <vt:lpstr>Plans</vt:lpstr>
      <vt:lpstr>Plans </vt:lpstr>
      <vt:lpstr>Plans</vt:lpstr>
      <vt:lpstr>Design Alt. #2</vt:lpstr>
      <vt:lpstr>Design Alt. #3</vt:lpstr>
      <vt:lpstr>Cost Assumptions</vt:lpstr>
      <vt:lpstr>Cost Comparison</vt:lpstr>
      <vt:lpstr>Alternative Selection</vt:lpstr>
      <vt:lpstr>Beam Optimizations</vt:lpstr>
      <vt:lpstr>Design Capacity</vt:lpstr>
      <vt:lpstr>Design Calculations</vt:lpstr>
      <vt:lpstr>Final Design</vt:lpstr>
      <vt:lpstr>Final Design</vt:lpstr>
      <vt:lpstr>Final Design</vt:lpstr>
      <vt:lpstr>Final Design</vt:lpstr>
      <vt:lpstr>Plate Girder Costs</vt:lpstr>
      <vt:lpstr>Final Costs</vt:lpstr>
      <vt:lpstr>Final Costs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Engineering</dc:title>
  <cp:lastModifiedBy>Zachery C.</cp:lastModifiedBy>
  <cp:revision>2</cp:revision>
  <dcterms:modified xsi:type="dcterms:W3CDTF">2019-05-03T17:13:23Z</dcterms:modified>
</cp:coreProperties>
</file>